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38" r:id="rId5"/>
    <p:sldId id="349" r:id="rId6"/>
    <p:sldId id="347" r:id="rId7"/>
    <p:sldId id="339" r:id="rId8"/>
    <p:sldId id="346" r:id="rId9"/>
    <p:sldId id="337" r:id="rId10"/>
    <p:sldId id="352" r:id="rId11"/>
    <p:sldId id="343" r:id="rId12"/>
    <p:sldId id="341" r:id="rId13"/>
    <p:sldId id="342" r:id="rId14"/>
    <p:sldId id="344" r:id="rId15"/>
    <p:sldId id="350" r:id="rId16"/>
    <p:sldId id="345" r:id="rId17"/>
    <p:sldId id="353" r:id="rId18"/>
    <p:sldId id="348" r:id="rId19"/>
    <p:sldId id="35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33B92B-D701-D333-F899-7A2BD53BDE3D}" name="Carberry, Victoria (Vicki)" initials="CV(" userId="S::0649925408@FEMA.DHS.GOV::e627e88b-5ead-4a55-a555-a782a2a626a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bota, Julie" initials="SJ" lastIdx="4" clrIdx="0">
    <p:extLst>
      <p:ext uri="{19B8F6BF-5375-455C-9EA6-DF929625EA0E}">
        <p15:presenceInfo xmlns:p15="http://schemas.microsoft.com/office/powerpoint/2012/main" userId="S::0814173017@FEMA.DHS.GOV::3c5e694b-6871-4884-bc80-adab398d523f" providerId="AD"/>
      </p:ext>
    </p:extLst>
  </p:cmAuthor>
  <p:cmAuthor id="2" name="Obrien, Alexa" initials="OA" lastIdx="5" clrIdx="1">
    <p:extLst>
      <p:ext uri="{19B8F6BF-5375-455C-9EA6-DF929625EA0E}">
        <p15:presenceInfo xmlns:p15="http://schemas.microsoft.com/office/powerpoint/2012/main" userId="S::0909491137@FEMA.DHS.GOV::2310d5db-516c-4183-991b-850ab4853ccb" providerId="AD"/>
      </p:ext>
    </p:extLst>
  </p:cmAuthor>
  <p:cmAuthor id="3" name="DeMuro, Corey" initials="DC" lastIdx="5" clrIdx="2">
    <p:extLst>
      <p:ext uri="{19B8F6BF-5375-455C-9EA6-DF929625EA0E}">
        <p15:presenceInfo xmlns:p15="http://schemas.microsoft.com/office/powerpoint/2012/main" userId="S::0556981534@FEMA.DHS.GOV::9b9ebcfd-e27b-41ed-89ed-0e87b64c4d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3674B-790E-4DEC-8A88-2DCA92A45F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6D590-6AA3-4CC6-8D5C-58DA080C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5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2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boy, child&#10;&#10;Description automatically generated">
            <a:extLst>
              <a:ext uri="{FF2B5EF4-FFF2-40B4-BE49-F238E27FC236}">
                <a16:creationId xmlns:a16="http://schemas.microsoft.com/office/drawing/2014/main" id="{50ABA285-B143-4443-A825-3738EAF52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8119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8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6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4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7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75D3-C71F-46A5-9DA0-F035C05BE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0F6AA-EE0E-478D-A898-F1A785BA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E1D18-A71C-44ED-881B-5847D06E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1AF6-4845-47C4-A2B0-1B3A0B799A7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30AC9-F173-4F37-831C-35DD199F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B123F-0045-45E5-8B32-C3F4A22C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/>
        </p:nvSpPr>
        <p:spPr>
          <a:xfrm>
            <a:off x="-3833" y="-2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61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03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C1919607-8AD0-4466-BC03-467A0DAC8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899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9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</a:extLst>
          </p:cNvPr>
          <p:cNvSpPr txBox="1">
            <a:spLocks/>
          </p:cNvSpPr>
          <p:nvPr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5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view of a large city landscape&#10;&#10;Description automatically generated">
            <a:extLst>
              <a:ext uri="{FF2B5EF4-FFF2-40B4-BE49-F238E27FC236}">
                <a16:creationId xmlns:a16="http://schemas.microsoft.com/office/drawing/2014/main" id="{65F8B0A9-3032-4863-A216-39778908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3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2C21AF6-4845-47C4-A2B0-1B3A0B799A7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C0CAD-6FD0-4EB6-886D-3FB438079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4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ason.s.means@wv.gov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9120F1-F8DA-EDFD-F6EB-E9DA16B7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033" y="1774794"/>
            <a:ext cx="3197934" cy="32345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West Virginia Emergency Management Division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512BFB5-AAB8-241E-71B7-9D79B8875DBB}"/>
              </a:ext>
            </a:extLst>
          </p:cNvPr>
          <p:cNvSpPr txBox="1">
            <a:spLocks/>
          </p:cNvSpPr>
          <p:nvPr/>
        </p:nvSpPr>
        <p:spPr>
          <a:xfrm>
            <a:off x="551084" y="5009296"/>
            <a:ext cx="11089832" cy="1848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Two Days Before the Day After Tomorrow</a:t>
            </a:r>
          </a:p>
          <a:p>
            <a:pPr algn="ctr"/>
            <a:endParaRPr lang="en-US" sz="1100" dirty="0"/>
          </a:p>
          <a:p>
            <a:pPr algn="ctr"/>
            <a:r>
              <a:rPr lang="en-US" sz="3200" dirty="0"/>
              <a:t>Jason Means, DEL</a:t>
            </a:r>
          </a:p>
        </p:txBody>
      </p:sp>
    </p:spTree>
    <p:extLst>
      <p:ext uri="{BB962C8B-B14F-4D97-AF65-F5344CB8AC3E}">
        <p14:creationId xmlns:p14="http://schemas.microsoft.com/office/powerpoint/2010/main" val="196683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1787FE-3E50-7CD8-B8D4-2DDEA410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78" y="1376363"/>
            <a:ext cx="9361649" cy="4553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WVEMD – </a:t>
            </a:r>
            <a:r>
              <a:rPr lang="en-US" err="1"/>
              <a:t>WebEOC</a:t>
            </a:r>
            <a:r>
              <a:rPr lang="en-US"/>
              <a:t> Dashboard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1787FE-3E50-7CD8-B8D4-2DDEA410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959" y="1376363"/>
            <a:ext cx="9361649" cy="4553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Disaster Dashboard for Damage to Public Infrastructure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9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1787FE-3E50-7CD8-B8D4-2DDEA410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959" y="1376363"/>
            <a:ext cx="9361649" cy="4553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Disaster Dashboard For Damage to Private Infrastructure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Path to Success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87660-C82F-3C49-1879-38F83EA2A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Document infrastructure in the here and now</a:t>
            </a:r>
          </a:p>
          <a:p>
            <a:r>
              <a:rPr lang="en-US" sz="2400" dirty="0"/>
              <a:t>Leverage technology and cloud</a:t>
            </a:r>
          </a:p>
          <a:p>
            <a:r>
              <a:rPr lang="en-US" sz="2400" dirty="0"/>
              <a:t>Ensure entity is set up in SAM with active UEI #</a:t>
            </a:r>
          </a:p>
          <a:p>
            <a:r>
              <a:rPr lang="en-US" sz="2400" dirty="0"/>
              <a:t>Paper and digital copies of procurement, payroll &amp; insurance policies</a:t>
            </a:r>
          </a:p>
          <a:p>
            <a:r>
              <a:rPr lang="en-US" sz="2400" dirty="0"/>
              <a:t>Create and/or update MOA’s/MOU’s with other stakeholders</a:t>
            </a:r>
          </a:p>
          <a:p>
            <a:r>
              <a:rPr lang="en-US" sz="2400" dirty="0"/>
              <a:t>Consider pre-positioned contracts</a:t>
            </a:r>
          </a:p>
          <a:p>
            <a:r>
              <a:rPr lang="en-US" sz="2400" dirty="0"/>
              <a:t>Have a plan to address deferred maintenance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2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Documentation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  <p:pic>
        <p:nvPicPr>
          <p:cNvPr id="8" name="Content Placeholder 7" descr="A large stack of files&#10;&#10;Description automatically generated">
            <a:extLst>
              <a:ext uri="{FF2B5EF4-FFF2-40B4-BE49-F238E27FC236}">
                <a16:creationId xmlns:a16="http://schemas.microsoft.com/office/drawing/2014/main" id="{6890A3EB-BBD7-6C19-419D-44B134CA8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0" y="2452919"/>
            <a:ext cx="2822484" cy="3545150"/>
          </a:xfrm>
        </p:spPr>
      </p:pic>
      <p:pic>
        <p:nvPicPr>
          <p:cNvPr id="10" name="Picture 9" descr="A blue and white illustration of hands shaking&#10;&#10;Description automatically generated">
            <a:extLst>
              <a:ext uri="{FF2B5EF4-FFF2-40B4-BE49-F238E27FC236}">
                <a16:creationId xmlns:a16="http://schemas.microsoft.com/office/drawing/2014/main" id="{2D863B9C-820B-3B64-86D8-33463756E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7" y="2683894"/>
            <a:ext cx="4474716" cy="2983144"/>
          </a:xfrm>
          <a:prstGeom prst="rect">
            <a:avLst/>
          </a:prstGeom>
        </p:spPr>
      </p:pic>
      <p:pic>
        <p:nvPicPr>
          <p:cNvPr id="12" name="Picture 11" descr="A house destroyed by a tornado&#10;&#10;Description automatically generated with medium confidence">
            <a:extLst>
              <a:ext uri="{FF2B5EF4-FFF2-40B4-BE49-F238E27FC236}">
                <a16:creationId xmlns:a16="http://schemas.microsoft.com/office/drawing/2014/main" id="{0553EA6E-C051-8C56-851C-BD3EEC847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58" y="2222261"/>
            <a:ext cx="2118434" cy="1588826"/>
          </a:xfrm>
          <a:prstGeom prst="rect">
            <a:avLst/>
          </a:prstGeom>
        </p:spPr>
      </p:pic>
      <p:pic>
        <p:nvPicPr>
          <p:cNvPr id="14" name="Picture 13" descr="A road that has been destroyed&#10;&#10;Description automatically generated">
            <a:extLst>
              <a:ext uri="{FF2B5EF4-FFF2-40B4-BE49-F238E27FC236}">
                <a16:creationId xmlns:a16="http://schemas.microsoft.com/office/drawing/2014/main" id="{88B14A8B-3A50-EB62-917D-01FD9D526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75" y="3138055"/>
            <a:ext cx="2118435" cy="1588826"/>
          </a:xfrm>
          <a:prstGeom prst="rect">
            <a:avLst/>
          </a:prstGeom>
        </p:spPr>
      </p:pic>
      <p:pic>
        <p:nvPicPr>
          <p:cNvPr id="16" name="Picture 15" descr="A flooded area with houses and cars&#10;&#10;Description automatically generated">
            <a:extLst>
              <a:ext uri="{FF2B5EF4-FFF2-40B4-BE49-F238E27FC236}">
                <a16:creationId xmlns:a16="http://schemas.microsoft.com/office/drawing/2014/main" id="{6B9CF94E-EB83-15FF-CF1C-1EDA92E6A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90" y="4311811"/>
            <a:ext cx="2528533" cy="1441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5993C4-322B-3A1D-E6A8-7CB7AFAA8EBC}"/>
              </a:ext>
            </a:extLst>
          </p:cNvPr>
          <p:cNvSpPr txBox="1"/>
          <p:nvPr/>
        </p:nvSpPr>
        <p:spPr>
          <a:xfrm>
            <a:off x="1356060" y="1478175"/>
            <a:ext cx="2051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Payroll Policy</a:t>
            </a:r>
          </a:p>
          <a:p>
            <a:r>
              <a:rPr lang="en-US" dirty="0"/>
              <a:t>Procurement Policy</a:t>
            </a:r>
          </a:p>
          <a:p>
            <a:r>
              <a:rPr lang="en-US" dirty="0"/>
              <a:t>Insurance 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0D7ED-8886-5D56-44FF-821E1C6171A0}"/>
              </a:ext>
            </a:extLst>
          </p:cNvPr>
          <p:cNvSpPr txBox="1"/>
          <p:nvPr/>
        </p:nvSpPr>
        <p:spPr>
          <a:xfrm>
            <a:off x="8593473" y="1570508"/>
            <a:ext cx="274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Pre/Post Disaster Pictures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0B6E94-B25D-B8D5-406C-9B801E214BF9}"/>
              </a:ext>
            </a:extLst>
          </p:cNvPr>
          <p:cNvSpPr txBox="1"/>
          <p:nvPr/>
        </p:nvSpPr>
        <p:spPr>
          <a:xfrm>
            <a:off x="5272665" y="1880762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MOU’s / MOA’s</a:t>
            </a:r>
          </a:p>
        </p:txBody>
      </p:sp>
    </p:spTree>
    <p:extLst>
      <p:ext uri="{BB962C8B-B14F-4D97-AF65-F5344CB8AC3E}">
        <p14:creationId xmlns:p14="http://schemas.microsoft.com/office/powerpoint/2010/main" val="2183676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7A0F73-6509-E7D5-F1F6-4C3D02C9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31" y="1395829"/>
            <a:ext cx="11514338" cy="5147014"/>
          </a:xfrm>
        </p:spPr>
        <p:txBody>
          <a:bodyPr>
            <a:normAutofit/>
          </a:bodyPr>
          <a:lstStyle/>
          <a:p>
            <a:r>
              <a:rPr lang="en-US" sz="2400" dirty="0"/>
              <a:t>Each county is unique – WVEMD will apply tailor-made solutions that work in context</a:t>
            </a:r>
          </a:p>
          <a:p>
            <a:r>
              <a:rPr lang="en-US" sz="2400" dirty="0"/>
              <a:t>Continue to build relationships, refine processes and understand local issues that effect recovery</a:t>
            </a:r>
          </a:p>
          <a:p>
            <a:r>
              <a:rPr lang="en-US" sz="2400" dirty="0"/>
              <a:t>Use available tools more efficiently to streamline processes and reduce confusion</a:t>
            </a:r>
          </a:p>
          <a:p>
            <a:r>
              <a:rPr lang="en-US" sz="2400" dirty="0"/>
              <a:t>Improve and refine use of digital resources to increase speed and reduce errors</a:t>
            </a:r>
          </a:p>
          <a:p>
            <a:r>
              <a:rPr lang="en-US" sz="2400" dirty="0"/>
              <a:t>Prioritization and coordination with RPDC’s a critical component of success</a:t>
            </a:r>
          </a:p>
          <a:p>
            <a:r>
              <a:rPr lang="en-US" sz="2400" dirty="0"/>
              <a:t>Document everything in the here and now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Takeaways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9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7A0F73-6509-E7D5-F1F6-4C3D02C9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31" y="1395829"/>
            <a:ext cx="11514338" cy="51470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Jason Means, DEL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Public Assistance Officer / Program Manager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WV Department of Homeland Security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Emergency Management Division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1700 MacCorkle Ave. SE 6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th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Floor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Charleston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WV 25314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jason.s.means@wv.gov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304-550-4571 (cell)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9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9120F1-F8DA-EDFD-F6EB-E9DA16B7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324" y="1420990"/>
            <a:ext cx="7801352" cy="46247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Public Assistance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0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9120F1-F8DA-EDFD-F6EB-E9DA16B7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107" y="1412830"/>
            <a:ext cx="7901786" cy="53758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WVEMD – Mitigation &amp; Recovery Section Organizational Chart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3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9120F1-F8DA-EDFD-F6EB-E9DA16B7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074" y="1394357"/>
            <a:ext cx="7901786" cy="52558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WVEMD – PA Section Org Chart for PDA TTX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9120F1-F8DA-EDFD-F6EB-E9DA16B7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155" y="1342488"/>
            <a:ext cx="6799689" cy="47010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Regional Planning &amp; Development Councils (RPDC)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7A0F73-6509-E7D5-F1F6-4C3D02C9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96" y="1395829"/>
            <a:ext cx="11762913" cy="42414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WVEMD recognizes each county has varying levels of capacity &amp; resources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have been assigned to specific RPDC regions/counties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create a share folder to serve as a central point for document collection/validation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work hand-in-hand w/EM’s to gather necessary information efficiently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monitor </a:t>
            </a:r>
            <a:r>
              <a:rPr lang="en-US" dirty="0" err="1"/>
              <a:t>WebEOC</a:t>
            </a:r>
            <a:r>
              <a:rPr lang="en-US" dirty="0"/>
              <a:t> for damages to eligible public infrastructure 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review damages in their assigned areas - will contact EM’s directly for details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request specific information required by FEMA for cost estimation and validation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fill out Survey123 on behalf of applicant to populate overall disaster dashboard</a:t>
            </a:r>
          </a:p>
          <a:p>
            <a:pPr>
              <a:lnSpc>
                <a:spcPct val="100000"/>
              </a:lnSpc>
            </a:pPr>
            <a:r>
              <a:rPr lang="en-US" dirty="0"/>
              <a:t>PA staff will compile information for internal validation prior to submitting joint PDA request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31" y="452440"/>
            <a:ext cx="11514338" cy="743347"/>
          </a:xfrm>
        </p:spPr>
        <p:txBody>
          <a:bodyPr>
            <a:normAutofit/>
          </a:bodyPr>
          <a:lstStyle/>
          <a:p>
            <a:r>
              <a:rPr lang="en-US" dirty="0"/>
              <a:t>WVEMD – Processes for submission of damages to public infrastructure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1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1787FE-3E50-7CD8-B8D4-2DDEA410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41" y="1447384"/>
            <a:ext cx="4611224" cy="4553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WVEMD – Survey123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56A0E-8405-73CA-7A64-8E61B96B3AB5}"/>
              </a:ext>
            </a:extLst>
          </p:cNvPr>
          <p:cNvSpPr txBox="1"/>
          <p:nvPr/>
        </p:nvSpPr>
        <p:spPr>
          <a:xfrm>
            <a:off x="5078029" y="2555877"/>
            <a:ext cx="59302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Survey is used to track damages for: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Homeowners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Private Nonprofits &amp; Houses of Worship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/ County / State Government</a:t>
            </a:r>
          </a:p>
        </p:txBody>
      </p:sp>
      <p:pic>
        <p:nvPicPr>
          <p:cNvPr id="8" name="Picture 7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89EC42F7-D8D0-6711-7A0E-4711022DF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27" y="4378911"/>
            <a:ext cx="1216802" cy="1216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E098B4-6997-B493-565C-9CB2B3A1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3094393"/>
            <a:ext cx="1216801" cy="12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0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1787FE-3E50-7CD8-B8D4-2DDEA410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959" y="1376363"/>
            <a:ext cx="9361649" cy="4553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WVEMD – Survey123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7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1787FE-3E50-7CD8-B8D4-2DDEA410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778" y="1376363"/>
            <a:ext cx="9361649" cy="4553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81443F-5DBD-DECF-42BC-331E731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WVEMD – </a:t>
            </a:r>
            <a:r>
              <a:rPr lang="en-US" dirty="0" err="1"/>
              <a:t>WebEOC</a:t>
            </a:r>
            <a:r>
              <a:rPr lang="en-US" dirty="0"/>
              <a:t> Incident Report / Resource Request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1DC3-25F1-F8BB-2FE8-63B51DF3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08" y="5712091"/>
            <a:ext cx="938092" cy="9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1201"/>
      </p:ext>
    </p:extLst>
  </p:cSld>
  <p:clrMapOvr>
    <a:masterClrMapping/>
  </p:clrMapOvr>
</p:sld>
</file>

<file path=ppt/theme/theme1.xml><?xml version="1.0" encoding="utf-8"?>
<a:theme xmlns:a="http://schemas.openxmlformats.org/drawingml/2006/main" name="FEMA PowerPoint Templat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A1D99738D29D4BA8B91B68BBFD8DCF" ma:contentTypeVersion="14" ma:contentTypeDescription="Create a new document." ma:contentTypeScope="" ma:versionID="6c26163aea9d9813b4d853b4e25eb974">
  <xsd:schema xmlns:xsd="http://www.w3.org/2001/XMLSchema" xmlns:xs="http://www.w3.org/2001/XMLSchema" xmlns:p="http://schemas.microsoft.com/office/2006/metadata/properties" xmlns:ns2="c36011c0-9e21-4164-9683-9848a1156ac0" xmlns:ns3="79c551d0-7d31-4627-bdae-d8b7b47b91bc" targetNamespace="http://schemas.microsoft.com/office/2006/metadata/properties" ma:root="true" ma:fieldsID="4a323e007703ce3e66f64adff04b6975" ns2:_="" ns3:_="">
    <xsd:import namespace="c36011c0-9e21-4164-9683-9848a1156ac0"/>
    <xsd:import namespace="79c551d0-7d31-4627-bdae-d8b7b47b9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011c0-9e21-4164-9683-9848a1156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85e291b-231a-4814-a0e4-2f7fa3dec4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c551d0-7d31-4627-bdae-d8b7b47b9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966e89b-34a7-46a5-b02a-d8e04d24542c}" ma:internalName="TaxCatchAll" ma:showField="CatchAllData" ma:web="79c551d0-7d31-4627-bdae-d8b7b47b91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9c551d0-7d31-4627-bdae-d8b7b47b91bc">
      <UserInfo>
        <DisplayName>Newman, Cassondra</DisplayName>
        <AccountId>34</AccountId>
        <AccountType/>
      </UserInfo>
      <UserInfo>
        <DisplayName>Carberry, Victoria (Vicki)</DisplayName>
        <AccountId>126</AccountId>
        <AccountType/>
      </UserInfo>
      <UserInfo>
        <DisplayName>Pennington, Austin</DisplayName>
        <AccountId>181</AccountId>
        <AccountType/>
      </UserInfo>
      <UserInfo>
        <DisplayName>Schmitz, Kristin</DisplayName>
        <AccountId>197</AccountId>
        <AccountType/>
      </UserInfo>
      <UserInfo>
        <DisplayName>Oppenheim, Michael</DisplayName>
        <AccountId>106</AccountId>
        <AccountType/>
      </UserInfo>
    </SharedWithUsers>
    <TaxCatchAll xmlns="79c551d0-7d31-4627-bdae-d8b7b47b91bc" xsi:nil="true"/>
    <lcf76f155ced4ddcb4097134ff3c332f xmlns="c36011c0-9e21-4164-9683-9848a1156ac0">
      <Terms xmlns="http://schemas.microsoft.com/office/infopath/2007/PartnerControls"/>
    </lcf76f155ced4ddcb4097134ff3c332f>
    <MediaLengthInSeconds xmlns="c36011c0-9e21-4164-9683-9848a1156ac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56EBA6-8024-4C02-BA02-2A09144D8F89}">
  <ds:schemaRefs>
    <ds:schemaRef ds:uri="79c551d0-7d31-4627-bdae-d8b7b47b91bc"/>
    <ds:schemaRef ds:uri="c36011c0-9e21-4164-9683-9848a1156a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5F9322-209A-47E9-9E83-38786428DC73}">
  <ds:schemaRefs>
    <ds:schemaRef ds:uri="79c551d0-7d31-4627-bdae-d8b7b47b91bc"/>
    <ds:schemaRef ds:uri="c36011c0-9e21-4164-9683-9848a1156a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E4F1A4-8424-4498-83F8-E37E337363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</TotalTime>
  <Words>433</Words>
  <Application>Microsoft Office PowerPoint</Application>
  <PresentationFormat>Widescreen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Franklin Gothic Book</vt:lpstr>
      <vt:lpstr>Franklin Gothic Medium</vt:lpstr>
      <vt:lpstr>Wingdings</vt:lpstr>
      <vt:lpstr>FEMA PowerPoint Template</vt:lpstr>
      <vt:lpstr>West Virginia Emergency Management Division</vt:lpstr>
      <vt:lpstr>WVEMD – Public Assistance Section</vt:lpstr>
      <vt:lpstr>WVEMD – Mitigation &amp; Recovery Section Organizational Chart </vt:lpstr>
      <vt:lpstr>WVEMD – PA Section Org Chart for PDA TTX</vt:lpstr>
      <vt:lpstr>WVEMD – Regional Planning &amp; Development Councils (RPDC)</vt:lpstr>
      <vt:lpstr>WVEMD – Processes for submission of damages to public infrastructure</vt:lpstr>
      <vt:lpstr>WVEMD – Survey123 </vt:lpstr>
      <vt:lpstr>WVEMD – Survey123 </vt:lpstr>
      <vt:lpstr>WVEMD – WebEOC Incident Report / Resource Request </vt:lpstr>
      <vt:lpstr>WVEMD – WebEOC Dashboard </vt:lpstr>
      <vt:lpstr>WVEMD – Disaster Dashboard for Damage to Public Infrastructure </vt:lpstr>
      <vt:lpstr>WVEMD – Disaster Dashboard For Damage to Private Infrastructure</vt:lpstr>
      <vt:lpstr>WVEMD – Path to Success </vt:lpstr>
      <vt:lpstr>WVEMD – Documentation </vt:lpstr>
      <vt:lpstr>WVEMD – Takeaways</vt:lpstr>
      <vt:lpstr>WVEMD –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 Preliminary Damage Assessment Tabletop Exercise</dc:title>
  <dc:creator>DeMuro, Corey</dc:creator>
  <cp:lastModifiedBy>Means, Jason S</cp:lastModifiedBy>
  <cp:revision>12</cp:revision>
  <dcterms:created xsi:type="dcterms:W3CDTF">2022-05-13T13:30:52Z</dcterms:created>
  <dcterms:modified xsi:type="dcterms:W3CDTF">2023-09-18T19:50:26Z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0x01010044A1D99738D29D4BA8B91B68BBFD8DCF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{"FileActivityType":"6","FileActivityTimeStamp":"2023-02-17T03:30:49.330Z","FileActivityUsersOnPage":[{"DisplayName":"Carberry, Victoria (Vicki)","Id":"0649925408@fema.dhs.gov"}],"FileActivityNavigationId":null}</vt:lpwstr>
  </property>
  <property fmtid="{D5CDD505-2E9C-101B-9397-08002B2CF9AE}" pid="7" name="TriggerFlowInfo">
    <vt:lpwstr/>
  </property>
</Properties>
</file>