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image11.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4"/>
  </p:sldMasterIdLst>
  <p:notesMasterIdLst>
    <p:notesMasterId r:id="rId43"/>
  </p:notesMasterIdLst>
  <p:sldIdLst>
    <p:sldId id="274" r:id="rId5"/>
    <p:sldId id="268" r:id="rId6"/>
    <p:sldId id="2076" r:id="rId7"/>
    <p:sldId id="2085" r:id="rId8"/>
    <p:sldId id="2141412105" r:id="rId9"/>
    <p:sldId id="351" r:id="rId10"/>
    <p:sldId id="263" r:id="rId11"/>
    <p:sldId id="2141412104" r:id="rId12"/>
    <p:sldId id="2141411870" r:id="rId13"/>
    <p:sldId id="2141412153" r:id="rId14"/>
    <p:sldId id="2141412157" r:id="rId15"/>
    <p:sldId id="303" r:id="rId16"/>
    <p:sldId id="304" r:id="rId17"/>
    <p:sldId id="257" r:id="rId18"/>
    <p:sldId id="282" r:id="rId19"/>
    <p:sldId id="2141412097" r:id="rId20"/>
    <p:sldId id="2141412122" r:id="rId21"/>
    <p:sldId id="260" r:id="rId22"/>
    <p:sldId id="2141412020" r:id="rId23"/>
    <p:sldId id="329" r:id="rId24"/>
    <p:sldId id="2141412106" r:id="rId25"/>
    <p:sldId id="330" r:id="rId26"/>
    <p:sldId id="2141412017" r:id="rId27"/>
    <p:sldId id="2141412022" r:id="rId28"/>
    <p:sldId id="2071" r:id="rId29"/>
    <p:sldId id="276" r:id="rId30"/>
    <p:sldId id="2073" r:id="rId31"/>
    <p:sldId id="338" r:id="rId32"/>
    <p:sldId id="477" r:id="rId33"/>
    <p:sldId id="1996" r:id="rId34"/>
    <p:sldId id="2051" r:id="rId35"/>
    <p:sldId id="2050" r:id="rId36"/>
    <p:sldId id="291" r:id="rId37"/>
    <p:sldId id="300" r:id="rId38"/>
    <p:sldId id="2056" r:id="rId39"/>
    <p:sldId id="2068" r:id="rId40"/>
    <p:sldId id="2141412159" r:id="rId41"/>
    <p:sldId id="214141215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92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5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3.svg"/></Relationships>
</file>

<file path=ppt/diagrams/_rels/data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jpg"/><Relationship Id="rId4" Type="http://schemas.openxmlformats.org/officeDocument/2006/relationships/image" Target="../media/image109.png"/></Relationships>
</file>

<file path=ppt/diagrams/_rels/data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fif"/><Relationship Id="rId1" Type="http://schemas.openxmlformats.org/officeDocument/2006/relationships/image" Target="../media/image114.JPG"/><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jpg"/><Relationship Id="rId4" Type="http://schemas.openxmlformats.org/officeDocument/2006/relationships/image" Target="../media/image10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fif"/><Relationship Id="rId1" Type="http://schemas.openxmlformats.org/officeDocument/2006/relationships/image" Target="../media/image114.JPG"/><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B37F4-54CC-4415-82C8-285AABCF33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2C4B2A-C978-4956-AB9F-A23F9E47A4FD}">
      <dgm:prSet/>
      <dgm:spPr/>
      <dgm:t>
        <a:bodyPr/>
        <a:lstStyle/>
        <a:p>
          <a:pPr>
            <a:lnSpc>
              <a:spcPct val="100000"/>
            </a:lnSpc>
          </a:pPr>
          <a:r>
            <a:rPr lang="en-US" dirty="0"/>
            <a:t>Feeding America lost &gt;50% of its food donations from grocers at the onset of COVID.</a:t>
          </a:r>
        </a:p>
      </dgm:t>
    </dgm:pt>
    <dgm:pt modelId="{A3F91BE6-D09A-4DDC-88A2-A28C46474157}" type="parTrans" cxnId="{22B1A252-2C3E-4E4E-8E00-DADFB8678CCB}">
      <dgm:prSet/>
      <dgm:spPr/>
      <dgm:t>
        <a:bodyPr/>
        <a:lstStyle/>
        <a:p>
          <a:endParaRPr lang="en-US"/>
        </a:p>
      </dgm:t>
    </dgm:pt>
    <dgm:pt modelId="{0AA3017E-7095-44C8-917F-129753430D2E}" type="sibTrans" cxnId="{22B1A252-2C3E-4E4E-8E00-DADFB8678CCB}">
      <dgm:prSet/>
      <dgm:spPr/>
      <dgm:t>
        <a:bodyPr/>
        <a:lstStyle/>
        <a:p>
          <a:endParaRPr lang="en-US"/>
        </a:p>
      </dgm:t>
    </dgm:pt>
    <dgm:pt modelId="{3B355BA0-CADE-49BD-A3A5-86D377C50B89}">
      <dgm:prSet/>
      <dgm:spPr/>
      <dgm:t>
        <a:bodyPr/>
        <a:lstStyle/>
        <a:p>
          <a:pPr>
            <a:lnSpc>
              <a:spcPct val="100000"/>
            </a:lnSpc>
          </a:pPr>
          <a:r>
            <a:rPr lang="en-US" dirty="0"/>
            <a:t>The affect was a pivot from the traditional model of food raising to focus on funds to purchase food. </a:t>
          </a:r>
        </a:p>
      </dgm:t>
    </dgm:pt>
    <dgm:pt modelId="{195FE8C5-873E-465C-A1E6-0CFBD7D0FFAC}" type="parTrans" cxnId="{8DED87BE-1F74-4AF0-BC0B-B180EC365185}">
      <dgm:prSet/>
      <dgm:spPr/>
      <dgm:t>
        <a:bodyPr/>
        <a:lstStyle/>
        <a:p>
          <a:endParaRPr lang="en-US"/>
        </a:p>
      </dgm:t>
    </dgm:pt>
    <dgm:pt modelId="{6DD86D43-FEBB-474E-8B02-0F38283F62E3}" type="sibTrans" cxnId="{8DED87BE-1F74-4AF0-BC0B-B180EC365185}">
      <dgm:prSet/>
      <dgm:spPr/>
      <dgm:t>
        <a:bodyPr/>
        <a:lstStyle/>
        <a:p>
          <a:endParaRPr lang="en-US"/>
        </a:p>
      </dgm:t>
    </dgm:pt>
    <dgm:pt modelId="{2DF44C53-6A8B-47D0-B533-1282B3F6D409}">
      <dgm:prSet/>
      <dgm:spPr/>
      <dgm:t>
        <a:bodyPr/>
        <a:lstStyle/>
        <a:p>
          <a:pPr>
            <a:lnSpc>
              <a:spcPct val="100000"/>
            </a:lnSpc>
          </a:pPr>
          <a:r>
            <a:rPr lang="en-US" dirty="0"/>
            <a:t>Producers and corporate partners stepped up to fill the gaps.</a:t>
          </a:r>
        </a:p>
      </dgm:t>
    </dgm:pt>
    <dgm:pt modelId="{5032467B-33EF-488C-A19D-81344310469D}" type="parTrans" cxnId="{C1A53B87-3027-44BF-878D-85E68EAAA558}">
      <dgm:prSet/>
      <dgm:spPr/>
      <dgm:t>
        <a:bodyPr/>
        <a:lstStyle/>
        <a:p>
          <a:endParaRPr lang="en-US"/>
        </a:p>
      </dgm:t>
    </dgm:pt>
    <dgm:pt modelId="{CB02D817-774E-40F9-AC25-ED753100DF64}" type="sibTrans" cxnId="{C1A53B87-3027-44BF-878D-85E68EAAA558}">
      <dgm:prSet/>
      <dgm:spPr/>
      <dgm:t>
        <a:bodyPr/>
        <a:lstStyle/>
        <a:p>
          <a:endParaRPr lang="en-US"/>
        </a:p>
      </dgm:t>
    </dgm:pt>
    <dgm:pt modelId="{FBEDBB19-9CCB-4BFD-83CE-351C67B3B2B9}" type="pres">
      <dgm:prSet presAssocID="{1FCB37F4-54CC-4415-82C8-285AABCF332F}" presName="root" presStyleCnt="0">
        <dgm:presLayoutVars>
          <dgm:dir/>
          <dgm:resizeHandles val="exact"/>
        </dgm:presLayoutVars>
      </dgm:prSet>
      <dgm:spPr/>
    </dgm:pt>
    <dgm:pt modelId="{0FAEF4E1-2C1C-49BC-BDB0-81F86D8DAFFA}" type="pres">
      <dgm:prSet presAssocID="{AE2C4B2A-C978-4956-AB9F-A23F9E47A4FD}" presName="compNode" presStyleCnt="0"/>
      <dgm:spPr/>
    </dgm:pt>
    <dgm:pt modelId="{3080D551-EE1E-4FBB-B93F-CC952D69DBDA}" type="pres">
      <dgm:prSet presAssocID="{AE2C4B2A-C978-4956-AB9F-A23F9E47A4FD}" presName="bgRect" presStyleLbl="bgShp" presStyleIdx="0" presStyleCnt="3"/>
      <dgm:spPr/>
    </dgm:pt>
    <dgm:pt modelId="{596361E0-9B0B-47D3-B14D-729B69F49553}" type="pres">
      <dgm:prSet presAssocID="{AE2C4B2A-C978-4956-AB9F-A23F9E47A4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apes"/>
        </a:ext>
      </dgm:extLst>
    </dgm:pt>
    <dgm:pt modelId="{802E03E4-5B68-49C9-9109-427A0D6ADA3E}" type="pres">
      <dgm:prSet presAssocID="{AE2C4B2A-C978-4956-AB9F-A23F9E47A4FD}" presName="spaceRect" presStyleCnt="0"/>
      <dgm:spPr/>
    </dgm:pt>
    <dgm:pt modelId="{F64A7C57-4D9F-45AF-95FA-C781F400CC2E}" type="pres">
      <dgm:prSet presAssocID="{AE2C4B2A-C978-4956-AB9F-A23F9E47A4FD}" presName="parTx" presStyleLbl="revTx" presStyleIdx="0" presStyleCnt="3">
        <dgm:presLayoutVars>
          <dgm:chMax val="0"/>
          <dgm:chPref val="0"/>
        </dgm:presLayoutVars>
      </dgm:prSet>
      <dgm:spPr/>
    </dgm:pt>
    <dgm:pt modelId="{A91CC647-3044-4C52-B3C2-F9B101F62F7E}" type="pres">
      <dgm:prSet presAssocID="{0AA3017E-7095-44C8-917F-129753430D2E}" presName="sibTrans" presStyleCnt="0"/>
      <dgm:spPr/>
    </dgm:pt>
    <dgm:pt modelId="{62223560-18A2-4D82-B6F3-8E6D58219733}" type="pres">
      <dgm:prSet presAssocID="{3B355BA0-CADE-49BD-A3A5-86D377C50B89}" presName="compNode" presStyleCnt="0"/>
      <dgm:spPr/>
    </dgm:pt>
    <dgm:pt modelId="{AF794C41-1042-4FE8-AEF3-9F337FF086C1}" type="pres">
      <dgm:prSet presAssocID="{3B355BA0-CADE-49BD-A3A5-86D377C50B89}" presName="bgRect" presStyleLbl="bgShp" presStyleIdx="1" presStyleCnt="3"/>
      <dgm:spPr/>
    </dgm:pt>
    <dgm:pt modelId="{C9B43CC8-45B3-4FF6-A00B-6C00ACFE2934}" type="pres">
      <dgm:prSet presAssocID="{3B355BA0-CADE-49BD-A3A5-86D377C50B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k and knife"/>
        </a:ext>
      </dgm:extLst>
    </dgm:pt>
    <dgm:pt modelId="{4341BCCB-F13D-42C6-A7C6-8E2DC0EBA5D2}" type="pres">
      <dgm:prSet presAssocID="{3B355BA0-CADE-49BD-A3A5-86D377C50B89}" presName="spaceRect" presStyleCnt="0"/>
      <dgm:spPr/>
    </dgm:pt>
    <dgm:pt modelId="{5258CE81-E05D-4EF6-A088-225A21F577AB}" type="pres">
      <dgm:prSet presAssocID="{3B355BA0-CADE-49BD-A3A5-86D377C50B89}" presName="parTx" presStyleLbl="revTx" presStyleIdx="1" presStyleCnt="3">
        <dgm:presLayoutVars>
          <dgm:chMax val="0"/>
          <dgm:chPref val="0"/>
        </dgm:presLayoutVars>
      </dgm:prSet>
      <dgm:spPr/>
    </dgm:pt>
    <dgm:pt modelId="{C0578F24-3217-4E1B-ABCD-C4C8FD371933}" type="pres">
      <dgm:prSet presAssocID="{6DD86D43-FEBB-474E-8B02-0F38283F62E3}" presName="sibTrans" presStyleCnt="0"/>
      <dgm:spPr/>
    </dgm:pt>
    <dgm:pt modelId="{397B19DB-E10D-445C-820C-539656D7D779}" type="pres">
      <dgm:prSet presAssocID="{2DF44C53-6A8B-47D0-B533-1282B3F6D409}" presName="compNode" presStyleCnt="0"/>
      <dgm:spPr/>
    </dgm:pt>
    <dgm:pt modelId="{D21DF48E-F1F7-49CF-929C-1480E275A9C8}" type="pres">
      <dgm:prSet presAssocID="{2DF44C53-6A8B-47D0-B533-1282B3F6D409}" presName="bgRect" presStyleLbl="bgShp" presStyleIdx="2" presStyleCnt="3"/>
      <dgm:spPr/>
    </dgm:pt>
    <dgm:pt modelId="{3F9FC255-DA29-41BF-9DE3-C1A7EEF77767}" type="pres">
      <dgm:prSet presAssocID="{2DF44C53-6A8B-47D0-B533-1282B3F6D4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49BF68E-5C75-4D0A-B5E5-EBC4B8089310}" type="pres">
      <dgm:prSet presAssocID="{2DF44C53-6A8B-47D0-B533-1282B3F6D409}" presName="spaceRect" presStyleCnt="0"/>
      <dgm:spPr/>
    </dgm:pt>
    <dgm:pt modelId="{0757A664-8F3F-4DA4-8936-B5248638FD61}" type="pres">
      <dgm:prSet presAssocID="{2DF44C53-6A8B-47D0-B533-1282B3F6D409}" presName="parTx" presStyleLbl="revTx" presStyleIdx="2" presStyleCnt="3">
        <dgm:presLayoutVars>
          <dgm:chMax val="0"/>
          <dgm:chPref val="0"/>
        </dgm:presLayoutVars>
      </dgm:prSet>
      <dgm:spPr/>
    </dgm:pt>
  </dgm:ptLst>
  <dgm:cxnLst>
    <dgm:cxn modelId="{495D166B-F1EB-471C-A2E7-13B1E0D3D537}" type="presOf" srcId="{2DF44C53-6A8B-47D0-B533-1282B3F6D409}" destId="{0757A664-8F3F-4DA4-8936-B5248638FD61}" srcOrd="0" destOrd="0" presId="urn:microsoft.com/office/officeart/2018/2/layout/IconVerticalSolidList"/>
    <dgm:cxn modelId="{22B1A252-2C3E-4E4E-8E00-DADFB8678CCB}" srcId="{1FCB37F4-54CC-4415-82C8-285AABCF332F}" destId="{AE2C4B2A-C978-4956-AB9F-A23F9E47A4FD}" srcOrd="0" destOrd="0" parTransId="{A3F91BE6-D09A-4DDC-88A2-A28C46474157}" sibTransId="{0AA3017E-7095-44C8-917F-129753430D2E}"/>
    <dgm:cxn modelId="{6C06FD83-C877-4146-91A9-80C4EFD5F979}" type="presOf" srcId="{1FCB37F4-54CC-4415-82C8-285AABCF332F}" destId="{FBEDBB19-9CCB-4BFD-83CE-351C67B3B2B9}" srcOrd="0" destOrd="0" presId="urn:microsoft.com/office/officeart/2018/2/layout/IconVerticalSolidList"/>
    <dgm:cxn modelId="{C1A53B87-3027-44BF-878D-85E68EAAA558}" srcId="{1FCB37F4-54CC-4415-82C8-285AABCF332F}" destId="{2DF44C53-6A8B-47D0-B533-1282B3F6D409}" srcOrd="2" destOrd="0" parTransId="{5032467B-33EF-488C-A19D-81344310469D}" sibTransId="{CB02D817-774E-40F9-AC25-ED753100DF64}"/>
    <dgm:cxn modelId="{8DED87BE-1F74-4AF0-BC0B-B180EC365185}" srcId="{1FCB37F4-54CC-4415-82C8-285AABCF332F}" destId="{3B355BA0-CADE-49BD-A3A5-86D377C50B89}" srcOrd="1" destOrd="0" parTransId="{195FE8C5-873E-465C-A1E6-0CFBD7D0FFAC}" sibTransId="{6DD86D43-FEBB-474E-8B02-0F38283F62E3}"/>
    <dgm:cxn modelId="{A37E91E2-A64B-4389-BFB9-3350DB1B6EB5}" type="presOf" srcId="{AE2C4B2A-C978-4956-AB9F-A23F9E47A4FD}" destId="{F64A7C57-4D9F-45AF-95FA-C781F400CC2E}" srcOrd="0" destOrd="0" presId="urn:microsoft.com/office/officeart/2018/2/layout/IconVerticalSolidList"/>
    <dgm:cxn modelId="{1C2A94E7-D2FB-4ACE-975A-C191EADC1D16}" type="presOf" srcId="{3B355BA0-CADE-49BD-A3A5-86D377C50B89}" destId="{5258CE81-E05D-4EF6-A088-225A21F577AB}" srcOrd="0" destOrd="0" presId="urn:microsoft.com/office/officeart/2018/2/layout/IconVerticalSolidList"/>
    <dgm:cxn modelId="{BAB27AA4-D68A-4BCA-9FC8-8AE445FF2260}" type="presParOf" srcId="{FBEDBB19-9CCB-4BFD-83CE-351C67B3B2B9}" destId="{0FAEF4E1-2C1C-49BC-BDB0-81F86D8DAFFA}" srcOrd="0" destOrd="0" presId="urn:microsoft.com/office/officeart/2018/2/layout/IconVerticalSolidList"/>
    <dgm:cxn modelId="{03CF633A-4DDE-4026-A83E-5A2D50EA566F}" type="presParOf" srcId="{0FAEF4E1-2C1C-49BC-BDB0-81F86D8DAFFA}" destId="{3080D551-EE1E-4FBB-B93F-CC952D69DBDA}" srcOrd="0" destOrd="0" presId="urn:microsoft.com/office/officeart/2018/2/layout/IconVerticalSolidList"/>
    <dgm:cxn modelId="{E7B152E6-35CA-480C-91A3-28372C5A241C}" type="presParOf" srcId="{0FAEF4E1-2C1C-49BC-BDB0-81F86D8DAFFA}" destId="{596361E0-9B0B-47D3-B14D-729B69F49553}" srcOrd="1" destOrd="0" presId="urn:microsoft.com/office/officeart/2018/2/layout/IconVerticalSolidList"/>
    <dgm:cxn modelId="{F1CD5D9F-5260-44CE-95DB-F53DBCCE5E84}" type="presParOf" srcId="{0FAEF4E1-2C1C-49BC-BDB0-81F86D8DAFFA}" destId="{802E03E4-5B68-49C9-9109-427A0D6ADA3E}" srcOrd="2" destOrd="0" presId="urn:microsoft.com/office/officeart/2018/2/layout/IconVerticalSolidList"/>
    <dgm:cxn modelId="{896ADCDC-A64A-4BB2-A4C2-1F296310076E}" type="presParOf" srcId="{0FAEF4E1-2C1C-49BC-BDB0-81F86D8DAFFA}" destId="{F64A7C57-4D9F-45AF-95FA-C781F400CC2E}" srcOrd="3" destOrd="0" presId="urn:microsoft.com/office/officeart/2018/2/layout/IconVerticalSolidList"/>
    <dgm:cxn modelId="{B4B515F2-678C-4B97-81A5-3D14BA7BF2C7}" type="presParOf" srcId="{FBEDBB19-9CCB-4BFD-83CE-351C67B3B2B9}" destId="{A91CC647-3044-4C52-B3C2-F9B101F62F7E}" srcOrd="1" destOrd="0" presId="urn:microsoft.com/office/officeart/2018/2/layout/IconVerticalSolidList"/>
    <dgm:cxn modelId="{E01F0CC2-94ED-45E9-A76A-D6F3FB69D9CF}" type="presParOf" srcId="{FBEDBB19-9CCB-4BFD-83CE-351C67B3B2B9}" destId="{62223560-18A2-4D82-B6F3-8E6D58219733}" srcOrd="2" destOrd="0" presId="urn:microsoft.com/office/officeart/2018/2/layout/IconVerticalSolidList"/>
    <dgm:cxn modelId="{9A276970-55A4-4B96-B9B3-D16DE39E6C12}" type="presParOf" srcId="{62223560-18A2-4D82-B6F3-8E6D58219733}" destId="{AF794C41-1042-4FE8-AEF3-9F337FF086C1}" srcOrd="0" destOrd="0" presId="urn:microsoft.com/office/officeart/2018/2/layout/IconVerticalSolidList"/>
    <dgm:cxn modelId="{43BA7A96-F1AD-4A63-8682-0FBA859D52C0}" type="presParOf" srcId="{62223560-18A2-4D82-B6F3-8E6D58219733}" destId="{C9B43CC8-45B3-4FF6-A00B-6C00ACFE2934}" srcOrd="1" destOrd="0" presId="urn:microsoft.com/office/officeart/2018/2/layout/IconVerticalSolidList"/>
    <dgm:cxn modelId="{E0F2624E-BAD6-47F8-946E-1D20B9C8FC5A}" type="presParOf" srcId="{62223560-18A2-4D82-B6F3-8E6D58219733}" destId="{4341BCCB-F13D-42C6-A7C6-8E2DC0EBA5D2}" srcOrd="2" destOrd="0" presId="urn:microsoft.com/office/officeart/2018/2/layout/IconVerticalSolidList"/>
    <dgm:cxn modelId="{BC3A1FEB-D727-4046-B1FD-16FF4750F932}" type="presParOf" srcId="{62223560-18A2-4D82-B6F3-8E6D58219733}" destId="{5258CE81-E05D-4EF6-A088-225A21F577AB}" srcOrd="3" destOrd="0" presId="urn:microsoft.com/office/officeart/2018/2/layout/IconVerticalSolidList"/>
    <dgm:cxn modelId="{FF002D84-DF2F-423B-97BC-3CCC6F6C1109}" type="presParOf" srcId="{FBEDBB19-9CCB-4BFD-83CE-351C67B3B2B9}" destId="{C0578F24-3217-4E1B-ABCD-C4C8FD371933}" srcOrd="3" destOrd="0" presId="urn:microsoft.com/office/officeart/2018/2/layout/IconVerticalSolidList"/>
    <dgm:cxn modelId="{8B4622DD-DDDD-4653-862F-B427732620FB}" type="presParOf" srcId="{FBEDBB19-9CCB-4BFD-83CE-351C67B3B2B9}" destId="{397B19DB-E10D-445C-820C-539656D7D779}" srcOrd="4" destOrd="0" presId="urn:microsoft.com/office/officeart/2018/2/layout/IconVerticalSolidList"/>
    <dgm:cxn modelId="{9B72AC67-A2CF-4C0E-B9F5-93A21BC17B15}" type="presParOf" srcId="{397B19DB-E10D-445C-820C-539656D7D779}" destId="{D21DF48E-F1F7-49CF-929C-1480E275A9C8}" srcOrd="0" destOrd="0" presId="urn:microsoft.com/office/officeart/2018/2/layout/IconVerticalSolidList"/>
    <dgm:cxn modelId="{A8439CE5-68D4-4264-8771-0621CD9A2FFC}" type="presParOf" srcId="{397B19DB-E10D-445C-820C-539656D7D779}" destId="{3F9FC255-DA29-41BF-9DE3-C1A7EEF77767}" srcOrd="1" destOrd="0" presId="urn:microsoft.com/office/officeart/2018/2/layout/IconVerticalSolidList"/>
    <dgm:cxn modelId="{A420678B-8493-465B-962E-D15E49374453}" type="presParOf" srcId="{397B19DB-E10D-445C-820C-539656D7D779}" destId="{949BF68E-5C75-4D0A-B5E5-EBC4B8089310}" srcOrd="2" destOrd="0" presId="urn:microsoft.com/office/officeart/2018/2/layout/IconVerticalSolidList"/>
    <dgm:cxn modelId="{4AC207FE-A5CA-49BE-816A-E4FC37962E12}" type="presParOf" srcId="{397B19DB-E10D-445C-820C-539656D7D779}" destId="{0757A664-8F3F-4DA4-8936-B5248638FD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6A9592-BC03-4D10-83E7-17C9963956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402C58-E561-4392-91B2-A9DB67A62CEB}">
      <dgm:prSet/>
      <dgm:spPr/>
      <dgm:t>
        <a:bodyPr/>
        <a:lstStyle/>
        <a:p>
          <a:pPr>
            <a:lnSpc>
              <a:spcPct val="100000"/>
            </a:lnSpc>
          </a:pPr>
          <a:r>
            <a:rPr lang="en-US"/>
            <a:t>Regional educational/preparedness meetings </a:t>
          </a:r>
        </a:p>
      </dgm:t>
    </dgm:pt>
    <dgm:pt modelId="{2DE3099A-6FDC-4545-8EDE-4B3B976179C6}" type="parTrans" cxnId="{AA34185D-FB1C-4C03-B612-2085D0AB0DBC}">
      <dgm:prSet/>
      <dgm:spPr/>
      <dgm:t>
        <a:bodyPr/>
        <a:lstStyle/>
        <a:p>
          <a:endParaRPr lang="en-US"/>
        </a:p>
      </dgm:t>
    </dgm:pt>
    <dgm:pt modelId="{950D12B7-C6D4-4AF3-AA6F-8B9EEF26092A}" type="sibTrans" cxnId="{AA34185D-FB1C-4C03-B612-2085D0AB0DBC}">
      <dgm:prSet/>
      <dgm:spPr/>
      <dgm:t>
        <a:bodyPr/>
        <a:lstStyle/>
        <a:p>
          <a:endParaRPr lang="en-US"/>
        </a:p>
      </dgm:t>
    </dgm:pt>
    <dgm:pt modelId="{5F2F6D3E-D419-41B8-89C7-0164C82EC7AA}">
      <dgm:prSet/>
      <dgm:spPr/>
      <dgm:t>
        <a:bodyPr/>
        <a:lstStyle/>
        <a:p>
          <a:pPr>
            <a:lnSpc>
              <a:spcPct val="100000"/>
            </a:lnSpc>
          </a:pPr>
          <a:r>
            <a:rPr lang="en-US"/>
            <a:t>Incident Command System Staff Training – Virtual or Onsite</a:t>
          </a:r>
        </a:p>
      </dgm:t>
    </dgm:pt>
    <dgm:pt modelId="{EE7B38C7-4A2C-4E3A-82FE-75698143EC85}" type="parTrans" cxnId="{2C7B78BF-05EA-493D-9709-C552BE727159}">
      <dgm:prSet/>
      <dgm:spPr/>
      <dgm:t>
        <a:bodyPr/>
        <a:lstStyle/>
        <a:p>
          <a:endParaRPr lang="en-US"/>
        </a:p>
      </dgm:t>
    </dgm:pt>
    <dgm:pt modelId="{9BE6000B-49BC-4C27-90FE-31247356B965}" type="sibTrans" cxnId="{2C7B78BF-05EA-493D-9709-C552BE727159}">
      <dgm:prSet/>
      <dgm:spPr/>
      <dgm:t>
        <a:bodyPr/>
        <a:lstStyle/>
        <a:p>
          <a:endParaRPr lang="en-US"/>
        </a:p>
      </dgm:t>
    </dgm:pt>
    <dgm:pt modelId="{4C6D0F4A-0917-4AE8-A228-B7BB4B98C2AB}">
      <dgm:prSet/>
      <dgm:spPr/>
      <dgm:t>
        <a:bodyPr/>
        <a:lstStyle/>
        <a:p>
          <a:pPr>
            <a:lnSpc>
              <a:spcPct val="100000"/>
            </a:lnSpc>
          </a:pPr>
          <a:r>
            <a:rPr lang="en-US"/>
            <a:t>Community Partner Agency Training</a:t>
          </a:r>
        </a:p>
      </dgm:t>
    </dgm:pt>
    <dgm:pt modelId="{84EB8794-5725-4679-8193-8301C7A8A723}" type="parTrans" cxnId="{144AB9BD-767E-4B45-97BB-3D709919B3BE}">
      <dgm:prSet/>
      <dgm:spPr/>
      <dgm:t>
        <a:bodyPr/>
        <a:lstStyle/>
        <a:p>
          <a:endParaRPr lang="en-US"/>
        </a:p>
      </dgm:t>
    </dgm:pt>
    <dgm:pt modelId="{1E950388-EC5D-4066-89B9-CFB258DB31E7}" type="sibTrans" cxnId="{144AB9BD-767E-4B45-97BB-3D709919B3BE}">
      <dgm:prSet/>
      <dgm:spPr/>
      <dgm:t>
        <a:bodyPr/>
        <a:lstStyle/>
        <a:p>
          <a:endParaRPr lang="en-US"/>
        </a:p>
      </dgm:t>
    </dgm:pt>
    <dgm:pt modelId="{D47BB22C-A771-4635-9ED4-0022B0AEC35F}">
      <dgm:prSet/>
      <dgm:spPr/>
      <dgm:t>
        <a:bodyPr/>
        <a:lstStyle/>
        <a:p>
          <a:pPr>
            <a:lnSpc>
              <a:spcPct val="100000"/>
            </a:lnSpc>
          </a:pPr>
          <a:r>
            <a:rPr lang="en-US"/>
            <a:t>Disaster Readiness Training Video</a:t>
          </a:r>
        </a:p>
      </dgm:t>
    </dgm:pt>
    <dgm:pt modelId="{F4CC0EED-8F0F-4D1B-8585-45DC36FA8C23}" type="parTrans" cxnId="{045162AB-4973-4F00-8273-FC6CC9A3D526}">
      <dgm:prSet/>
      <dgm:spPr/>
      <dgm:t>
        <a:bodyPr/>
        <a:lstStyle/>
        <a:p>
          <a:endParaRPr lang="en-US"/>
        </a:p>
      </dgm:t>
    </dgm:pt>
    <dgm:pt modelId="{BBFF5317-37C5-4F57-B221-811EC9033B7F}" type="sibTrans" cxnId="{045162AB-4973-4F00-8273-FC6CC9A3D526}">
      <dgm:prSet/>
      <dgm:spPr/>
      <dgm:t>
        <a:bodyPr/>
        <a:lstStyle/>
        <a:p>
          <a:endParaRPr lang="en-US"/>
        </a:p>
      </dgm:t>
    </dgm:pt>
    <dgm:pt modelId="{0749C8D0-27AC-40F9-A504-A05A6E8E78AD}" type="pres">
      <dgm:prSet presAssocID="{FB6A9592-BC03-4D10-83E7-17C996395683}" presName="root" presStyleCnt="0">
        <dgm:presLayoutVars>
          <dgm:dir/>
          <dgm:resizeHandles val="exact"/>
        </dgm:presLayoutVars>
      </dgm:prSet>
      <dgm:spPr/>
    </dgm:pt>
    <dgm:pt modelId="{EBB1FA81-54E1-4CCA-B899-49442AE95B36}" type="pres">
      <dgm:prSet presAssocID="{C6402C58-E561-4392-91B2-A9DB67A62CEB}" presName="compNode" presStyleCnt="0"/>
      <dgm:spPr/>
    </dgm:pt>
    <dgm:pt modelId="{B29A0081-DF1A-47F1-B534-9F6FF63066D3}" type="pres">
      <dgm:prSet presAssocID="{C6402C58-E561-4392-91B2-A9DB67A62CEB}" presName="bgRect" presStyleLbl="bgShp" presStyleIdx="0" presStyleCnt="4"/>
      <dgm:spPr/>
    </dgm:pt>
    <dgm:pt modelId="{138C6C0F-BCE4-4A9B-BB9B-0B5090F65F3B}" type="pres">
      <dgm:prSet presAssocID="{C6402C58-E561-4392-91B2-A9DB67A62CE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19A505B0-F638-4C95-A9F9-F0E998358E31}" type="pres">
      <dgm:prSet presAssocID="{C6402C58-E561-4392-91B2-A9DB67A62CEB}" presName="spaceRect" presStyleCnt="0"/>
      <dgm:spPr/>
    </dgm:pt>
    <dgm:pt modelId="{26A9E16E-8A5E-4CC6-9BDC-368D0FF0683A}" type="pres">
      <dgm:prSet presAssocID="{C6402C58-E561-4392-91B2-A9DB67A62CEB}" presName="parTx" presStyleLbl="revTx" presStyleIdx="0" presStyleCnt="4">
        <dgm:presLayoutVars>
          <dgm:chMax val="0"/>
          <dgm:chPref val="0"/>
        </dgm:presLayoutVars>
      </dgm:prSet>
      <dgm:spPr/>
    </dgm:pt>
    <dgm:pt modelId="{714B2F63-83C3-4D1C-9CE1-F3838AEB6AB3}" type="pres">
      <dgm:prSet presAssocID="{950D12B7-C6D4-4AF3-AA6F-8B9EEF26092A}" presName="sibTrans" presStyleCnt="0"/>
      <dgm:spPr/>
    </dgm:pt>
    <dgm:pt modelId="{B065C93D-A1FE-4F0A-98BD-6EB419521CE0}" type="pres">
      <dgm:prSet presAssocID="{5F2F6D3E-D419-41B8-89C7-0164C82EC7AA}" presName="compNode" presStyleCnt="0"/>
      <dgm:spPr/>
    </dgm:pt>
    <dgm:pt modelId="{418C2FD0-86FA-4BD2-ADDD-E0067CAA5CF7}" type="pres">
      <dgm:prSet presAssocID="{5F2F6D3E-D419-41B8-89C7-0164C82EC7AA}" presName="bgRect" presStyleLbl="bgShp" presStyleIdx="1" presStyleCnt="4"/>
      <dgm:spPr/>
    </dgm:pt>
    <dgm:pt modelId="{BA6FE220-2440-473E-998C-BBD25F4122BB}" type="pres">
      <dgm:prSet presAssocID="{5F2F6D3E-D419-41B8-89C7-0164C82EC7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l center"/>
        </a:ext>
      </dgm:extLst>
    </dgm:pt>
    <dgm:pt modelId="{93DC7ED2-7310-4C18-A15B-D9744B8F9EF7}" type="pres">
      <dgm:prSet presAssocID="{5F2F6D3E-D419-41B8-89C7-0164C82EC7AA}" presName="spaceRect" presStyleCnt="0"/>
      <dgm:spPr/>
    </dgm:pt>
    <dgm:pt modelId="{F574F25B-F7CA-4848-BCB5-5BDBF539A72B}" type="pres">
      <dgm:prSet presAssocID="{5F2F6D3E-D419-41B8-89C7-0164C82EC7AA}" presName="parTx" presStyleLbl="revTx" presStyleIdx="1" presStyleCnt="4">
        <dgm:presLayoutVars>
          <dgm:chMax val="0"/>
          <dgm:chPref val="0"/>
        </dgm:presLayoutVars>
      </dgm:prSet>
      <dgm:spPr/>
    </dgm:pt>
    <dgm:pt modelId="{A278EFFC-21E4-4C43-8862-4D28FB22E076}" type="pres">
      <dgm:prSet presAssocID="{9BE6000B-49BC-4C27-90FE-31247356B965}" presName="sibTrans" presStyleCnt="0"/>
      <dgm:spPr/>
    </dgm:pt>
    <dgm:pt modelId="{3C313AAA-E570-4101-9F54-2DC3C17E908F}" type="pres">
      <dgm:prSet presAssocID="{4C6D0F4A-0917-4AE8-A228-B7BB4B98C2AB}" presName="compNode" presStyleCnt="0"/>
      <dgm:spPr/>
    </dgm:pt>
    <dgm:pt modelId="{64ADC3B3-132A-4F30-9AB4-299B2530D9C9}" type="pres">
      <dgm:prSet presAssocID="{4C6D0F4A-0917-4AE8-A228-B7BB4B98C2AB}" presName="bgRect" presStyleLbl="bgShp" presStyleIdx="2" presStyleCnt="4"/>
      <dgm:spPr/>
    </dgm:pt>
    <dgm:pt modelId="{1B9C87C6-AA1E-4B58-ABB7-AB17422AC0F2}" type="pres">
      <dgm:prSet presAssocID="{4C6D0F4A-0917-4AE8-A228-B7BB4B98C2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EE761A96-8F31-4CAC-AF57-F33275332F8D}" type="pres">
      <dgm:prSet presAssocID="{4C6D0F4A-0917-4AE8-A228-B7BB4B98C2AB}" presName="spaceRect" presStyleCnt="0"/>
      <dgm:spPr/>
    </dgm:pt>
    <dgm:pt modelId="{44867811-998A-491F-BA38-13CF2789C75D}" type="pres">
      <dgm:prSet presAssocID="{4C6D0F4A-0917-4AE8-A228-B7BB4B98C2AB}" presName="parTx" presStyleLbl="revTx" presStyleIdx="2" presStyleCnt="4">
        <dgm:presLayoutVars>
          <dgm:chMax val="0"/>
          <dgm:chPref val="0"/>
        </dgm:presLayoutVars>
      </dgm:prSet>
      <dgm:spPr/>
    </dgm:pt>
    <dgm:pt modelId="{1D120F6A-B40D-4DA8-A6E0-B50825F34C6C}" type="pres">
      <dgm:prSet presAssocID="{1E950388-EC5D-4066-89B9-CFB258DB31E7}" presName="sibTrans" presStyleCnt="0"/>
      <dgm:spPr/>
    </dgm:pt>
    <dgm:pt modelId="{E1695E04-D16C-4C6D-B7B3-AEBDBEE702D2}" type="pres">
      <dgm:prSet presAssocID="{D47BB22C-A771-4635-9ED4-0022B0AEC35F}" presName="compNode" presStyleCnt="0"/>
      <dgm:spPr/>
    </dgm:pt>
    <dgm:pt modelId="{C935E9E6-A118-4534-B6AA-41F7FEBC00DA}" type="pres">
      <dgm:prSet presAssocID="{D47BB22C-A771-4635-9ED4-0022B0AEC35F}" presName="bgRect" presStyleLbl="bgShp" presStyleIdx="3" presStyleCnt="4"/>
      <dgm:spPr/>
    </dgm:pt>
    <dgm:pt modelId="{BB7DCE7B-32BB-4965-AC82-C63A21CAE32C}" type="pres">
      <dgm:prSet presAssocID="{D47BB22C-A771-4635-9ED4-0022B0AEC35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ideo camera"/>
        </a:ext>
      </dgm:extLst>
    </dgm:pt>
    <dgm:pt modelId="{64BB5A3A-34DB-4927-8A74-93B66F36C633}" type="pres">
      <dgm:prSet presAssocID="{D47BB22C-A771-4635-9ED4-0022B0AEC35F}" presName="spaceRect" presStyleCnt="0"/>
      <dgm:spPr/>
    </dgm:pt>
    <dgm:pt modelId="{DC809719-DA77-4E39-AB36-325407519633}" type="pres">
      <dgm:prSet presAssocID="{D47BB22C-A771-4635-9ED4-0022B0AEC35F}" presName="parTx" presStyleLbl="revTx" presStyleIdx="3" presStyleCnt="4">
        <dgm:presLayoutVars>
          <dgm:chMax val="0"/>
          <dgm:chPref val="0"/>
        </dgm:presLayoutVars>
      </dgm:prSet>
      <dgm:spPr/>
    </dgm:pt>
  </dgm:ptLst>
  <dgm:cxnLst>
    <dgm:cxn modelId="{A0C41428-62D0-4A07-8D3F-9C7FE5E941BC}" type="presOf" srcId="{5F2F6D3E-D419-41B8-89C7-0164C82EC7AA}" destId="{F574F25B-F7CA-4848-BCB5-5BDBF539A72B}" srcOrd="0" destOrd="0" presId="urn:microsoft.com/office/officeart/2018/2/layout/IconVerticalSolidList"/>
    <dgm:cxn modelId="{3977A12D-76F5-4181-BA67-7A91BA3642EE}" type="presOf" srcId="{4C6D0F4A-0917-4AE8-A228-B7BB4B98C2AB}" destId="{44867811-998A-491F-BA38-13CF2789C75D}" srcOrd="0" destOrd="0" presId="urn:microsoft.com/office/officeart/2018/2/layout/IconVerticalSolidList"/>
    <dgm:cxn modelId="{AA34185D-FB1C-4C03-B612-2085D0AB0DBC}" srcId="{FB6A9592-BC03-4D10-83E7-17C996395683}" destId="{C6402C58-E561-4392-91B2-A9DB67A62CEB}" srcOrd="0" destOrd="0" parTransId="{2DE3099A-6FDC-4545-8EDE-4B3B976179C6}" sibTransId="{950D12B7-C6D4-4AF3-AA6F-8B9EEF26092A}"/>
    <dgm:cxn modelId="{8FBAFD43-949A-4610-A718-B01C0EFBE5E9}" type="presOf" srcId="{C6402C58-E561-4392-91B2-A9DB67A62CEB}" destId="{26A9E16E-8A5E-4CC6-9BDC-368D0FF0683A}" srcOrd="0" destOrd="0" presId="urn:microsoft.com/office/officeart/2018/2/layout/IconVerticalSolidList"/>
    <dgm:cxn modelId="{911C9856-61F0-4CF5-AC29-1C8888AAD910}" type="presOf" srcId="{FB6A9592-BC03-4D10-83E7-17C996395683}" destId="{0749C8D0-27AC-40F9-A504-A05A6E8E78AD}" srcOrd="0" destOrd="0" presId="urn:microsoft.com/office/officeart/2018/2/layout/IconVerticalSolidList"/>
    <dgm:cxn modelId="{6404329C-BA7A-48BF-A811-B7CF479E3A45}" type="presOf" srcId="{D47BB22C-A771-4635-9ED4-0022B0AEC35F}" destId="{DC809719-DA77-4E39-AB36-325407519633}" srcOrd="0" destOrd="0" presId="urn:microsoft.com/office/officeart/2018/2/layout/IconVerticalSolidList"/>
    <dgm:cxn modelId="{045162AB-4973-4F00-8273-FC6CC9A3D526}" srcId="{FB6A9592-BC03-4D10-83E7-17C996395683}" destId="{D47BB22C-A771-4635-9ED4-0022B0AEC35F}" srcOrd="3" destOrd="0" parTransId="{F4CC0EED-8F0F-4D1B-8585-45DC36FA8C23}" sibTransId="{BBFF5317-37C5-4F57-B221-811EC9033B7F}"/>
    <dgm:cxn modelId="{144AB9BD-767E-4B45-97BB-3D709919B3BE}" srcId="{FB6A9592-BC03-4D10-83E7-17C996395683}" destId="{4C6D0F4A-0917-4AE8-A228-B7BB4B98C2AB}" srcOrd="2" destOrd="0" parTransId="{84EB8794-5725-4679-8193-8301C7A8A723}" sibTransId="{1E950388-EC5D-4066-89B9-CFB258DB31E7}"/>
    <dgm:cxn modelId="{2C7B78BF-05EA-493D-9709-C552BE727159}" srcId="{FB6A9592-BC03-4D10-83E7-17C996395683}" destId="{5F2F6D3E-D419-41B8-89C7-0164C82EC7AA}" srcOrd="1" destOrd="0" parTransId="{EE7B38C7-4A2C-4E3A-82FE-75698143EC85}" sibTransId="{9BE6000B-49BC-4C27-90FE-31247356B965}"/>
    <dgm:cxn modelId="{8764B5B3-4E9A-4078-B649-67B6EC446772}" type="presParOf" srcId="{0749C8D0-27AC-40F9-A504-A05A6E8E78AD}" destId="{EBB1FA81-54E1-4CCA-B899-49442AE95B36}" srcOrd="0" destOrd="0" presId="urn:microsoft.com/office/officeart/2018/2/layout/IconVerticalSolidList"/>
    <dgm:cxn modelId="{0D21B5F1-BB69-41C9-81FD-CD0393BA38E1}" type="presParOf" srcId="{EBB1FA81-54E1-4CCA-B899-49442AE95B36}" destId="{B29A0081-DF1A-47F1-B534-9F6FF63066D3}" srcOrd="0" destOrd="0" presId="urn:microsoft.com/office/officeart/2018/2/layout/IconVerticalSolidList"/>
    <dgm:cxn modelId="{1008A41C-1612-40D9-A4D4-EC60636A0C44}" type="presParOf" srcId="{EBB1FA81-54E1-4CCA-B899-49442AE95B36}" destId="{138C6C0F-BCE4-4A9B-BB9B-0B5090F65F3B}" srcOrd="1" destOrd="0" presId="urn:microsoft.com/office/officeart/2018/2/layout/IconVerticalSolidList"/>
    <dgm:cxn modelId="{2FB0FCA8-3B40-4CE5-B7EA-DE647F449348}" type="presParOf" srcId="{EBB1FA81-54E1-4CCA-B899-49442AE95B36}" destId="{19A505B0-F638-4C95-A9F9-F0E998358E31}" srcOrd="2" destOrd="0" presId="urn:microsoft.com/office/officeart/2018/2/layout/IconVerticalSolidList"/>
    <dgm:cxn modelId="{4F3A8942-6D54-4595-9B12-2EBD8D182495}" type="presParOf" srcId="{EBB1FA81-54E1-4CCA-B899-49442AE95B36}" destId="{26A9E16E-8A5E-4CC6-9BDC-368D0FF0683A}" srcOrd="3" destOrd="0" presId="urn:microsoft.com/office/officeart/2018/2/layout/IconVerticalSolidList"/>
    <dgm:cxn modelId="{9E0E72CE-0A86-42FC-9033-CD09F1FD3F2F}" type="presParOf" srcId="{0749C8D0-27AC-40F9-A504-A05A6E8E78AD}" destId="{714B2F63-83C3-4D1C-9CE1-F3838AEB6AB3}" srcOrd="1" destOrd="0" presId="urn:microsoft.com/office/officeart/2018/2/layout/IconVerticalSolidList"/>
    <dgm:cxn modelId="{95A03B09-2B19-4681-BC96-122FA4D4B901}" type="presParOf" srcId="{0749C8D0-27AC-40F9-A504-A05A6E8E78AD}" destId="{B065C93D-A1FE-4F0A-98BD-6EB419521CE0}" srcOrd="2" destOrd="0" presId="urn:microsoft.com/office/officeart/2018/2/layout/IconVerticalSolidList"/>
    <dgm:cxn modelId="{DCF06D88-E2DB-48D3-BA78-B3ECBB67B373}" type="presParOf" srcId="{B065C93D-A1FE-4F0A-98BD-6EB419521CE0}" destId="{418C2FD0-86FA-4BD2-ADDD-E0067CAA5CF7}" srcOrd="0" destOrd="0" presId="urn:microsoft.com/office/officeart/2018/2/layout/IconVerticalSolidList"/>
    <dgm:cxn modelId="{BEB2E1A5-02F1-4CCD-8E28-84484BE44B67}" type="presParOf" srcId="{B065C93D-A1FE-4F0A-98BD-6EB419521CE0}" destId="{BA6FE220-2440-473E-998C-BBD25F4122BB}" srcOrd="1" destOrd="0" presId="urn:microsoft.com/office/officeart/2018/2/layout/IconVerticalSolidList"/>
    <dgm:cxn modelId="{5D786F56-29E7-4825-9368-EBAA4BEDADFC}" type="presParOf" srcId="{B065C93D-A1FE-4F0A-98BD-6EB419521CE0}" destId="{93DC7ED2-7310-4C18-A15B-D9744B8F9EF7}" srcOrd="2" destOrd="0" presId="urn:microsoft.com/office/officeart/2018/2/layout/IconVerticalSolidList"/>
    <dgm:cxn modelId="{FEC2E6F3-C932-4481-B391-31353A4804FB}" type="presParOf" srcId="{B065C93D-A1FE-4F0A-98BD-6EB419521CE0}" destId="{F574F25B-F7CA-4848-BCB5-5BDBF539A72B}" srcOrd="3" destOrd="0" presId="urn:microsoft.com/office/officeart/2018/2/layout/IconVerticalSolidList"/>
    <dgm:cxn modelId="{5E5D50AB-7826-4E03-BFED-3331B664615D}" type="presParOf" srcId="{0749C8D0-27AC-40F9-A504-A05A6E8E78AD}" destId="{A278EFFC-21E4-4C43-8862-4D28FB22E076}" srcOrd="3" destOrd="0" presId="urn:microsoft.com/office/officeart/2018/2/layout/IconVerticalSolidList"/>
    <dgm:cxn modelId="{408ABE8A-C0B6-46D6-8A93-773E461C15D3}" type="presParOf" srcId="{0749C8D0-27AC-40F9-A504-A05A6E8E78AD}" destId="{3C313AAA-E570-4101-9F54-2DC3C17E908F}" srcOrd="4" destOrd="0" presId="urn:microsoft.com/office/officeart/2018/2/layout/IconVerticalSolidList"/>
    <dgm:cxn modelId="{DEA70EFE-7073-42E1-80DE-34E62D9ACAE5}" type="presParOf" srcId="{3C313AAA-E570-4101-9F54-2DC3C17E908F}" destId="{64ADC3B3-132A-4F30-9AB4-299B2530D9C9}" srcOrd="0" destOrd="0" presId="urn:microsoft.com/office/officeart/2018/2/layout/IconVerticalSolidList"/>
    <dgm:cxn modelId="{0333D212-FBD1-45DA-BCD4-57B89B9191F2}" type="presParOf" srcId="{3C313AAA-E570-4101-9F54-2DC3C17E908F}" destId="{1B9C87C6-AA1E-4B58-ABB7-AB17422AC0F2}" srcOrd="1" destOrd="0" presId="urn:microsoft.com/office/officeart/2018/2/layout/IconVerticalSolidList"/>
    <dgm:cxn modelId="{22C9A418-A5F3-48CD-B950-085D2246D3E1}" type="presParOf" srcId="{3C313AAA-E570-4101-9F54-2DC3C17E908F}" destId="{EE761A96-8F31-4CAC-AF57-F33275332F8D}" srcOrd="2" destOrd="0" presId="urn:microsoft.com/office/officeart/2018/2/layout/IconVerticalSolidList"/>
    <dgm:cxn modelId="{20AECBF6-1F17-4D97-B02A-C51502D9EFCB}" type="presParOf" srcId="{3C313AAA-E570-4101-9F54-2DC3C17E908F}" destId="{44867811-998A-491F-BA38-13CF2789C75D}" srcOrd="3" destOrd="0" presId="urn:microsoft.com/office/officeart/2018/2/layout/IconVerticalSolidList"/>
    <dgm:cxn modelId="{97F0A4C9-8200-4DD8-B95F-0CE39867F8B6}" type="presParOf" srcId="{0749C8D0-27AC-40F9-A504-A05A6E8E78AD}" destId="{1D120F6A-B40D-4DA8-A6E0-B50825F34C6C}" srcOrd="5" destOrd="0" presId="urn:microsoft.com/office/officeart/2018/2/layout/IconVerticalSolidList"/>
    <dgm:cxn modelId="{5A193B72-C974-4582-993D-361A4D5C08E6}" type="presParOf" srcId="{0749C8D0-27AC-40F9-A504-A05A6E8E78AD}" destId="{E1695E04-D16C-4C6D-B7B3-AEBDBEE702D2}" srcOrd="6" destOrd="0" presId="urn:microsoft.com/office/officeart/2018/2/layout/IconVerticalSolidList"/>
    <dgm:cxn modelId="{8A8B60E4-79D9-4C5D-8498-1DF649B5007C}" type="presParOf" srcId="{E1695E04-D16C-4C6D-B7B3-AEBDBEE702D2}" destId="{C935E9E6-A118-4534-B6AA-41F7FEBC00DA}" srcOrd="0" destOrd="0" presId="urn:microsoft.com/office/officeart/2018/2/layout/IconVerticalSolidList"/>
    <dgm:cxn modelId="{0B937829-DFAA-4471-A108-036E90A099A8}" type="presParOf" srcId="{E1695E04-D16C-4C6D-B7B3-AEBDBEE702D2}" destId="{BB7DCE7B-32BB-4965-AC82-C63A21CAE32C}" srcOrd="1" destOrd="0" presId="urn:microsoft.com/office/officeart/2018/2/layout/IconVerticalSolidList"/>
    <dgm:cxn modelId="{51A020D1-FB4C-4FFC-9228-64C7635A4CEA}" type="presParOf" srcId="{E1695E04-D16C-4C6D-B7B3-AEBDBEE702D2}" destId="{64BB5A3A-34DB-4927-8A74-93B66F36C633}" srcOrd="2" destOrd="0" presId="urn:microsoft.com/office/officeart/2018/2/layout/IconVerticalSolidList"/>
    <dgm:cxn modelId="{9AE3E825-8209-4E01-A37C-9816695904FD}" type="presParOf" srcId="{E1695E04-D16C-4C6D-B7B3-AEBDBEE702D2}" destId="{DC809719-DA77-4E39-AB36-3254075196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7162E5-53D3-4070-8B14-3466F07B138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C93679-9C18-4095-A057-DF42B77D23C7}">
      <dgm:prSet/>
      <dgm:spPr/>
      <dgm:t>
        <a:bodyPr/>
        <a:lstStyle/>
        <a:p>
          <a:pPr>
            <a:lnSpc>
              <a:spcPct val="100000"/>
            </a:lnSpc>
          </a:pPr>
          <a:r>
            <a:rPr lang="en-US" b="0" i="0" dirty="0"/>
            <a:t>Convene and Coordinate National Organizations responding to disasters.</a:t>
          </a:r>
          <a:endParaRPr lang="en-US" dirty="0"/>
        </a:p>
      </dgm:t>
    </dgm:pt>
    <dgm:pt modelId="{0EA56165-5FB7-4F84-8663-B35A1B58F0FB}" type="parTrans" cxnId="{1D9AFD11-0FD5-49AE-9278-C4B10FAC56A0}">
      <dgm:prSet/>
      <dgm:spPr/>
      <dgm:t>
        <a:bodyPr/>
        <a:lstStyle/>
        <a:p>
          <a:endParaRPr lang="en-US"/>
        </a:p>
      </dgm:t>
    </dgm:pt>
    <dgm:pt modelId="{49216A26-8426-42C6-B3A2-85FD9B52BF0C}" type="sibTrans" cxnId="{1D9AFD11-0FD5-49AE-9278-C4B10FAC56A0}">
      <dgm:prSet/>
      <dgm:spPr/>
      <dgm:t>
        <a:bodyPr/>
        <a:lstStyle/>
        <a:p>
          <a:endParaRPr lang="en-US"/>
        </a:p>
      </dgm:t>
    </dgm:pt>
    <dgm:pt modelId="{4354B323-CA41-4BEA-815B-13984FC4558D}">
      <dgm:prSet/>
      <dgm:spPr/>
      <dgm:t>
        <a:bodyPr/>
        <a:lstStyle/>
        <a:p>
          <a:pPr>
            <a:lnSpc>
              <a:spcPct val="100000"/>
            </a:lnSpc>
          </a:pPr>
          <a:r>
            <a:rPr lang="en-US" b="0" i="0" dirty="0"/>
            <a:t>Engage numerous governmental, private sector and nonprofit organizations that served disaster survivors independently of one another. </a:t>
          </a:r>
          <a:endParaRPr lang="en-US" dirty="0"/>
        </a:p>
      </dgm:t>
    </dgm:pt>
    <dgm:pt modelId="{5184B708-9716-4BA7-B9A1-B355CB3AB786}" type="parTrans" cxnId="{989A995D-B481-423C-A79C-327175360D3D}">
      <dgm:prSet/>
      <dgm:spPr/>
      <dgm:t>
        <a:bodyPr/>
        <a:lstStyle/>
        <a:p>
          <a:endParaRPr lang="en-US"/>
        </a:p>
      </dgm:t>
    </dgm:pt>
    <dgm:pt modelId="{0B7C543F-0441-4F36-991C-9B6791C5CCB1}" type="sibTrans" cxnId="{989A995D-B481-423C-A79C-327175360D3D}">
      <dgm:prSet/>
      <dgm:spPr/>
      <dgm:t>
        <a:bodyPr/>
        <a:lstStyle/>
        <a:p>
          <a:endParaRPr lang="en-US"/>
        </a:p>
      </dgm:t>
    </dgm:pt>
    <dgm:pt modelId="{CF1621EB-0648-4069-A326-698995596794}">
      <dgm:prSet/>
      <dgm:spPr/>
      <dgm:t>
        <a:bodyPr/>
        <a:lstStyle/>
        <a:p>
          <a:pPr>
            <a:lnSpc>
              <a:spcPct val="100000"/>
            </a:lnSpc>
          </a:pPr>
          <a:r>
            <a:rPr lang="en-US" b="0" i="0" dirty="0"/>
            <a:t>Convene, National VOAD is a coalition of 70+ of the nation’s most reputable national organizations (faith-based, community-based and other non-profit organizations) and 56 State/Territory VOADs, which represent Local/Regional VOADs and hundreds of other member organizations throughout the country.</a:t>
          </a:r>
          <a:endParaRPr lang="en-US" dirty="0"/>
        </a:p>
      </dgm:t>
    </dgm:pt>
    <dgm:pt modelId="{3B464501-0420-4F06-B0FB-93B80C484DA3}" type="parTrans" cxnId="{F7FB6E27-07C1-443E-99C6-EE7E1335B943}">
      <dgm:prSet/>
      <dgm:spPr/>
      <dgm:t>
        <a:bodyPr/>
        <a:lstStyle/>
        <a:p>
          <a:endParaRPr lang="en-US"/>
        </a:p>
      </dgm:t>
    </dgm:pt>
    <dgm:pt modelId="{1139D815-0710-4B60-BF48-2A4923B7A474}" type="sibTrans" cxnId="{F7FB6E27-07C1-443E-99C6-EE7E1335B943}">
      <dgm:prSet/>
      <dgm:spPr/>
      <dgm:t>
        <a:bodyPr/>
        <a:lstStyle/>
        <a:p>
          <a:endParaRPr lang="en-US"/>
        </a:p>
      </dgm:t>
    </dgm:pt>
    <dgm:pt modelId="{914668AC-67E5-4020-BDFA-D25E650607A4}" type="pres">
      <dgm:prSet presAssocID="{937162E5-53D3-4070-8B14-3466F07B1387}" presName="root" presStyleCnt="0">
        <dgm:presLayoutVars>
          <dgm:dir/>
          <dgm:resizeHandles val="exact"/>
        </dgm:presLayoutVars>
      </dgm:prSet>
      <dgm:spPr/>
    </dgm:pt>
    <dgm:pt modelId="{CD8C43D4-0FCC-4525-94EA-722DD9F9A77A}" type="pres">
      <dgm:prSet presAssocID="{3EC93679-9C18-4095-A057-DF42B77D23C7}" presName="compNode" presStyleCnt="0"/>
      <dgm:spPr/>
    </dgm:pt>
    <dgm:pt modelId="{EAA9899A-946F-455F-9514-814E95F6D774}" type="pres">
      <dgm:prSet presAssocID="{3EC93679-9C18-4095-A057-DF42B77D23C7}" presName="bgRect" presStyleLbl="bgShp" presStyleIdx="0" presStyleCnt="3"/>
      <dgm:spPr/>
    </dgm:pt>
    <dgm:pt modelId="{450F9036-D500-4700-907E-0651B6167504}" type="pres">
      <dgm:prSet presAssocID="{3EC93679-9C18-4095-A057-DF42B77D23C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fighter"/>
        </a:ext>
      </dgm:extLst>
    </dgm:pt>
    <dgm:pt modelId="{1D90F730-A127-4DC5-900C-03E2F00604B3}" type="pres">
      <dgm:prSet presAssocID="{3EC93679-9C18-4095-A057-DF42B77D23C7}" presName="spaceRect" presStyleCnt="0"/>
      <dgm:spPr/>
    </dgm:pt>
    <dgm:pt modelId="{526FE73A-964F-4860-A175-346ABD4706D0}" type="pres">
      <dgm:prSet presAssocID="{3EC93679-9C18-4095-A057-DF42B77D23C7}" presName="parTx" presStyleLbl="revTx" presStyleIdx="0" presStyleCnt="3">
        <dgm:presLayoutVars>
          <dgm:chMax val="0"/>
          <dgm:chPref val="0"/>
        </dgm:presLayoutVars>
      </dgm:prSet>
      <dgm:spPr/>
    </dgm:pt>
    <dgm:pt modelId="{82B564E3-AEDE-4DEC-8C51-518B9E74C8ED}" type="pres">
      <dgm:prSet presAssocID="{49216A26-8426-42C6-B3A2-85FD9B52BF0C}" presName="sibTrans" presStyleCnt="0"/>
      <dgm:spPr/>
    </dgm:pt>
    <dgm:pt modelId="{C286310D-32C2-42B6-8A29-B8F3F4C1E968}" type="pres">
      <dgm:prSet presAssocID="{4354B323-CA41-4BEA-815B-13984FC4558D}" presName="compNode" presStyleCnt="0"/>
      <dgm:spPr/>
    </dgm:pt>
    <dgm:pt modelId="{1A1C9A17-6299-4FF4-9E46-F041014F6DAE}" type="pres">
      <dgm:prSet presAssocID="{4354B323-CA41-4BEA-815B-13984FC4558D}" presName="bgRect" presStyleLbl="bgShp" presStyleIdx="1" presStyleCnt="3"/>
      <dgm:spPr/>
    </dgm:pt>
    <dgm:pt modelId="{5FD1E532-F2BD-45F1-BD26-470138ADE30F}" type="pres">
      <dgm:prSet presAssocID="{4354B323-CA41-4BEA-815B-13984FC455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C8318F28-9281-49FA-AD1D-69C1E8F14E78}" type="pres">
      <dgm:prSet presAssocID="{4354B323-CA41-4BEA-815B-13984FC4558D}" presName="spaceRect" presStyleCnt="0"/>
      <dgm:spPr/>
    </dgm:pt>
    <dgm:pt modelId="{8D68E3F7-C175-4918-8E60-E97D1B6ECB26}" type="pres">
      <dgm:prSet presAssocID="{4354B323-CA41-4BEA-815B-13984FC4558D}" presName="parTx" presStyleLbl="revTx" presStyleIdx="1" presStyleCnt="3">
        <dgm:presLayoutVars>
          <dgm:chMax val="0"/>
          <dgm:chPref val="0"/>
        </dgm:presLayoutVars>
      </dgm:prSet>
      <dgm:spPr/>
    </dgm:pt>
    <dgm:pt modelId="{5AB51994-D9F0-427E-8A07-E9A5CCF827E3}" type="pres">
      <dgm:prSet presAssocID="{0B7C543F-0441-4F36-991C-9B6791C5CCB1}" presName="sibTrans" presStyleCnt="0"/>
      <dgm:spPr/>
    </dgm:pt>
    <dgm:pt modelId="{CBEFADAB-7BD9-419F-A425-33D90AB38D52}" type="pres">
      <dgm:prSet presAssocID="{CF1621EB-0648-4069-A326-698995596794}" presName="compNode" presStyleCnt="0"/>
      <dgm:spPr/>
    </dgm:pt>
    <dgm:pt modelId="{E4D252CD-ECC5-4EC0-A977-7B05D5D58CE4}" type="pres">
      <dgm:prSet presAssocID="{CF1621EB-0648-4069-A326-698995596794}" presName="bgRect" presStyleLbl="bgShp" presStyleIdx="2" presStyleCnt="3"/>
      <dgm:spPr/>
    </dgm:pt>
    <dgm:pt modelId="{E0BE6928-50C3-406A-B07B-711919D03CE2}" type="pres">
      <dgm:prSet presAssocID="{CF1621EB-0648-4069-A326-6989955967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ecturer"/>
        </a:ext>
      </dgm:extLst>
    </dgm:pt>
    <dgm:pt modelId="{0870F5D9-476D-4844-83F6-423778D0FC2B}" type="pres">
      <dgm:prSet presAssocID="{CF1621EB-0648-4069-A326-698995596794}" presName="spaceRect" presStyleCnt="0"/>
      <dgm:spPr/>
    </dgm:pt>
    <dgm:pt modelId="{3800C741-7855-4DEC-8A4C-B4EC98285F7C}" type="pres">
      <dgm:prSet presAssocID="{CF1621EB-0648-4069-A326-698995596794}" presName="parTx" presStyleLbl="revTx" presStyleIdx="2" presStyleCnt="3">
        <dgm:presLayoutVars>
          <dgm:chMax val="0"/>
          <dgm:chPref val="0"/>
        </dgm:presLayoutVars>
      </dgm:prSet>
      <dgm:spPr/>
    </dgm:pt>
  </dgm:ptLst>
  <dgm:cxnLst>
    <dgm:cxn modelId="{1D9AFD11-0FD5-49AE-9278-C4B10FAC56A0}" srcId="{937162E5-53D3-4070-8B14-3466F07B1387}" destId="{3EC93679-9C18-4095-A057-DF42B77D23C7}" srcOrd="0" destOrd="0" parTransId="{0EA56165-5FB7-4F84-8663-B35A1B58F0FB}" sibTransId="{49216A26-8426-42C6-B3A2-85FD9B52BF0C}"/>
    <dgm:cxn modelId="{DD0BA423-DAA5-4846-8666-6E5FFAF88C4C}" type="presOf" srcId="{937162E5-53D3-4070-8B14-3466F07B1387}" destId="{914668AC-67E5-4020-BDFA-D25E650607A4}" srcOrd="0" destOrd="0" presId="urn:microsoft.com/office/officeart/2018/2/layout/IconVerticalSolidList"/>
    <dgm:cxn modelId="{F7FB6E27-07C1-443E-99C6-EE7E1335B943}" srcId="{937162E5-53D3-4070-8B14-3466F07B1387}" destId="{CF1621EB-0648-4069-A326-698995596794}" srcOrd="2" destOrd="0" parTransId="{3B464501-0420-4F06-B0FB-93B80C484DA3}" sibTransId="{1139D815-0710-4B60-BF48-2A4923B7A474}"/>
    <dgm:cxn modelId="{6DF4872B-97BF-4E1C-BDF5-98CD69A26E3E}" type="presOf" srcId="{CF1621EB-0648-4069-A326-698995596794}" destId="{3800C741-7855-4DEC-8A4C-B4EC98285F7C}" srcOrd="0" destOrd="0" presId="urn:microsoft.com/office/officeart/2018/2/layout/IconVerticalSolidList"/>
    <dgm:cxn modelId="{989A995D-B481-423C-A79C-327175360D3D}" srcId="{937162E5-53D3-4070-8B14-3466F07B1387}" destId="{4354B323-CA41-4BEA-815B-13984FC4558D}" srcOrd="1" destOrd="0" parTransId="{5184B708-9716-4BA7-B9A1-B355CB3AB786}" sibTransId="{0B7C543F-0441-4F36-991C-9B6791C5CCB1}"/>
    <dgm:cxn modelId="{5876CC47-6126-45F0-8F6F-02B746CB73F1}" type="presOf" srcId="{4354B323-CA41-4BEA-815B-13984FC4558D}" destId="{8D68E3F7-C175-4918-8E60-E97D1B6ECB26}" srcOrd="0" destOrd="0" presId="urn:microsoft.com/office/officeart/2018/2/layout/IconVerticalSolidList"/>
    <dgm:cxn modelId="{126B22B5-AF64-4265-80B7-353DED0058F1}" type="presOf" srcId="{3EC93679-9C18-4095-A057-DF42B77D23C7}" destId="{526FE73A-964F-4860-A175-346ABD4706D0}" srcOrd="0" destOrd="0" presId="urn:microsoft.com/office/officeart/2018/2/layout/IconVerticalSolidList"/>
    <dgm:cxn modelId="{4653A20F-41FE-4E18-8DC5-1A6F9330AC4A}" type="presParOf" srcId="{914668AC-67E5-4020-BDFA-D25E650607A4}" destId="{CD8C43D4-0FCC-4525-94EA-722DD9F9A77A}" srcOrd="0" destOrd="0" presId="urn:microsoft.com/office/officeart/2018/2/layout/IconVerticalSolidList"/>
    <dgm:cxn modelId="{600EF4EE-1E81-4D7A-A530-023C1845299D}" type="presParOf" srcId="{CD8C43D4-0FCC-4525-94EA-722DD9F9A77A}" destId="{EAA9899A-946F-455F-9514-814E95F6D774}" srcOrd="0" destOrd="0" presId="urn:microsoft.com/office/officeart/2018/2/layout/IconVerticalSolidList"/>
    <dgm:cxn modelId="{BEC0E762-14CA-473E-93BC-19293AFCD1F6}" type="presParOf" srcId="{CD8C43D4-0FCC-4525-94EA-722DD9F9A77A}" destId="{450F9036-D500-4700-907E-0651B6167504}" srcOrd="1" destOrd="0" presId="urn:microsoft.com/office/officeart/2018/2/layout/IconVerticalSolidList"/>
    <dgm:cxn modelId="{0A572FD2-A1EC-4819-BAB4-293C40D4918B}" type="presParOf" srcId="{CD8C43D4-0FCC-4525-94EA-722DD9F9A77A}" destId="{1D90F730-A127-4DC5-900C-03E2F00604B3}" srcOrd="2" destOrd="0" presId="urn:microsoft.com/office/officeart/2018/2/layout/IconVerticalSolidList"/>
    <dgm:cxn modelId="{48904F64-B4D2-4242-B25D-E83651DFD598}" type="presParOf" srcId="{CD8C43D4-0FCC-4525-94EA-722DD9F9A77A}" destId="{526FE73A-964F-4860-A175-346ABD4706D0}" srcOrd="3" destOrd="0" presId="urn:microsoft.com/office/officeart/2018/2/layout/IconVerticalSolidList"/>
    <dgm:cxn modelId="{F733396A-37D9-4AD0-ADA2-381312DF8A6F}" type="presParOf" srcId="{914668AC-67E5-4020-BDFA-D25E650607A4}" destId="{82B564E3-AEDE-4DEC-8C51-518B9E74C8ED}" srcOrd="1" destOrd="0" presId="urn:microsoft.com/office/officeart/2018/2/layout/IconVerticalSolidList"/>
    <dgm:cxn modelId="{C3CFA7A1-5569-48AF-9667-48EDCF0306CF}" type="presParOf" srcId="{914668AC-67E5-4020-BDFA-D25E650607A4}" destId="{C286310D-32C2-42B6-8A29-B8F3F4C1E968}" srcOrd="2" destOrd="0" presId="urn:microsoft.com/office/officeart/2018/2/layout/IconVerticalSolidList"/>
    <dgm:cxn modelId="{BB1DA13B-0512-4075-B29D-BCD83F403526}" type="presParOf" srcId="{C286310D-32C2-42B6-8A29-B8F3F4C1E968}" destId="{1A1C9A17-6299-4FF4-9E46-F041014F6DAE}" srcOrd="0" destOrd="0" presId="urn:microsoft.com/office/officeart/2018/2/layout/IconVerticalSolidList"/>
    <dgm:cxn modelId="{F5DDE476-7D62-435B-B11B-C9F943C92DC4}" type="presParOf" srcId="{C286310D-32C2-42B6-8A29-B8F3F4C1E968}" destId="{5FD1E532-F2BD-45F1-BD26-470138ADE30F}" srcOrd="1" destOrd="0" presId="urn:microsoft.com/office/officeart/2018/2/layout/IconVerticalSolidList"/>
    <dgm:cxn modelId="{7034B91F-C39C-4B4F-B14E-1015D1E3D339}" type="presParOf" srcId="{C286310D-32C2-42B6-8A29-B8F3F4C1E968}" destId="{C8318F28-9281-49FA-AD1D-69C1E8F14E78}" srcOrd="2" destOrd="0" presId="urn:microsoft.com/office/officeart/2018/2/layout/IconVerticalSolidList"/>
    <dgm:cxn modelId="{3302B4EA-42B8-431A-8E20-64009D08FD70}" type="presParOf" srcId="{C286310D-32C2-42B6-8A29-B8F3F4C1E968}" destId="{8D68E3F7-C175-4918-8E60-E97D1B6ECB26}" srcOrd="3" destOrd="0" presId="urn:microsoft.com/office/officeart/2018/2/layout/IconVerticalSolidList"/>
    <dgm:cxn modelId="{5A0395FE-ABD5-40C6-B01D-C6F62DDB76C5}" type="presParOf" srcId="{914668AC-67E5-4020-BDFA-D25E650607A4}" destId="{5AB51994-D9F0-427E-8A07-E9A5CCF827E3}" srcOrd="3" destOrd="0" presId="urn:microsoft.com/office/officeart/2018/2/layout/IconVerticalSolidList"/>
    <dgm:cxn modelId="{31E839B9-717E-4335-8840-ACCB7A3B9EFD}" type="presParOf" srcId="{914668AC-67E5-4020-BDFA-D25E650607A4}" destId="{CBEFADAB-7BD9-419F-A425-33D90AB38D52}" srcOrd="4" destOrd="0" presId="urn:microsoft.com/office/officeart/2018/2/layout/IconVerticalSolidList"/>
    <dgm:cxn modelId="{2C7C1FAE-8418-4C83-98B4-69199C763068}" type="presParOf" srcId="{CBEFADAB-7BD9-419F-A425-33D90AB38D52}" destId="{E4D252CD-ECC5-4EC0-A977-7B05D5D58CE4}" srcOrd="0" destOrd="0" presId="urn:microsoft.com/office/officeart/2018/2/layout/IconVerticalSolidList"/>
    <dgm:cxn modelId="{2691F21A-B87C-4E56-A54C-13CE370EA622}" type="presParOf" srcId="{CBEFADAB-7BD9-419F-A425-33D90AB38D52}" destId="{E0BE6928-50C3-406A-B07B-711919D03CE2}" srcOrd="1" destOrd="0" presId="urn:microsoft.com/office/officeart/2018/2/layout/IconVerticalSolidList"/>
    <dgm:cxn modelId="{58B2C722-C28E-4368-92A2-6139BB22001B}" type="presParOf" srcId="{CBEFADAB-7BD9-419F-A425-33D90AB38D52}" destId="{0870F5D9-476D-4844-83F6-423778D0FC2B}" srcOrd="2" destOrd="0" presId="urn:microsoft.com/office/officeart/2018/2/layout/IconVerticalSolidList"/>
    <dgm:cxn modelId="{F7CD937B-7974-4F25-91F4-B48A999D8E96}" type="presParOf" srcId="{CBEFADAB-7BD9-419F-A425-33D90AB38D52}" destId="{3800C741-7855-4DEC-8A4C-B4EC98285F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46109D-ED60-44DD-A8AA-CA7011E91F1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B97C54EF-D7DB-4831-859C-7CCE2CC56062}">
      <dgm:prSet phldrT="[Text]"/>
      <dgm:spPr/>
      <dgm:t>
        <a:bodyPr/>
        <a:lstStyle/>
        <a:p>
          <a:r>
            <a:rPr lang="en-US" dirty="0"/>
            <a:t>City, Township,   Emergency Management Agencies </a:t>
          </a:r>
        </a:p>
      </dgm:t>
    </dgm:pt>
    <dgm:pt modelId="{0D503B01-5F62-43E7-BAA5-8C5F64EB8C8B}" type="parTrans" cxnId="{B9536E37-1465-4AAC-BAF0-919E6FAF36EA}">
      <dgm:prSet/>
      <dgm:spPr/>
      <dgm:t>
        <a:bodyPr/>
        <a:lstStyle/>
        <a:p>
          <a:endParaRPr lang="en-US"/>
        </a:p>
      </dgm:t>
    </dgm:pt>
    <dgm:pt modelId="{B7761D63-FEF3-4A2B-B97B-DD7004463C66}" type="sibTrans" cxnId="{B9536E37-1465-4AAC-BAF0-919E6FAF36EA}">
      <dgm:prSet/>
      <dgm:spPr/>
      <dgm:t>
        <a:bodyPr/>
        <a:lstStyle/>
        <a:p>
          <a:endParaRPr lang="en-US"/>
        </a:p>
      </dgm:t>
    </dgm:pt>
    <dgm:pt modelId="{4082E520-FAD9-413C-BEE6-6ABA636194F0}">
      <dgm:prSet phldrT="[Text]"/>
      <dgm:spPr/>
      <dgm:t>
        <a:bodyPr/>
        <a:lstStyle/>
        <a:p>
          <a:r>
            <a:rPr lang="en-US" dirty="0"/>
            <a:t>County               Emergency Management Agencies</a:t>
          </a:r>
        </a:p>
      </dgm:t>
    </dgm:pt>
    <dgm:pt modelId="{110243E0-6D35-44CC-8081-8CA06A79CE8B}" type="parTrans" cxnId="{97AE714D-0BA0-4B4E-87DA-A0E275DCA830}">
      <dgm:prSet/>
      <dgm:spPr/>
      <dgm:t>
        <a:bodyPr/>
        <a:lstStyle/>
        <a:p>
          <a:endParaRPr lang="en-US"/>
        </a:p>
      </dgm:t>
    </dgm:pt>
    <dgm:pt modelId="{D76374CA-EFAC-4CB4-AE26-3900FB2A86C7}" type="sibTrans" cxnId="{97AE714D-0BA0-4B4E-87DA-A0E275DCA830}">
      <dgm:prSet/>
      <dgm:spPr/>
      <dgm:t>
        <a:bodyPr/>
        <a:lstStyle/>
        <a:p>
          <a:endParaRPr lang="en-US"/>
        </a:p>
      </dgm:t>
    </dgm:pt>
    <dgm:pt modelId="{F2B0AF9A-2F50-419C-8947-39DEFE451518}">
      <dgm:prSet phldrT="[Text]"/>
      <dgm:spPr/>
      <dgm:t>
        <a:bodyPr/>
        <a:lstStyle/>
        <a:p>
          <a:r>
            <a:rPr lang="en-US" dirty="0"/>
            <a:t>State                     Emergency Management Agency </a:t>
          </a:r>
        </a:p>
      </dgm:t>
    </dgm:pt>
    <dgm:pt modelId="{1A0AC2C0-43C3-43E0-BAF0-AA0955DED01A}" type="parTrans" cxnId="{85956254-7793-47B4-B2ED-0CBA9DC71108}">
      <dgm:prSet/>
      <dgm:spPr/>
      <dgm:t>
        <a:bodyPr/>
        <a:lstStyle/>
        <a:p>
          <a:endParaRPr lang="en-US"/>
        </a:p>
      </dgm:t>
    </dgm:pt>
    <dgm:pt modelId="{0D96CDF8-4FC3-470C-9F2C-1A5D2E2B2534}" type="sibTrans" cxnId="{85956254-7793-47B4-B2ED-0CBA9DC71108}">
      <dgm:prSet/>
      <dgm:spPr/>
      <dgm:t>
        <a:bodyPr/>
        <a:lstStyle/>
        <a:p>
          <a:endParaRPr lang="en-US"/>
        </a:p>
      </dgm:t>
    </dgm:pt>
    <dgm:pt modelId="{EE7B2E8F-041E-4FF5-8D60-99DA5EDBB06E}">
      <dgm:prSet custT="1"/>
      <dgm:spPr/>
      <dgm:t>
        <a:bodyPr/>
        <a:lstStyle/>
        <a:p>
          <a:r>
            <a:rPr lang="en-US" sz="1400" dirty="0"/>
            <a:t>Federal Emergency Management Agency</a:t>
          </a:r>
        </a:p>
      </dgm:t>
    </dgm:pt>
    <dgm:pt modelId="{33AFE09C-14C0-407E-8A09-A61419A45300}" type="parTrans" cxnId="{4005847D-9BCD-4881-9F6A-30DA7DFFAA6A}">
      <dgm:prSet/>
      <dgm:spPr/>
      <dgm:t>
        <a:bodyPr/>
        <a:lstStyle/>
        <a:p>
          <a:endParaRPr lang="en-US"/>
        </a:p>
      </dgm:t>
    </dgm:pt>
    <dgm:pt modelId="{3168DD80-0E7A-43AD-9C33-4C3831ACCC03}" type="sibTrans" cxnId="{4005847D-9BCD-4881-9F6A-30DA7DFFAA6A}">
      <dgm:prSet/>
      <dgm:spPr/>
      <dgm:t>
        <a:bodyPr/>
        <a:lstStyle/>
        <a:p>
          <a:endParaRPr lang="en-US"/>
        </a:p>
      </dgm:t>
    </dgm:pt>
    <dgm:pt modelId="{A537A5EF-930C-4715-B584-B004A11996A6}" type="pres">
      <dgm:prSet presAssocID="{E346109D-ED60-44DD-A8AA-CA7011E91F15}" presName="Name0" presStyleCnt="0">
        <dgm:presLayoutVars>
          <dgm:dir/>
          <dgm:resizeHandles val="exact"/>
        </dgm:presLayoutVars>
      </dgm:prSet>
      <dgm:spPr/>
    </dgm:pt>
    <dgm:pt modelId="{43F4CCDC-0E6A-49AB-9C72-DECFA6E83C24}" type="pres">
      <dgm:prSet presAssocID="{E346109D-ED60-44DD-A8AA-CA7011E91F15}" presName="fgShape" presStyleLbl="fgShp" presStyleIdx="0" presStyleCnt="1"/>
      <dgm:spPr/>
    </dgm:pt>
    <dgm:pt modelId="{12E785CB-DC02-4D4B-A8EF-6E5BF63F6314}" type="pres">
      <dgm:prSet presAssocID="{E346109D-ED60-44DD-A8AA-CA7011E91F15}" presName="linComp" presStyleCnt="0"/>
      <dgm:spPr/>
    </dgm:pt>
    <dgm:pt modelId="{60F3377C-C2B4-4A61-9397-DDB8C0EF7756}" type="pres">
      <dgm:prSet presAssocID="{B97C54EF-D7DB-4831-859C-7CCE2CC56062}" presName="compNode" presStyleCnt="0"/>
      <dgm:spPr/>
    </dgm:pt>
    <dgm:pt modelId="{7556CEDC-A8AA-42F8-9627-3878D7CEEECC}" type="pres">
      <dgm:prSet presAssocID="{B97C54EF-D7DB-4831-859C-7CCE2CC56062}" presName="bkgdShape" presStyleLbl="node1" presStyleIdx="0" presStyleCnt="4"/>
      <dgm:spPr/>
    </dgm:pt>
    <dgm:pt modelId="{93834EB5-5B11-46FE-8911-513096950358}" type="pres">
      <dgm:prSet presAssocID="{B97C54EF-D7DB-4831-859C-7CCE2CC56062}" presName="nodeTx" presStyleLbl="node1" presStyleIdx="0" presStyleCnt="4">
        <dgm:presLayoutVars>
          <dgm:bulletEnabled val="1"/>
        </dgm:presLayoutVars>
      </dgm:prSet>
      <dgm:spPr/>
    </dgm:pt>
    <dgm:pt modelId="{CD2B4033-85A3-42AE-8F9E-BF5F6BA4E259}" type="pres">
      <dgm:prSet presAssocID="{B97C54EF-D7DB-4831-859C-7CCE2CC56062}" presName="invisiNode" presStyleLbl="node1" presStyleIdx="0" presStyleCnt="4"/>
      <dgm:spPr/>
    </dgm:pt>
    <dgm:pt modelId="{69DBA994-487C-4345-9FE7-0A59B599E709}" type="pres">
      <dgm:prSet presAssocID="{B97C54EF-D7DB-4831-859C-7CCE2CC56062}"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BB8096B6-16BF-49F0-B6AF-2044B707E3DB}" type="pres">
      <dgm:prSet presAssocID="{B7761D63-FEF3-4A2B-B97B-DD7004463C66}" presName="sibTrans" presStyleLbl="sibTrans2D1" presStyleIdx="0" presStyleCnt="0"/>
      <dgm:spPr/>
    </dgm:pt>
    <dgm:pt modelId="{B6ACBE57-5FC3-42ED-BB45-B28621CD24F8}" type="pres">
      <dgm:prSet presAssocID="{4082E520-FAD9-413C-BEE6-6ABA636194F0}" presName="compNode" presStyleCnt="0"/>
      <dgm:spPr/>
    </dgm:pt>
    <dgm:pt modelId="{60E42FDD-B43C-45FF-BA75-A7E623B92AEB}" type="pres">
      <dgm:prSet presAssocID="{4082E520-FAD9-413C-BEE6-6ABA636194F0}" presName="bkgdShape" presStyleLbl="node1" presStyleIdx="1" presStyleCnt="4"/>
      <dgm:spPr/>
    </dgm:pt>
    <dgm:pt modelId="{6189E3E2-9B75-4F61-958E-6F767D8AA316}" type="pres">
      <dgm:prSet presAssocID="{4082E520-FAD9-413C-BEE6-6ABA636194F0}" presName="nodeTx" presStyleLbl="node1" presStyleIdx="1" presStyleCnt="4">
        <dgm:presLayoutVars>
          <dgm:bulletEnabled val="1"/>
        </dgm:presLayoutVars>
      </dgm:prSet>
      <dgm:spPr/>
    </dgm:pt>
    <dgm:pt modelId="{0E31189E-2969-4A24-83F6-BF88E1518754}" type="pres">
      <dgm:prSet presAssocID="{4082E520-FAD9-413C-BEE6-6ABA636194F0}" presName="invisiNode" presStyleLbl="node1" presStyleIdx="1" presStyleCnt="4"/>
      <dgm:spPr/>
    </dgm:pt>
    <dgm:pt modelId="{D28A9C4B-ECC1-48EA-AD58-E9A1D9A265CF}" type="pres">
      <dgm:prSet presAssocID="{4082E520-FAD9-413C-BEE6-6ABA636194F0}"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dgm:spPr>
    </dgm:pt>
    <dgm:pt modelId="{693323DD-471D-46C1-AC9A-69E2EE6B3219}" type="pres">
      <dgm:prSet presAssocID="{D76374CA-EFAC-4CB4-AE26-3900FB2A86C7}" presName="sibTrans" presStyleLbl="sibTrans2D1" presStyleIdx="0" presStyleCnt="0"/>
      <dgm:spPr/>
    </dgm:pt>
    <dgm:pt modelId="{8DBC3572-0196-4C2E-9C18-C8ECC5A53479}" type="pres">
      <dgm:prSet presAssocID="{F2B0AF9A-2F50-419C-8947-39DEFE451518}" presName="compNode" presStyleCnt="0"/>
      <dgm:spPr/>
    </dgm:pt>
    <dgm:pt modelId="{D69D0C01-16CA-429B-865D-25D987A0462F}" type="pres">
      <dgm:prSet presAssocID="{F2B0AF9A-2F50-419C-8947-39DEFE451518}" presName="bkgdShape" presStyleLbl="node1" presStyleIdx="2" presStyleCnt="4"/>
      <dgm:spPr/>
    </dgm:pt>
    <dgm:pt modelId="{5BDA6F0D-A781-4044-A6A6-FAE41B018C86}" type="pres">
      <dgm:prSet presAssocID="{F2B0AF9A-2F50-419C-8947-39DEFE451518}" presName="nodeTx" presStyleLbl="node1" presStyleIdx="2" presStyleCnt="4">
        <dgm:presLayoutVars>
          <dgm:bulletEnabled val="1"/>
        </dgm:presLayoutVars>
      </dgm:prSet>
      <dgm:spPr/>
    </dgm:pt>
    <dgm:pt modelId="{FCDF6A72-D023-4DCC-AD46-A3778D57A7B6}" type="pres">
      <dgm:prSet presAssocID="{F2B0AF9A-2F50-419C-8947-39DEFE451518}" presName="invisiNode" presStyleLbl="node1" presStyleIdx="2" presStyleCnt="4"/>
      <dgm:spPr/>
    </dgm:pt>
    <dgm:pt modelId="{FC657EE0-FC75-48AC-AEEC-46DD533D8583}" type="pres">
      <dgm:prSet presAssocID="{F2B0AF9A-2F50-419C-8947-39DEFE451518}"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A1DDDB3D-B86C-4544-9FB1-99F30FABAB2F}" type="pres">
      <dgm:prSet presAssocID="{0D96CDF8-4FC3-470C-9F2C-1A5D2E2B2534}" presName="sibTrans" presStyleLbl="sibTrans2D1" presStyleIdx="0" presStyleCnt="0"/>
      <dgm:spPr/>
    </dgm:pt>
    <dgm:pt modelId="{BC4CEEF4-36DF-47C3-980E-2F6B3D6E05CD}" type="pres">
      <dgm:prSet presAssocID="{EE7B2E8F-041E-4FF5-8D60-99DA5EDBB06E}" presName="compNode" presStyleCnt="0"/>
      <dgm:spPr/>
    </dgm:pt>
    <dgm:pt modelId="{98DA2C32-D8F5-4E75-AC0F-0EAC9EE96AA6}" type="pres">
      <dgm:prSet presAssocID="{EE7B2E8F-041E-4FF5-8D60-99DA5EDBB06E}" presName="bkgdShape" presStyleLbl="node1" presStyleIdx="3" presStyleCnt="4"/>
      <dgm:spPr/>
    </dgm:pt>
    <dgm:pt modelId="{2F003EB3-05E7-49BD-A04E-806DD664DEB8}" type="pres">
      <dgm:prSet presAssocID="{EE7B2E8F-041E-4FF5-8D60-99DA5EDBB06E}" presName="nodeTx" presStyleLbl="node1" presStyleIdx="3" presStyleCnt="4">
        <dgm:presLayoutVars>
          <dgm:bulletEnabled val="1"/>
        </dgm:presLayoutVars>
      </dgm:prSet>
      <dgm:spPr/>
    </dgm:pt>
    <dgm:pt modelId="{F2AF0040-1326-4A98-B0E9-0A807C038F5A}" type="pres">
      <dgm:prSet presAssocID="{EE7B2E8F-041E-4FF5-8D60-99DA5EDBB06E}" presName="invisiNode" presStyleLbl="node1" presStyleIdx="3" presStyleCnt="4"/>
      <dgm:spPr/>
    </dgm:pt>
    <dgm:pt modelId="{6A9DC424-1559-4845-9423-EFB3F76F26B9}" type="pres">
      <dgm:prSet presAssocID="{EE7B2E8F-041E-4FF5-8D60-99DA5EDBB06E}"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2472760A-E438-45FF-BDF2-23C7B0BD6102}" type="presOf" srcId="{0D96CDF8-4FC3-470C-9F2C-1A5D2E2B2534}" destId="{A1DDDB3D-B86C-4544-9FB1-99F30FABAB2F}" srcOrd="0" destOrd="0" presId="urn:microsoft.com/office/officeart/2005/8/layout/hList7"/>
    <dgm:cxn modelId="{E867E72D-7D57-4323-927B-6F11DF8E35CA}" type="presOf" srcId="{4082E520-FAD9-413C-BEE6-6ABA636194F0}" destId="{6189E3E2-9B75-4F61-958E-6F767D8AA316}" srcOrd="1" destOrd="0" presId="urn:microsoft.com/office/officeart/2005/8/layout/hList7"/>
    <dgm:cxn modelId="{B9536E37-1465-4AAC-BAF0-919E6FAF36EA}" srcId="{E346109D-ED60-44DD-A8AA-CA7011E91F15}" destId="{B97C54EF-D7DB-4831-859C-7CCE2CC56062}" srcOrd="0" destOrd="0" parTransId="{0D503B01-5F62-43E7-BAA5-8C5F64EB8C8B}" sibTransId="{B7761D63-FEF3-4A2B-B97B-DD7004463C66}"/>
    <dgm:cxn modelId="{34F75A63-D860-4114-B085-0630D5C8C5F1}" type="presOf" srcId="{F2B0AF9A-2F50-419C-8947-39DEFE451518}" destId="{5BDA6F0D-A781-4044-A6A6-FAE41B018C86}" srcOrd="1" destOrd="0" presId="urn:microsoft.com/office/officeart/2005/8/layout/hList7"/>
    <dgm:cxn modelId="{067A6A6C-8A47-48D2-BAF4-321257CBBE03}" type="presOf" srcId="{EE7B2E8F-041E-4FF5-8D60-99DA5EDBB06E}" destId="{98DA2C32-D8F5-4E75-AC0F-0EAC9EE96AA6}" srcOrd="0" destOrd="0" presId="urn:microsoft.com/office/officeart/2005/8/layout/hList7"/>
    <dgm:cxn modelId="{97AE714D-0BA0-4B4E-87DA-A0E275DCA830}" srcId="{E346109D-ED60-44DD-A8AA-CA7011E91F15}" destId="{4082E520-FAD9-413C-BEE6-6ABA636194F0}" srcOrd="1" destOrd="0" parTransId="{110243E0-6D35-44CC-8081-8CA06A79CE8B}" sibTransId="{D76374CA-EFAC-4CB4-AE26-3900FB2A86C7}"/>
    <dgm:cxn modelId="{85956254-7793-47B4-B2ED-0CBA9DC71108}" srcId="{E346109D-ED60-44DD-A8AA-CA7011E91F15}" destId="{F2B0AF9A-2F50-419C-8947-39DEFE451518}" srcOrd="2" destOrd="0" parTransId="{1A0AC2C0-43C3-43E0-BAF0-AA0955DED01A}" sibTransId="{0D96CDF8-4FC3-470C-9F2C-1A5D2E2B2534}"/>
    <dgm:cxn modelId="{EA83A65A-8EB2-462F-B91B-F20AA150620D}" type="presOf" srcId="{B97C54EF-D7DB-4831-859C-7CCE2CC56062}" destId="{93834EB5-5B11-46FE-8911-513096950358}" srcOrd="1" destOrd="0" presId="urn:microsoft.com/office/officeart/2005/8/layout/hList7"/>
    <dgm:cxn modelId="{07446C7C-96A5-4451-8C4B-95E36D0B0219}" type="presOf" srcId="{B7761D63-FEF3-4A2B-B97B-DD7004463C66}" destId="{BB8096B6-16BF-49F0-B6AF-2044B707E3DB}" srcOrd="0" destOrd="0" presId="urn:microsoft.com/office/officeart/2005/8/layout/hList7"/>
    <dgm:cxn modelId="{4005847D-9BCD-4881-9F6A-30DA7DFFAA6A}" srcId="{E346109D-ED60-44DD-A8AA-CA7011E91F15}" destId="{EE7B2E8F-041E-4FF5-8D60-99DA5EDBB06E}" srcOrd="3" destOrd="0" parTransId="{33AFE09C-14C0-407E-8A09-A61419A45300}" sibTransId="{3168DD80-0E7A-43AD-9C33-4C3831ACCC03}"/>
    <dgm:cxn modelId="{6109A38F-E4D6-43A8-BF73-BDCC40EA29F5}" type="presOf" srcId="{E346109D-ED60-44DD-A8AA-CA7011E91F15}" destId="{A537A5EF-930C-4715-B584-B004A11996A6}" srcOrd="0" destOrd="0" presId="urn:microsoft.com/office/officeart/2005/8/layout/hList7"/>
    <dgm:cxn modelId="{38C96694-05A2-4C46-8D4D-5B47FC135FCB}" type="presOf" srcId="{D76374CA-EFAC-4CB4-AE26-3900FB2A86C7}" destId="{693323DD-471D-46C1-AC9A-69E2EE6B3219}" srcOrd="0" destOrd="0" presId="urn:microsoft.com/office/officeart/2005/8/layout/hList7"/>
    <dgm:cxn modelId="{38B1749C-95E0-4CE7-8232-C732882E4244}" type="presOf" srcId="{EE7B2E8F-041E-4FF5-8D60-99DA5EDBB06E}" destId="{2F003EB3-05E7-49BD-A04E-806DD664DEB8}" srcOrd="1" destOrd="0" presId="urn:microsoft.com/office/officeart/2005/8/layout/hList7"/>
    <dgm:cxn modelId="{B33B10B0-C5B3-4C88-A42A-CE67C565444E}" type="presOf" srcId="{B97C54EF-D7DB-4831-859C-7CCE2CC56062}" destId="{7556CEDC-A8AA-42F8-9627-3878D7CEEECC}" srcOrd="0" destOrd="0" presId="urn:microsoft.com/office/officeart/2005/8/layout/hList7"/>
    <dgm:cxn modelId="{F9D18CD1-DEDB-429F-8347-507B0539EF44}" type="presOf" srcId="{F2B0AF9A-2F50-419C-8947-39DEFE451518}" destId="{D69D0C01-16CA-429B-865D-25D987A0462F}" srcOrd="0" destOrd="0" presId="urn:microsoft.com/office/officeart/2005/8/layout/hList7"/>
    <dgm:cxn modelId="{F57725DF-27C7-4DA2-BD0C-F2F2461E1DA5}" type="presOf" srcId="{4082E520-FAD9-413C-BEE6-6ABA636194F0}" destId="{60E42FDD-B43C-45FF-BA75-A7E623B92AEB}" srcOrd="0" destOrd="0" presId="urn:microsoft.com/office/officeart/2005/8/layout/hList7"/>
    <dgm:cxn modelId="{C01E3875-8377-41EA-9762-BFCD80C94B41}" type="presParOf" srcId="{A537A5EF-930C-4715-B584-B004A11996A6}" destId="{43F4CCDC-0E6A-49AB-9C72-DECFA6E83C24}" srcOrd="0" destOrd="0" presId="urn:microsoft.com/office/officeart/2005/8/layout/hList7"/>
    <dgm:cxn modelId="{B92441E5-73D8-456E-9FF3-EEE1AFBD0511}" type="presParOf" srcId="{A537A5EF-930C-4715-B584-B004A11996A6}" destId="{12E785CB-DC02-4D4B-A8EF-6E5BF63F6314}" srcOrd="1" destOrd="0" presId="urn:microsoft.com/office/officeart/2005/8/layout/hList7"/>
    <dgm:cxn modelId="{C896A389-1D1B-49EF-8885-0E61DA772807}" type="presParOf" srcId="{12E785CB-DC02-4D4B-A8EF-6E5BF63F6314}" destId="{60F3377C-C2B4-4A61-9397-DDB8C0EF7756}" srcOrd="0" destOrd="0" presId="urn:microsoft.com/office/officeart/2005/8/layout/hList7"/>
    <dgm:cxn modelId="{AB6D20F0-2E02-4678-A6C4-AA2DC70073B5}" type="presParOf" srcId="{60F3377C-C2B4-4A61-9397-DDB8C0EF7756}" destId="{7556CEDC-A8AA-42F8-9627-3878D7CEEECC}" srcOrd="0" destOrd="0" presId="urn:microsoft.com/office/officeart/2005/8/layout/hList7"/>
    <dgm:cxn modelId="{970B4B0C-FFEE-4A22-B499-23356F94536A}" type="presParOf" srcId="{60F3377C-C2B4-4A61-9397-DDB8C0EF7756}" destId="{93834EB5-5B11-46FE-8911-513096950358}" srcOrd="1" destOrd="0" presId="urn:microsoft.com/office/officeart/2005/8/layout/hList7"/>
    <dgm:cxn modelId="{4CA2C8F2-35A3-49DE-AF9D-B69F397FEEF2}" type="presParOf" srcId="{60F3377C-C2B4-4A61-9397-DDB8C0EF7756}" destId="{CD2B4033-85A3-42AE-8F9E-BF5F6BA4E259}" srcOrd="2" destOrd="0" presId="urn:microsoft.com/office/officeart/2005/8/layout/hList7"/>
    <dgm:cxn modelId="{BABFB88A-6A66-48E5-8E42-22F5E3537AF0}" type="presParOf" srcId="{60F3377C-C2B4-4A61-9397-DDB8C0EF7756}" destId="{69DBA994-487C-4345-9FE7-0A59B599E709}" srcOrd="3" destOrd="0" presId="urn:microsoft.com/office/officeart/2005/8/layout/hList7"/>
    <dgm:cxn modelId="{6535AACA-11E9-4DCD-9BBE-4DEDCF111FC9}" type="presParOf" srcId="{12E785CB-DC02-4D4B-A8EF-6E5BF63F6314}" destId="{BB8096B6-16BF-49F0-B6AF-2044B707E3DB}" srcOrd="1" destOrd="0" presId="urn:microsoft.com/office/officeart/2005/8/layout/hList7"/>
    <dgm:cxn modelId="{D1471316-4A81-431D-BB20-61EB48E72A04}" type="presParOf" srcId="{12E785CB-DC02-4D4B-A8EF-6E5BF63F6314}" destId="{B6ACBE57-5FC3-42ED-BB45-B28621CD24F8}" srcOrd="2" destOrd="0" presId="urn:microsoft.com/office/officeart/2005/8/layout/hList7"/>
    <dgm:cxn modelId="{5F35203B-BB8E-4E75-BA74-C5590C7FECD0}" type="presParOf" srcId="{B6ACBE57-5FC3-42ED-BB45-B28621CD24F8}" destId="{60E42FDD-B43C-45FF-BA75-A7E623B92AEB}" srcOrd="0" destOrd="0" presId="urn:microsoft.com/office/officeart/2005/8/layout/hList7"/>
    <dgm:cxn modelId="{5543A178-88C3-4668-88C3-A66849753914}" type="presParOf" srcId="{B6ACBE57-5FC3-42ED-BB45-B28621CD24F8}" destId="{6189E3E2-9B75-4F61-958E-6F767D8AA316}" srcOrd="1" destOrd="0" presId="urn:microsoft.com/office/officeart/2005/8/layout/hList7"/>
    <dgm:cxn modelId="{AE4FC91F-FEE9-4879-9CD0-6EEAA3614D50}" type="presParOf" srcId="{B6ACBE57-5FC3-42ED-BB45-B28621CD24F8}" destId="{0E31189E-2969-4A24-83F6-BF88E1518754}" srcOrd="2" destOrd="0" presId="urn:microsoft.com/office/officeart/2005/8/layout/hList7"/>
    <dgm:cxn modelId="{68C52513-87E2-461F-BE98-1809485ABB12}" type="presParOf" srcId="{B6ACBE57-5FC3-42ED-BB45-B28621CD24F8}" destId="{D28A9C4B-ECC1-48EA-AD58-E9A1D9A265CF}" srcOrd="3" destOrd="0" presId="urn:microsoft.com/office/officeart/2005/8/layout/hList7"/>
    <dgm:cxn modelId="{EA1754AD-740E-4168-AE3C-B034981B2A44}" type="presParOf" srcId="{12E785CB-DC02-4D4B-A8EF-6E5BF63F6314}" destId="{693323DD-471D-46C1-AC9A-69E2EE6B3219}" srcOrd="3" destOrd="0" presId="urn:microsoft.com/office/officeart/2005/8/layout/hList7"/>
    <dgm:cxn modelId="{3D80EC1E-BE9E-4B69-B22B-337EFB9049A5}" type="presParOf" srcId="{12E785CB-DC02-4D4B-A8EF-6E5BF63F6314}" destId="{8DBC3572-0196-4C2E-9C18-C8ECC5A53479}" srcOrd="4" destOrd="0" presId="urn:microsoft.com/office/officeart/2005/8/layout/hList7"/>
    <dgm:cxn modelId="{7A5F5711-6190-4A0A-A413-4D52CFCBD578}" type="presParOf" srcId="{8DBC3572-0196-4C2E-9C18-C8ECC5A53479}" destId="{D69D0C01-16CA-429B-865D-25D987A0462F}" srcOrd="0" destOrd="0" presId="urn:microsoft.com/office/officeart/2005/8/layout/hList7"/>
    <dgm:cxn modelId="{ED02BE2D-D159-46A8-B39D-57072BBB0B8D}" type="presParOf" srcId="{8DBC3572-0196-4C2E-9C18-C8ECC5A53479}" destId="{5BDA6F0D-A781-4044-A6A6-FAE41B018C86}" srcOrd="1" destOrd="0" presId="urn:microsoft.com/office/officeart/2005/8/layout/hList7"/>
    <dgm:cxn modelId="{6436A74F-48E8-4B8D-B59E-C417DAA55658}" type="presParOf" srcId="{8DBC3572-0196-4C2E-9C18-C8ECC5A53479}" destId="{FCDF6A72-D023-4DCC-AD46-A3778D57A7B6}" srcOrd="2" destOrd="0" presId="urn:microsoft.com/office/officeart/2005/8/layout/hList7"/>
    <dgm:cxn modelId="{CF09F94F-EDF3-4239-9E23-BA89F6CEDF7B}" type="presParOf" srcId="{8DBC3572-0196-4C2E-9C18-C8ECC5A53479}" destId="{FC657EE0-FC75-48AC-AEEC-46DD533D8583}" srcOrd="3" destOrd="0" presId="urn:microsoft.com/office/officeart/2005/8/layout/hList7"/>
    <dgm:cxn modelId="{091566F0-1D0A-4EFF-AEB2-2570B5509869}" type="presParOf" srcId="{12E785CB-DC02-4D4B-A8EF-6E5BF63F6314}" destId="{A1DDDB3D-B86C-4544-9FB1-99F30FABAB2F}" srcOrd="5" destOrd="0" presId="urn:microsoft.com/office/officeart/2005/8/layout/hList7"/>
    <dgm:cxn modelId="{7879426E-4A5A-455E-A010-BB4BE2B206F9}" type="presParOf" srcId="{12E785CB-DC02-4D4B-A8EF-6E5BF63F6314}" destId="{BC4CEEF4-36DF-47C3-980E-2F6B3D6E05CD}" srcOrd="6" destOrd="0" presId="urn:microsoft.com/office/officeart/2005/8/layout/hList7"/>
    <dgm:cxn modelId="{0C2CBA33-2F6E-428C-AAA6-BCEB782B386E}" type="presParOf" srcId="{BC4CEEF4-36DF-47C3-980E-2F6B3D6E05CD}" destId="{98DA2C32-D8F5-4E75-AC0F-0EAC9EE96AA6}" srcOrd="0" destOrd="0" presId="urn:microsoft.com/office/officeart/2005/8/layout/hList7"/>
    <dgm:cxn modelId="{29B7B85D-CDD9-4206-8AFD-F09B512B166C}" type="presParOf" srcId="{BC4CEEF4-36DF-47C3-980E-2F6B3D6E05CD}" destId="{2F003EB3-05E7-49BD-A04E-806DD664DEB8}" srcOrd="1" destOrd="0" presId="urn:microsoft.com/office/officeart/2005/8/layout/hList7"/>
    <dgm:cxn modelId="{88A38801-64EA-40CE-95C7-8DE65520F349}" type="presParOf" srcId="{BC4CEEF4-36DF-47C3-980E-2F6B3D6E05CD}" destId="{F2AF0040-1326-4A98-B0E9-0A807C038F5A}" srcOrd="2" destOrd="0" presId="urn:microsoft.com/office/officeart/2005/8/layout/hList7"/>
    <dgm:cxn modelId="{D7F36350-49FB-4DC4-9685-D5D125A9A35F}" type="presParOf" srcId="{BC4CEEF4-36DF-47C3-980E-2F6B3D6E05CD}" destId="{6A9DC424-1559-4845-9423-EFB3F76F26B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233232-EADD-40A2-8397-AD118341F1FD}"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FADA424C-3103-407A-919F-20A14D8B345B}">
      <dgm:prSet phldrT="[Text]"/>
      <dgm:spPr/>
      <dgm:t>
        <a:bodyPr/>
        <a:lstStyle/>
        <a:p>
          <a:r>
            <a:rPr lang="en-US" dirty="0"/>
            <a:t>Kathryn Strickland</a:t>
          </a:r>
        </a:p>
        <a:p>
          <a:r>
            <a:rPr lang="en-US" dirty="0"/>
            <a:t>Chief Network Officer</a:t>
          </a:r>
        </a:p>
      </dgm:t>
    </dgm:pt>
    <dgm:pt modelId="{690EB4CA-2C86-4CBE-B2DB-E221EB0597E3}" type="parTrans" cxnId="{7E07FB83-EE88-436A-82E8-665E4642620D}">
      <dgm:prSet/>
      <dgm:spPr/>
      <dgm:t>
        <a:bodyPr/>
        <a:lstStyle/>
        <a:p>
          <a:endParaRPr lang="en-US"/>
        </a:p>
      </dgm:t>
    </dgm:pt>
    <dgm:pt modelId="{DE11D144-80E9-42D4-BC88-E4FD07A2F1FD}" type="sibTrans" cxnId="{7E07FB83-EE88-436A-82E8-665E4642620D}">
      <dgm:prSet/>
      <dgm:spPr/>
      <dgm:t>
        <a:bodyPr/>
        <a:lstStyle/>
        <a:p>
          <a:endParaRPr lang="en-US"/>
        </a:p>
      </dgm:t>
    </dgm:pt>
    <dgm:pt modelId="{3AC8DF23-B7C9-4103-A8E7-2130F924E081}">
      <dgm:prSet phldrT="[Text]"/>
      <dgm:spPr/>
      <dgm:t>
        <a:bodyPr/>
        <a:lstStyle/>
        <a:p>
          <a:r>
            <a:rPr lang="en-US" dirty="0"/>
            <a:t>Patrick Crawford</a:t>
          </a:r>
        </a:p>
        <a:p>
          <a:r>
            <a:rPr lang="en-US" dirty="0"/>
            <a:t>Sr. Director Disaster Services</a:t>
          </a:r>
        </a:p>
      </dgm:t>
    </dgm:pt>
    <dgm:pt modelId="{A21503B5-204F-4240-8BF6-419C945E5E52}" type="parTrans" cxnId="{36BA6744-6596-42CC-B6F0-D4569C8A8023}">
      <dgm:prSet/>
      <dgm:spPr/>
      <dgm:t>
        <a:bodyPr/>
        <a:lstStyle/>
        <a:p>
          <a:endParaRPr lang="en-US"/>
        </a:p>
      </dgm:t>
    </dgm:pt>
    <dgm:pt modelId="{5E26CBA0-0837-44E8-BEBF-C9672C100E95}" type="sibTrans" cxnId="{36BA6744-6596-42CC-B6F0-D4569C8A8023}">
      <dgm:prSet/>
      <dgm:spPr/>
      <dgm:t>
        <a:bodyPr/>
        <a:lstStyle/>
        <a:p>
          <a:endParaRPr lang="en-US"/>
        </a:p>
      </dgm:t>
    </dgm:pt>
    <dgm:pt modelId="{1A019CE5-F5D7-4FFE-AEE6-3758DD859036}">
      <dgm:prSet phldrT="[Text]"/>
      <dgm:spPr/>
      <dgm:t>
        <a:bodyPr/>
        <a:lstStyle/>
        <a:p>
          <a:r>
            <a:rPr lang="en-US" dirty="0"/>
            <a:t>Vince Davis</a:t>
          </a:r>
        </a:p>
        <a:p>
          <a:r>
            <a:rPr lang="en-US" dirty="0"/>
            <a:t>Sr. Director Disaster Services</a:t>
          </a:r>
        </a:p>
      </dgm:t>
    </dgm:pt>
    <dgm:pt modelId="{17B7C683-42D6-4C81-AF66-48CD5FB95A7B}" type="parTrans" cxnId="{064D16D9-E80F-47AB-B496-FE182E66D343}">
      <dgm:prSet/>
      <dgm:spPr/>
      <dgm:t>
        <a:bodyPr/>
        <a:lstStyle/>
        <a:p>
          <a:endParaRPr lang="en-US"/>
        </a:p>
      </dgm:t>
    </dgm:pt>
    <dgm:pt modelId="{2D58FE17-79FC-48E8-9BFC-820EB98F64F2}" type="sibTrans" cxnId="{064D16D9-E80F-47AB-B496-FE182E66D343}">
      <dgm:prSet/>
      <dgm:spPr/>
      <dgm:t>
        <a:bodyPr/>
        <a:lstStyle/>
        <a:p>
          <a:endParaRPr lang="en-US"/>
        </a:p>
      </dgm:t>
    </dgm:pt>
    <dgm:pt modelId="{CF547F60-9A69-43F6-B046-E42F74D0F279}">
      <dgm:prSet phldrT="[Text]"/>
      <dgm:spPr/>
      <dgm:t>
        <a:bodyPr/>
        <a:lstStyle/>
        <a:p>
          <a:r>
            <a:rPr lang="en-US" dirty="0"/>
            <a:t>Steve Moran Regional Disaster Coordinator</a:t>
          </a:r>
        </a:p>
      </dgm:t>
    </dgm:pt>
    <dgm:pt modelId="{027AD55E-3A2B-4C31-BAE8-80151E25A16C}" type="parTrans" cxnId="{EDC40755-E775-4738-B586-C6BCAED94708}">
      <dgm:prSet/>
      <dgm:spPr/>
      <dgm:t>
        <a:bodyPr/>
        <a:lstStyle/>
        <a:p>
          <a:endParaRPr lang="en-US"/>
        </a:p>
      </dgm:t>
    </dgm:pt>
    <dgm:pt modelId="{A864561C-9DF6-4A1E-874D-66178EDCF229}" type="sibTrans" cxnId="{EDC40755-E775-4738-B586-C6BCAED94708}">
      <dgm:prSet/>
      <dgm:spPr/>
      <dgm:t>
        <a:bodyPr/>
        <a:lstStyle/>
        <a:p>
          <a:endParaRPr lang="en-US"/>
        </a:p>
      </dgm:t>
    </dgm:pt>
    <dgm:pt modelId="{74D639F9-2A16-4667-8DE0-46F6D6FBC76F}">
      <dgm:prSet phldrT="[Text]"/>
      <dgm:spPr/>
      <dgm:t>
        <a:bodyPr/>
        <a:lstStyle/>
        <a:p>
          <a:r>
            <a:rPr lang="en-US" dirty="0"/>
            <a:t>Eric Davis               Sr. Dir. Food Sourcing Services </a:t>
          </a:r>
        </a:p>
      </dgm:t>
    </dgm:pt>
    <dgm:pt modelId="{7E8873FA-2917-4CAA-89B2-FC2A1401B059}" type="parTrans" cxnId="{9C1EADF3-4742-4B7A-852B-BA0449368E0A}">
      <dgm:prSet/>
      <dgm:spPr/>
      <dgm:t>
        <a:bodyPr/>
        <a:lstStyle/>
        <a:p>
          <a:endParaRPr lang="en-US"/>
        </a:p>
      </dgm:t>
    </dgm:pt>
    <dgm:pt modelId="{66647505-7EC8-4DB0-844F-EE235C28B424}" type="sibTrans" cxnId="{9C1EADF3-4742-4B7A-852B-BA0449368E0A}">
      <dgm:prSet/>
      <dgm:spPr/>
      <dgm:t>
        <a:bodyPr/>
        <a:lstStyle/>
        <a:p>
          <a:endParaRPr lang="en-US"/>
        </a:p>
      </dgm:t>
    </dgm:pt>
    <dgm:pt modelId="{E1D5B9B7-DA9D-4C9A-B9BC-4A5C5B1C1414}">
      <dgm:prSet phldrT="[Text]"/>
      <dgm:spPr/>
      <dgm:t>
        <a:bodyPr/>
        <a:lstStyle/>
        <a:p>
          <a:r>
            <a:rPr lang="en-US" dirty="0"/>
            <a:t>Kent Coffland     Field Operations Support Specialist</a:t>
          </a:r>
        </a:p>
      </dgm:t>
    </dgm:pt>
    <dgm:pt modelId="{772E43DD-A5B6-401C-B7E1-35FC4E95CFDF}" type="parTrans" cxnId="{478613FD-DF00-4C3E-BED3-19CF8187B795}">
      <dgm:prSet/>
      <dgm:spPr/>
      <dgm:t>
        <a:bodyPr/>
        <a:lstStyle/>
        <a:p>
          <a:endParaRPr lang="en-US"/>
        </a:p>
      </dgm:t>
    </dgm:pt>
    <dgm:pt modelId="{6BBC1409-81A8-40CA-902B-6AB0F85100A3}" type="sibTrans" cxnId="{478613FD-DF00-4C3E-BED3-19CF8187B795}">
      <dgm:prSet/>
      <dgm:spPr/>
      <dgm:t>
        <a:bodyPr/>
        <a:lstStyle/>
        <a:p>
          <a:endParaRPr lang="en-US"/>
        </a:p>
      </dgm:t>
    </dgm:pt>
    <dgm:pt modelId="{4649B1DB-3032-4F97-9FBE-D8E00F436433}" type="pres">
      <dgm:prSet presAssocID="{8C233232-EADD-40A2-8397-AD118341F1FD}" presName="hierChild1" presStyleCnt="0">
        <dgm:presLayoutVars>
          <dgm:chPref val="1"/>
          <dgm:dir/>
          <dgm:animOne val="branch"/>
          <dgm:animLvl val="lvl"/>
          <dgm:resizeHandles/>
        </dgm:presLayoutVars>
      </dgm:prSet>
      <dgm:spPr/>
    </dgm:pt>
    <dgm:pt modelId="{1A0EFDEB-D50C-47E5-B33F-BF95064E9601}" type="pres">
      <dgm:prSet presAssocID="{FADA424C-3103-407A-919F-20A14D8B345B}" presName="hierRoot1" presStyleCnt="0"/>
      <dgm:spPr/>
    </dgm:pt>
    <dgm:pt modelId="{21600639-C023-4283-90DE-81F507335A73}" type="pres">
      <dgm:prSet presAssocID="{FADA424C-3103-407A-919F-20A14D8B345B}" presName="composite" presStyleCnt="0"/>
      <dgm:spPr/>
    </dgm:pt>
    <dgm:pt modelId="{5AC8A8F7-EFC9-45D8-A1E3-E6EE58FD2FC1}" type="pres">
      <dgm:prSet presAssocID="{FADA424C-3103-407A-919F-20A14D8B345B}"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7E0BCED7-B7DF-40E9-A889-9500FB777544}" type="pres">
      <dgm:prSet presAssocID="{FADA424C-3103-407A-919F-20A14D8B345B}" presName="text" presStyleLbl="revTx" presStyleIdx="0" presStyleCnt="6">
        <dgm:presLayoutVars>
          <dgm:chPref val="3"/>
        </dgm:presLayoutVars>
      </dgm:prSet>
      <dgm:spPr/>
    </dgm:pt>
    <dgm:pt modelId="{C08E7591-6BD4-48DE-B89D-F383832EE2F1}" type="pres">
      <dgm:prSet presAssocID="{FADA424C-3103-407A-919F-20A14D8B345B}" presName="hierChild2" presStyleCnt="0"/>
      <dgm:spPr/>
    </dgm:pt>
    <dgm:pt modelId="{A3FF7626-E77C-4AA1-899C-6F4EE0653146}" type="pres">
      <dgm:prSet presAssocID="{A21503B5-204F-4240-8BF6-419C945E5E52}" presName="Name10" presStyleLbl="parChTrans1D2" presStyleIdx="0" presStyleCnt="2"/>
      <dgm:spPr/>
    </dgm:pt>
    <dgm:pt modelId="{2050F2C5-42AF-4D1F-B3EC-F366A21055CF}" type="pres">
      <dgm:prSet presAssocID="{3AC8DF23-B7C9-4103-A8E7-2130F924E081}" presName="hierRoot2" presStyleCnt="0"/>
      <dgm:spPr/>
    </dgm:pt>
    <dgm:pt modelId="{27CDF088-0DF5-4E9E-BEC2-BD59EF2EBCE4}" type="pres">
      <dgm:prSet presAssocID="{3AC8DF23-B7C9-4103-A8E7-2130F924E081}" presName="composite2" presStyleCnt="0"/>
      <dgm:spPr/>
    </dgm:pt>
    <dgm:pt modelId="{61CEC9DD-45CD-44EE-BBFB-41139509EC0D}" type="pres">
      <dgm:prSet presAssocID="{3AC8DF23-B7C9-4103-A8E7-2130F924E081}" presName="image2" presStyleLbl="node2"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8BA2F46-6218-4308-88FF-50E1B955593B}" type="pres">
      <dgm:prSet presAssocID="{3AC8DF23-B7C9-4103-A8E7-2130F924E081}" presName="text2" presStyleLbl="revTx" presStyleIdx="1" presStyleCnt="6">
        <dgm:presLayoutVars>
          <dgm:chPref val="3"/>
        </dgm:presLayoutVars>
      </dgm:prSet>
      <dgm:spPr/>
    </dgm:pt>
    <dgm:pt modelId="{18C9973F-7C94-4D75-BBBA-71139AC7CCB0}" type="pres">
      <dgm:prSet presAssocID="{3AC8DF23-B7C9-4103-A8E7-2130F924E081}" presName="hierChild3" presStyleCnt="0"/>
      <dgm:spPr/>
    </dgm:pt>
    <dgm:pt modelId="{3E9F958A-B307-4193-9263-96056C5428B7}" type="pres">
      <dgm:prSet presAssocID="{17B7C683-42D6-4C81-AF66-48CD5FB95A7B}" presName="Name17" presStyleLbl="parChTrans1D3" presStyleIdx="0" presStyleCnt="3"/>
      <dgm:spPr/>
    </dgm:pt>
    <dgm:pt modelId="{484EF52C-9EC7-42C7-A14E-721D922E06D9}" type="pres">
      <dgm:prSet presAssocID="{1A019CE5-F5D7-4FFE-AEE6-3758DD859036}" presName="hierRoot3" presStyleCnt="0"/>
      <dgm:spPr/>
    </dgm:pt>
    <dgm:pt modelId="{DF67A835-C54D-47B6-A048-D36CA5626C5E}" type="pres">
      <dgm:prSet presAssocID="{1A019CE5-F5D7-4FFE-AEE6-3758DD859036}" presName="composite3" presStyleCnt="0"/>
      <dgm:spPr/>
    </dgm:pt>
    <dgm:pt modelId="{483488D1-2316-43A5-B853-800B3B0283DC}" type="pres">
      <dgm:prSet presAssocID="{1A019CE5-F5D7-4FFE-AEE6-3758DD859036}" presName="image3" presStyleLbl="node3" presStyleIdx="0"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6CBFEB7C-B856-4507-9E97-32F8E63983C1}" type="pres">
      <dgm:prSet presAssocID="{1A019CE5-F5D7-4FFE-AEE6-3758DD859036}" presName="text3" presStyleLbl="revTx" presStyleIdx="2" presStyleCnt="6">
        <dgm:presLayoutVars>
          <dgm:chPref val="3"/>
        </dgm:presLayoutVars>
      </dgm:prSet>
      <dgm:spPr/>
    </dgm:pt>
    <dgm:pt modelId="{3B98AB25-A5F7-4FF6-8E51-D5B069870508}" type="pres">
      <dgm:prSet presAssocID="{1A019CE5-F5D7-4FFE-AEE6-3758DD859036}" presName="hierChild4" presStyleCnt="0"/>
      <dgm:spPr/>
    </dgm:pt>
    <dgm:pt modelId="{34A43DDA-2FDF-45E5-ABCC-AC335D7C134F}" type="pres">
      <dgm:prSet presAssocID="{027AD55E-3A2B-4C31-BAE8-80151E25A16C}" presName="Name17" presStyleLbl="parChTrans1D3" presStyleIdx="1" presStyleCnt="3"/>
      <dgm:spPr/>
    </dgm:pt>
    <dgm:pt modelId="{9D46072F-CAC2-4A3B-A874-3D891BDED570}" type="pres">
      <dgm:prSet presAssocID="{CF547F60-9A69-43F6-B046-E42F74D0F279}" presName="hierRoot3" presStyleCnt="0"/>
      <dgm:spPr/>
    </dgm:pt>
    <dgm:pt modelId="{4D549E54-FF3C-4F05-AC05-BC1937501FCB}" type="pres">
      <dgm:prSet presAssocID="{CF547F60-9A69-43F6-B046-E42F74D0F279}" presName="composite3" presStyleCnt="0"/>
      <dgm:spPr/>
    </dgm:pt>
    <dgm:pt modelId="{FBB3C485-D55B-4335-9023-AC6895CBBE17}" type="pres">
      <dgm:prSet presAssocID="{CF547F60-9A69-43F6-B046-E42F74D0F279}" presName="image3" presStyleLbl="node3" presStyleIdx="1"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60FF69DB-13ED-4EDB-8EC4-3AD0960D24A8}" type="pres">
      <dgm:prSet presAssocID="{CF547F60-9A69-43F6-B046-E42F74D0F279}" presName="text3" presStyleLbl="revTx" presStyleIdx="3" presStyleCnt="6">
        <dgm:presLayoutVars>
          <dgm:chPref val="3"/>
        </dgm:presLayoutVars>
      </dgm:prSet>
      <dgm:spPr/>
    </dgm:pt>
    <dgm:pt modelId="{EA3E1C95-2860-4599-BAF2-A0FA75F091E2}" type="pres">
      <dgm:prSet presAssocID="{CF547F60-9A69-43F6-B046-E42F74D0F279}" presName="hierChild4" presStyleCnt="0"/>
      <dgm:spPr/>
    </dgm:pt>
    <dgm:pt modelId="{7EB01BFB-2AA7-458F-AF99-79E6F447249E}" type="pres">
      <dgm:prSet presAssocID="{772E43DD-A5B6-401C-B7E1-35FC4E95CFDF}" presName="Name17" presStyleLbl="parChTrans1D3" presStyleIdx="2" presStyleCnt="3"/>
      <dgm:spPr/>
    </dgm:pt>
    <dgm:pt modelId="{E742D392-5656-4240-A234-8D4FE44AEF54}" type="pres">
      <dgm:prSet presAssocID="{E1D5B9B7-DA9D-4C9A-B9BC-4A5C5B1C1414}" presName="hierRoot3" presStyleCnt="0"/>
      <dgm:spPr/>
    </dgm:pt>
    <dgm:pt modelId="{5561C999-0F7E-43A0-8C72-0CD8587F5AB9}" type="pres">
      <dgm:prSet presAssocID="{E1D5B9B7-DA9D-4C9A-B9BC-4A5C5B1C1414}" presName="composite3" presStyleCnt="0"/>
      <dgm:spPr/>
    </dgm:pt>
    <dgm:pt modelId="{B387C18B-D6BC-4739-BA32-51CF623FEF0E}" type="pres">
      <dgm:prSet presAssocID="{E1D5B9B7-DA9D-4C9A-B9BC-4A5C5B1C1414}" presName="image3" presStyleLbl="node3"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F9F19EC2-F5DB-48ED-B31B-3F0B6AD793DE}" type="pres">
      <dgm:prSet presAssocID="{E1D5B9B7-DA9D-4C9A-B9BC-4A5C5B1C1414}" presName="text3" presStyleLbl="revTx" presStyleIdx="4" presStyleCnt="6">
        <dgm:presLayoutVars>
          <dgm:chPref val="3"/>
        </dgm:presLayoutVars>
      </dgm:prSet>
      <dgm:spPr/>
    </dgm:pt>
    <dgm:pt modelId="{5146754C-5BA7-46A5-98E3-188A021B8D8E}" type="pres">
      <dgm:prSet presAssocID="{E1D5B9B7-DA9D-4C9A-B9BC-4A5C5B1C1414}" presName="hierChild4" presStyleCnt="0"/>
      <dgm:spPr/>
    </dgm:pt>
    <dgm:pt modelId="{7BED0AD3-D069-467D-BACE-D8F5BA50FF05}" type="pres">
      <dgm:prSet presAssocID="{7E8873FA-2917-4CAA-89B2-FC2A1401B059}" presName="Name10" presStyleLbl="parChTrans1D2" presStyleIdx="1" presStyleCnt="2"/>
      <dgm:spPr/>
    </dgm:pt>
    <dgm:pt modelId="{91C94A51-E513-4192-864A-00E3173D467C}" type="pres">
      <dgm:prSet presAssocID="{74D639F9-2A16-4667-8DE0-46F6D6FBC76F}" presName="hierRoot2" presStyleCnt="0"/>
      <dgm:spPr/>
    </dgm:pt>
    <dgm:pt modelId="{FA073904-6F17-4E49-B401-630DA1055A4E}" type="pres">
      <dgm:prSet presAssocID="{74D639F9-2A16-4667-8DE0-46F6D6FBC76F}" presName="composite2" presStyleCnt="0"/>
      <dgm:spPr/>
    </dgm:pt>
    <dgm:pt modelId="{0F6DB528-E307-4364-8635-02CA71409A71}" type="pres">
      <dgm:prSet presAssocID="{74D639F9-2A16-4667-8DE0-46F6D6FBC76F}" presName="image2" presStyleLbl="node2" presStyleIdx="1" presStyleCnt="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F68CD140-E5CC-4A1F-A075-7ED774CD62B6}" type="pres">
      <dgm:prSet presAssocID="{74D639F9-2A16-4667-8DE0-46F6D6FBC76F}" presName="text2" presStyleLbl="revTx" presStyleIdx="5" presStyleCnt="6">
        <dgm:presLayoutVars>
          <dgm:chPref val="3"/>
        </dgm:presLayoutVars>
      </dgm:prSet>
      <dgm:spPr/>
    </dgm:pt>
    <dgm:pt modelId="{46035433-185C-4D5C-B450-2FAD35A20E1E}" type="pres">
      <dgm:prSet presAssocID="{74D639F9-2A16-4667-8DE0-46F6D6FBC76F}" presName="hierChild3" presStyleCnt="0"/>
      <dgm:spPr/>
    </dgm:pt>
  </dgm:ptLst>
  <dgm:cxnLst>
    <dgm:cxn modelId="{61DF5A1F-3D60-474B-961C-3AB52D25A008}" type="presOf" srcId="{A21503B5-204F-4240-8BF6-419C945E5E52}" destId="{A3FF7626-E77C-4AA1-899C-6F4EE0653146}" srcOrd="0" destOrd="0" presId="urn:microsoft.com/office/officeart/2009/layout/CirclePictureHierarchy"/>
    <dgm:cxn modelId="{5E153039-5E4F-4BAF-AD70-1BF24F98C9C6}" type="presOf" srcId="{027AD55E-3A2B-4C31-BAE8-80151E25A16C}" destId="{34A43DDA-2FDF-45E5-ABCC-AC335D7C134F}" srcOrd="0" destOrd="0" presId="urn:microsoft.com/office/officeart/2009/layout/CirclePictureHierarchy"/>
    <dgm:cxn modelId="{D118BF3E-3F35-48A0-A2FD-A8ECF2EBBC6D}" type="presOf" srcId="{8C233232-EADD-40A2-8397-AD118341F1FD}" destId="{4649B1DB-3032-4F97-9FBE-D8E00F436433}" srcOrd="0" destOrd="0" presId="urn:microsoft.com/office/officeart/2009/layout/CirclePictureHierarchy"/>
    <dgm:cxn modelId="{36BA6744-6596-42CC-B6F0-D4569C8A8023}" srcId="{FADA424C-3103-407A-919F-20A14D8B345B}" destId="{3AC8DF23-B7C9-4103-A8E7-2130F924E081}" srcOrd="0" destOrd="0" parTransId="{A21503B5-204F-4240-8BF6-419C945E5E52}" sibTransId="{5E26CBA0-0837-44E8-BEBF-C9672C100E95}"/>
    <dgm:cxn modelId="{32881D52-15C0-451E-984A-1A6C0C0258CE}" type="presOf" srcId="{74D639F9-2A16-4667-8DE0-46F6D6FBC76F}" destId="{F68CD140-E5CC-4A1F-A075-7ED774CD62B6}" srcOrd="0" destOrd="0" presId="urn:microsoft.com/office/officeart/2009/layout/CirclePictureHierarchy"/>
    <dgm:cxn modelId="{B963A474-0462-431B-8909-39E810AE34B9}" type="presOf" srcId="{CF547F60-9A69-43F6-B046-E42F74D0F279}" destId="{60FF69DB-13ED-4EDB-8EC4-3AD0960D24A8}" srcOrd="0" destOrd="0" presId="urn:microsoft.com/office/officeart/2009/layout/CirclePictureHierarchy"/>
    <dgm:cxn modelId="{EDC40755-E775-4738-B586-C6BCAED94708}" srcId="{3AC8DF23-B7C9-4103-A8E7-2130F924E081}" destId="{CF547F60-9A69-43F6-B046-E42F74D0F279}" srcOrd="1" destOrd="0" parTransId="{027AD55E-3A2B-4C31-BAE8-80151E25A16C}" sibTransId="{A864561C-9DF6-4A1E-874D-66178EDCF229}"/>
    <dgm:cxn modelId="{7E07FB83-EE88-436A-82E8-665E4642620D}" srcId="{8C233232-EADD-40A2-8397-AD118341F1FD}" destId="{FADA424C-3103-407A-919F-20A14D8B345B}" srcOrd="0" destOrd="0" parTransId="{690EB4CA-2C86-4CBE-B2DB-E221EB0597E3}" sibTransId="{DE11D144-80E9-42D4-BC88-E4FD07A2F1FD}"/>
    <dgm:cxn modelId="{670C068F-92D9-489E-8723-C45B83A35BDC}" type="presOf" srcId="{772E43DD-A5B6-401C-B7E1-35FC4E95CFDF}" destId="{7EB01BFB-2AA7-458F-AF99-79E6F447249E}" srcOrd="0" destOrd="0" presId="urn:microsoft.com/office/officeart/2009/layout/CirclePictureHierarchy"/>
    <dgm:cxn modelId="{E38F8D91-2778-4541-9144-E86B746AA18E}" type="presOf" srcId="{7E8873FA-2917-4CAA-89B2-FC2A1401B059}" destId="{7BED0AD3-D069-467D-BACE-D8F5BA50FF05}" srcOrd="0" destOrd="0" presId="urn:microsoft.com/office/officeart/2009/layout/CirclePictureHierarchy"/>
    <dgm:cxn modelId="{5A9DD6D1-7430-4CAD-8034-389EFFEDC9CE}" type="presOf" srcId="{1A019CE5-F5D7-4FFE-AEE6-3758DD859036}" destId="{6CBFEB7C-B856-4507-9E97-32F8E63983C1}" srcOrd="0" destOrd="0" presId="urn:microsoft.com/office/officeart/2009/layout/CirclePictureHierarchy"/>
    <dgm:cxn modelId="{7D0601D5-554C-45CA-892D-F8E7EEE96219}" type="presOf" srcId="{E1D5B9B7-DA9D-4C9A-B9BC-4A5C5B1C1414}" destId="{F9F19EC2-F5DB-48ED-B31B-3F0B6AD793DE}" srcOrd="0" destOrd="0" presId="urn:microsoft.com/office/officeart/2009/layout/CirclePictureHierarchy"/>
    <dgm:cxn modelId="{064D16D9-E80F-47AB-B496-FE182E66D343}" srcId="{3AC8DF23-B7C9-4103-A8E7-2130F924E081}" destId="{1A019CE5-F5D7-4FFE-AEE6-3758DD859036}" srcOrd="0" destOrd="0" parTransId="{17B7C683-42D6-4C81-AF66-48CD5FB95A7B}" sibTransId="{2D58FE17-79FC-48E8-9BFC-820EB98F64F2}"/>
    <dgm:cxn modelId="{DB0A59DC-F6B5-47DA-88AC-F28E93252DB9}" type="presOf" srcId="{3AC8DF23-B7C9-4103-A8E7-2130F924E081}" destId="{98BA2F46-6218-4308-88FF-50E1B955593B}" srcOrd="0" destOrd="0" presId="urn:microsoft.com/office/officeart/2009/layout/CirclePictureHierarchy"/>
    <dgm:cxn modelId="{E2389BF3-0F99-4653-9870-3FB08DC11A80}" type="presOf" srcId="{FADA424C-3103-407A-919F-20A14D8B345B}" destId="{7E0BCED7-B7DF-40E9-A889-9500FB777544}" srcOrd="0" destOrd="0" presId="urn:microsoft.com/office/officeart/2009/layout/CirclePictureHierarchy"/>
    <dgm:cxn modelId="{9C1EADF3-4742-4B7A-852B-BA0449368E0A}" srcId="{FADA424C-3103-407A-919F-20A14D8B345B}" destId="{74D639F9-2A16-4667-8DE0-46F6D6FBC76F}" srcOrd="1" destOrd="0" parTransId="{7E8873FA-2917-4CAA-89B2-FC2A1401B059}" sibTransId="{66647505-7EC8-4DB0-844F-EE235C28B424}"/>
    <dgm:cxn modelId="{5D186AF8-4139-42D2-B22D-C7DE2D171DC2}" type="presOf" srcId="{17B7C683-42D6-4C81-AF66-48CD5FB95A7B}" destId="{3E9F958A-B307-4193-9263-96056C5428B7}" srcOrd="0" destOrd="0" presId="urn:microsoft.com/office/officeart/2009/layout/CirclePictureHierarchy"/>
    <dgm:cxn modelId="{478613FD-DF00-4C3E-BED3-19CF8187B795}" srcId="{3AC8DF23-B7C9-4103-A8E7-2130F924E081}" destId="{E1D5B9B7-DA9D-4C9A-B9BC-4A5C5B1C1414}" srcOrd="2" destOrd="0" parTransId="{772E43DD-A5B6-401C-B7E1-35FC4E95CFDF}" sibTransId="{6BBC1409-81A8-40CA-902B-6AB0F85100A3}"/>
    <dgm:cxn modelId="{9178749B-376E-4789-AF3A-6360DDCF4658}" type="presParOf" srcId="{4649B1DB-3032-4F97-9FBE-D8E00F436433}" destId="{1A0EFDEB-D50C-47E5-B33F-BF95064E9601}" srcOrd="0" destOrd="0" presId="urn:microsoft.com/office/officeart/2009/layout/CirclePictureHierarchy"/>
    <dgm:cxn modelId="{CA831007-7DDF-4B2C-9EB8-53321BD278CD}" type="presParOf" srcId="{1A0EFDEB-D50C-47E5-B33F-BF95064E9601}" destId="{21600639-C023-4283-90DE-81F507335A73}" srcOrd="0" destOrd="0" presId="urn:microsoft.com/office/officeart/2009/layout/CirclePictureHierarchy"/>
    <dgm:cxn modelId="{5BEDDB33-C104-4FED-990F-AF0FA1C2A78A}" type="presParOf" srcId="{21600639-C023-4283-90DE-81F507335A73}" destId="{5AC8A8F7-EFC9-45D8-A1E3-E6EE58FD2FC1}" srcOrd="0" destOrd="0" presId="urn:microsoft.com/office/officeart/2009/layout/CirclePictureHierarchy"/>
    <dgm:cxn modelId="{DA4FC415-42C9-48D4-8985-417FD801F2ED}" type="presParOf" srcId="{21600639-C023-4283-90DE-81F507335A73}" destId="{7E0BCED7-B7DF-40E9-A889-9500FB777544}" srcOrd="1" destOrd="0" presId="urn:microsoft.com/office/officeart/2009/layout/CirclePictureHierarchy"/>
    <dgm:cxn modelId="{9BBFCEB5-54E9-4DC1-9B8E-66619D9623BA}" type="presParOf" srcId="{1A0EFDEB-D50C-47E5-B33F-BF95064E9601}" destId="{C08E7591-6BD4-48DE-B89D-F383832EE2F1}" srcOrd="1" destOrd="0" presId="urn:microsoft.com/office/officeart/2009/layout/CirclePictureHierarchy"/>
    <dgm:cxn modelId="{E268C266-6073-4966-8ADD-12F937CA8116}" type="presParOf" srcId="{C08E7591-6BD4-48DE-B89D-F383832EE2F1}" destId="{A3FF7626-E77C-4AA1-899C-6F4EE0653146}" srcOrd="0" destOrd="0" presId="urn:microsoft.com/office/officeart/2009/layout/CirclePictureHierarchy"/>
    <dgm:cxn modelId="{22DCCC60-4FC0-4067-8174-106B61954AAA}" type="presParOf" srcId="{C08E7591-6BD4-48DE-B89D-F383832EE2F1}" destId="{2050F2C5-42AF-4D1F-B3EC-F366A21055CF}" srcOrd="1" destOrd="0" presId="urn:microsoft.com/office/officeart/2009/layout/CirclePictureHierarchy"/>
    <dgm:cxn modelId="{1537C532-3487-4F0D-948D-85CC42BF353B}" type="presParOf" srcId="{2050F2C5-42AF-4D1F-B3EC-F366A21055CF}" destId="{27CDF088-0DF5-4E9E-BEC2-BD59EF2EBCE4}" srcOrd="0" destOrd="0" presId="urn:microsoft.com/office/officeart/2009/layout/CirclePictureHierarchy"/>
    <dgm:cxn modelId="{196E3131-5FDE-4FA7-BF38-E03280710E41}" type="presParOf" srcId="{27CDF088-0DF5-4E9E-BEC2-BD59EF2EBCE4}" destId="{61CEC9DD-45CD-44EE-BBFB-41139509EC0D}" srcOrd="0" destOrd="0" presId="urn:microsoft.com/office/officeart/2009/layout/CirclePictureHierarchy"/>
    <dgm:cxn modelId="{39447EDA-5064-4F3C-B5CC-651BF1962DEF}" type="presParOf" srcId="{27CDF088-0DF5-4E9E-BEC2-BD59EF2EBCE4}" destId="{98BA2F46-6218-4308-88FF-50E1B955593B}" srcOrd="1" destOrd="0" presId="urn:microsoft.com/office/officeart/2009/layout/CirclePictureHierarchy"/>
    <dgm:cxn modelId="{0B55155F-720D-46CE-8880-B535232A5FCD}" type="presParOf" srcId="{2050F2C5-42AF-4D1F-B3EC-F366A21055CF}" destId="{18C9973F-7C94-4D75-BBBA-71139AC7CCB0}" srcOrd="1" destOrd="0" presId="urn:microsoft.com/office/officeart/2009/layout/CirclePictureHierarchy"/>
    <dgm:cxn modelId="{0201902C-82CF-4093-9344-AB2DB2D9358A}" type="presParOf" srcId="{18C9973F-7C94-4D75-BBBA-71139AC7CCB0}" destId="{3E9F958A-B307-4193-9263-96056C5428B7}" srcOrd="0" destOrd="0" presId="urn:microsoft.com/office/officeart/2009/layout/CirclePictureHierarchy"/>
    <dgm:cxn modelId="{46276A2E-8C38-4FC0-9453-09A81EC83C8F}" type="presParOf" srcId="{18C9973F-7C94-4D75-BBBA-71139AC7CCB0}" destId="{484EF52C-9EC7-42C7-A14E-721D922E06D9}" srcOrd="1" destOrd="0" presId="urn:microsoft.com/office/officeart/2009/layout/CirclePictureHierarchy"/>
    <dgm:cxn modelId="{93FAEA16-B0AF-42DB-9CCF-2FC172048888}" type="presParOf" srcId="{484EF52C-9EC7-42C7-A14E-721D922E06D9}" destId="{DF67A835-C54D-47B6-A048-D36CA5626C5E}" srcOrd="0" destOrd="0" presId="urn:microsoft.com/office/officeart/2009/layout/CirclePictureHierarchy"/>
    <dgm:cxn modelId="{E617DDD0-2B1F-4A1F-AF52-CD9E17C198D2}" type="presParOf" srcId="{DF67A835-C54D-47B6-A048-D36CA5626C5E}" destId="{483488D1-2316-43A5-B853-800B3B0283DC}" srcOrd="0" destOrd="0" presId="urn:microsoft.com/office/officeart/2009/layout/CirclePictureHierarchy"/>
    <dgm:cxn modelId="{FB86BE62-29B3-4D2E-A0BB-66C0318346F4}" type="presParOf" srcId="{DF67A835-C54D-47B6-A048-D36CA5626C5E}" destId="{6CBFEB7C-B856-4507-9E97-32F8E63983C1}" srcOrd="1" destOrd="0" presId="urn:microsoft.com/office/officeart/2009/layout/CirclePictureHierarchy"/>
    <dgm:cxn modelId="{7DE0B140-B2D1-42EF-BB2D-4FACF3250670}" type="presParOf" srcId="{484EF52C-9EC7-42C7-A14E-721D922E06D9}" destId="{3B98AB25-A5F7-4FF6-8E51-D5B069870508}" srcOrd="1" destOrd="0" presId="urn:microsoft.com/office/officeart/2009/layout/CirclePictureHierarchy"/>
    <dgm:cxn modelId="{3E6BB251-6A95-43E0-B303-539DF4530AC4}" type="presParOf" srcId="{18C9973F-7C94-4D75-BBBA-71139AC7CCB0}" destId="{34A43DDA-2FDF-45E5-ABCC-AC335D7C134F}" srcOrd="2" destOrd="0" presId="urn:microsoft.com/office/officeart/2009/layout/CirclePictureHierarchy"/>
    <dgm:cxn modelId="{01824D68-E073-44BA-8C9E-47D533631CAB}" type="presParOf" srcId="{18C9973F-7C94-4D75-BBBA-71139AC7CCB0}" destId="{9D46072F-CAC2-4A3B-A874-3D891BDED570}" srcOrd="3" destOrd="0" presId="urn:microsoft.com/office/officeart/2009/layout/CirclePictureHierarchy"/>
    <dgm:cxn modelId="{A4FBF861-D027-41D5-9C72-6039B69975D5}" type="presParOf" srcId="{9D46072F-CAC2-4A3B-A874-3D891BDED570}" destId="{4D549E54-FF3C-4F05-AC05-BC1937501FCB}" srcOrd="0" destOrd="0" presId="urn:microsoft.com/office/officeart/2009/layout/CirclePictureHierarchy"/>
    <dgm:cxn modelId="{65539FBE-4F3A-4735-BD57-10D591A83164}" type="presParOf" srcId="{4D549E54-FF3C-4F05-AC05-BC1937501FCB}" destId="{FBB3C485-D55B-4335-9023-AC6895CBBE17}" srcOrd="0" destOrd="0" presId="urn:microsoft.com/office/officeart/2009/layout/CirclePictureHierarchy"/>
    <dgm:cxn modelId="{BC06EB8C-5761-4CA1-9E98-69EFAD2254FA}" type="presParOf" srcId="{4D549E54-FF3C-4F05-AC05-BC1937501FCB}" destId="{60FF69DB-13ED-4EDB-8EC4-3AD0960D24A8}" srcOrd="1" destOrd="0" presId="urn:microsoft.com/office/officeart/2009/layout/CirclePictureHierarchy"/>
    <dgm:cxn modelId="{B8CF345E-0C59-4FAF-AA88-F1AEFA435F9B}" type="presParOf" srcId="{9D46072F-CAC2-4A3B-A874-3D891BDED570}" destId="{EA3E1C95-2860-4599-BAF2-A0FA75F091E2}" srcOrd="1" destOrd="0" presId="urn:microsoft.com/office/officeart/2009/layout/CirclePictureHierarchy"/>
    <dgm:cxn modelId="{3792424B-47DE-450A-B159-5D1A412DAD72}" type="presParOf" srcId="{18C9973F-7C94-4D75-BBBA-71139AC7CCB0}" destId="{7EB01BFB-2AA7-458F-AF99-79E6F447249E}" srcOrd="4" destOrd="0" presId="urn:microsoft.com/office/officeart/2009/layout/CirclePictureHierarchy"/>
    <dgm:cxn modelId="{46719F6B-4F75-423B-A437-7F5AC282529C}" type="presParOf" srcId="{18C9973F-7C94-4D75-BBBA-71139AC7CCB0}" destId="{E742D392-5656-4240-A234-8D4FE44AEF54}" srcOrd="5" destOrd="0" presId="urn:microsoft.com/office/officeart/2009/layout/CirclePictureHierarchy"/>
    <dgm:cxn modelId="{A37BE8C6-009E-47BF-A88A-4D711C15E165}" type="presParOf" srcId="{E742D392-5656-4240-A234-8D4FE44AEF54}" destId="{5561C999-0F7E-43A0-8C72-0CD8587F5AB9}" srcOrd="0" destOrd="0" presId="urn:microsoft.com/office/officeart/2009/layout/CirclePictureHierarchy"/>
    <dgm:cxn modelId="{1A4CE425-43A0-4292-AA33-20DD6014176E}" type="presParOf" srcId="{5561C999-0F7E-43A0-8C72-0CD8587F5AB9}" destId="{B387C18B-D6BC-4739-BA32-51CF623FEF0E}" srcOrd="0" destOrd="0" presId="urn:microsoft.com/office/officeart/2009/layout/CirclePictureHierarchy"/>
    <dgm:cxn modelId="{C9948135-E8B1-4411-9C8E-8348976756C2}" type="presParOf" srcId="{5561C999-0F7E-43A0-8C72-0CD8587F5AB9}" destId="{F9F19EC2-F5DB-48ED-B31B-3F0B6AD793DE}" srcOrd="1" destOrd="0" presId="urn:microsoft.com/office/officeart/2009/layout/CirclePictureHierarchy"/>
    <dgm:cxn modelId="{EBD58054-36C6-496B-8AFD-9400B2196A13}" type="presParOf" srcId="{E742D392-5656-4240-A234-8D4FE44AEF54}" destId="{5146754C-5BA7-46A5-98E3-188A021B8D8E}" srcOrd="1" destOrd="0" presId="urn:microsoft.com/office/officeart/2009/layout/CirclePictureHierarchy"/>
    <dgm:cxn modelId="{62826BA8-4796-4CA0-9AF3-F4909582E18E}" type="presParOf" srcId="{C08E7591-6BD4-48DE-B89D-F383832EE2F1}" destId="{7BED0AD3-D069-467D-BACE-D8F5BA50FF05}" srcOrd="2" destOrd="0" presId="urn:microsoft.com/office/officeart/2009/layout/CirclePictureHierarchy"/>
    <dgm:cxn modelId="{0FC604A8-E461-4D22-B6BE-EEAA6511AA25}" type="presParOf" srcId="{C08E7591-6BD4-48DE-B89D-F383832EE2F1}" destId="{91C94A51-E513-4192-864A-00E3173D467C}" srcOrd="3" destOrd="0" presId="urn:microsoft.com/office/officeart/2009/layout/CirclePictureHierarchy"/>
    <dgm:cxn modelId="{35F3FEBA-770B-4C70-9244-4738F246ADE7}" type="presParOf" srcId="{91C94A51-E513-4192-864A-00E3173D467C}" destId="{FA073904-6F17-4E49-B401-630DA1055A4E}" srcOrd="0" destOrd="0" presId="urn:microsoft.com/office/officeart/2009/layout/CirclePictureHierarchy"/>
    <dgm:cxn modelId="{D19953DA-D15B-479C-B2B2-DBC29887B7D4}" type="presParOf" srcId="{FA073904-6F17-4E49-B401-630DA1055A4E}" destId="{0F6DB528-E307-4364-8635-02CA71409A71}" srcOrd="0" destOrd="0" presId="urn:microsoft.com/office/officeart/2009/layout/CirclePictureHierarchy"/>
    <dgm:cxn modelId="{CE822C5C-2408-48CB-B83F-9339498C5B08}" type="presParOf" srcId="{FA073904-6F17-4E49-B401-630DA1055A4E}" destId="{F68CD140-E5CC-4A1F-A075-7ED774CD62B6}" srcOrd="1" destOrd="0" presId="urn:microsoft.com/office/officeart/2009/layout/CirclePictureHierarchy"/>
    <dgm:cxn modelId="{6225FADD-EF3B-4EE8-AD01-622F50466B4A}" type="presParOf" srcId="{91C94A51-E513-4192-864A-00E3173D467C}" destId="{46035433-185C-4D5C-B450-2FAD35A20E1E}"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B14D8E-54AA-449D-8762-1BDD3404BE35}" type="doc">
      <dgm:prSet loTypeId="urn:microsoft.com/office/officeart/2005/8/layout/cycle8" loCatId="cycle" qsTypeId="urn:microsoft.com/office/officeart/2005/8/quickstyle/simple1" qsCatId="simple" csTypeId="urn:microsoft.com/office/officeart/2005/8/colors/accent1_2" csCatId="accent1" phldr="1"/>
      <dgm:spPr/>
    </dgm:pt>
    <dgm:pt modelId="{7BD4872A-20C9-4DD1-A136-BA03B0D877BA}">
      <dgm:prSet phldrT="[Text]"/>
      <dgm:spPr/>
      <dgm:t>
        <a:bodyPr/>
        <a:lstStyle/>
        <a:p>
          <a:r>
            <a:rPr lang="en-US" dirty="0"/>
            <a:t>Volunteers</a:t>
          </a:r>
        </a:p>
      </dgm:t>
    </dgm:pt>
    <dgm:pt modelId="{70C2ED2D-4A74-45B0-9027-204F8A753826}" type="parTrans" cxnId="{14EB4601-F08F-4993-9755-01F3D3C4CBDF}">
      <dgm:prSet/>
      <dgm:spPr/>
      <dgm:t>
        <a:bodyPr/>
        <a:lstStyle/>
        <a:p>
          <a:endParaRPr lang="en-US"/>
        </a:p>
      </dgm:t>
    </dgm:pt>
    <dgm:pt modelId="{833E00D0-382F-496E-A2B4-80E6069F596B}" type="sibTrans" cxnId="{14EB4601-F08F-4993-9755-01F3D3C4CBDF}">
      <dgm:prSet/>
      <dgm:spPr/>
      <dgm:t>
        <a:bodyPr/>
        <a:lstStyle/>
        <a:p>
          <a:endParaRPr lang="en-US"/>
        </a:p>
      </dgm:t>
    </dgm:pt>
    <dgm:pt modelId="{552D9856-A7BC-4F44-A2B1-7CC54BF9A92C}">
      <dgm:prSet phldrT="[Text]"/>
      <dgm:spPr/>
      <dgm:t>
        <a:bodyPr/>
        <a:lstStyle/>
        <a:p>
          <a:r>
            <a:rPr lang="en-US" dirty="0"/>
            <a:t>Key Corporate Donors</a:t>
          </a:r>
        </a:p>
      </dgm:t>
    </dgm:pt>
    <dgm:pt modelId="{FE686319-FB85-4101-AE34-252E21F52120}" type="parTrans" cxnId="{D0D02715-72C5-47CD-A9FD-CA1402964839}">
      <dgm:prSet/>
      <dgm:spPr/>
      <dgm:t>
        <a:bodyPr/>
        <a:lstStyle/>
        <a:p>
          <a:endParaRPr lang="en-US"/>
        </a:p>
      </dgm:t>
    </dgm:pt>
    <dgm:pt modelId="{96D1CED2-F2BC-42F4-AAD8-CCE8FFC0386F}" type="sibTrans" cxnId="{D0D02715-72C5-47CD-A9FD-CA1402964839}">
      <dgm:prSet/>
      <dgm:spPr/>
      <dgm:t>
        <a:bodyPr/>
        <a:lstStyle/>
        <a:p>
          <a:endParaRPr lang="en-US"/>
        </a:p>
      </dgm:t>
    </dgm:pt>
    <dgm:pt modelId="{972C5CD9-BE4B-4AFE-BB98-884AB1F29B48}">
      <dgm:prSet phldrT="[Text]"/>
      <dgm:spPr/>
      <dgm:t>
        <a:bodyPr/>
        <a:lstStyle/>
        <a:p>
          <a:r>
            <a:rPr lang="en-US" dirty="0"/>
            <a:t>Government</a:t>
          </a:r>
        </a:p>
      </dgm:t>
    </dgm:pt>
    <dgm:pt modelId="{8CC9ED48-575A-419F-95D6-7BB97FE3E654}" type="parTrans" cxnId="{EAC7B5A2-5C1F-4BA9-9784-A5B0B1E39932}">
      <dgm:prSet/>
      <dgm:spPr/>
      <dgm:t>
        <a:bodyPr/>
        <a:lstStyle/>
        <a:p>
          <a:endParaRPr lang="en-US"/>
        </a:p>
      </dgm:t>
    </dgm:pt>
    <dgm:pt modelId="{0B51A8FB-CB82-42AD-8A2D-52823476EF38}" type="sibTrans" cxnId="{EAC7B5A2-5C1F-4BA9-9784-A5B0B1E39932}">
      <dgm:prSet/>
      <dgm:spPr/>
      <dgm:t>
        <a:bodyPr/>
        <a:lstStyle/>
        <a:p>
          <a:endParaRPr lang="en-US"/>
        </a:p>
      </dgm:t>
    </dgm:pt>
    <dgm:pt modelId="{5E1C9B40-CAEA-48CD-8E65-6DC45E0131C2}" type="pres">
      <dgm:prSet presAssocID="{92B14D8E-54AA-449D-8762-1BDD3404BE35}" presName="compositeShape" presStyleCnt="0">
        <dgm:presLayoutVars>
          <dgm:chMax val="7"/>
          <dgm:dir/>
          <dgm:resizeHandles val="exact"/>
        </dgm:presLayoutVars>
      </dgm:prSet>
      <dgm:spPr/>
    </dgm:pt>
    <dgm:pt modelId="{AEAECAC6-BB45-4E95-BC13-E15B5580C3CF}" type="pres">
      <dgm:prSet presAssocID="{92B14D8E-54AA-449D-8762-1BDD3404BE35}" presName="wedge1" presStyleLbl="node1" presStyleIdx="0" presStyleCnt="3" custLinFactNeighborX="-1625" custLinFactNeighborY="84"/>
      <dgm:spPr/>
    </dgm:pt>
    <dgm:pt modelId="{5A88A30E-FA8D-4E54-999D-22D3EB6D32EB}" type="pres">
      <dgm:prSet presAssocID="{92B14D8E-54AA-449D-8762-1BDD3404BE35}" presName="dummy1a" presStyleCnt="0"/>
      <dgm:spPr/>
    </dgm:pt>
    <dgm:pt modelId="{78D0A342-235B-489E-9E1D-B112F8782548}" type="pres">
      <dgm:prSet presAssocID="{92B14D8E-54AA-449D-8762-1BDD3404BE35}" presName="dummy1b" presStyleCnt="0"/>
      <dgm:spPr/>
    </dgm:pt>
    <dgm:pt modelId="{FBCF742C-ADED-4226-868A-203AE651C21F}" type="pres">
      <dgm:prSet presAssocID="{92B14D8E-54AA-449D-8762-1BDD3404BE35}" presName="wedge1Tx" presStyleLbl="node1" presStyleIdx="0" presStyleCnt="3">
        <dgm:presLayoutVars>
          <dgm:chMax val="0"/>
          <dgm:chPref val="0"/>
          <dgm:bulletEnabled val="1"/>
        </dgm:presLayoutVars>
      </dgm:prSet>
      <dgm:spPr/>
    </dgm:pt>
    <dgm:pt modelId="{BEA6C56F-BF49-4773-A098-38CACF1BEA45}" type="pres">
      <dgm:prSet presAssocID="{92B14D8E-54AA-449D-8762-1BDD3404BE35}" presName="wedge2" presStyleLbl="node1" presStyleIdx="1" presStyleCnt="3"/>
      <dgm:spPr/>
    </dgm:pt>
    <dgm:pt modelId="{C6FBA27F-4FD4-4F75-B9FE-F533630CBA4E}" type="pres">
      <dgm:prSet presAssocID="{92B14D8E-54AA-449D-8762-1BDD3404BE35}" presName="dummy2a" presStyleCnt="0"/>
      <dgm:spPr/>
    </dgm:pt>
    <dgm:pt modelId="{C25D7459-15C0-4F26-9822-8EA3875F3EC8}" type="pres">
      <dgm:prSet presAssocID="{92B14D8E-54AA-449D-8762-1BDD3404BE35}" presName="dummy2b" presStyleCnt="0"/>
      <dgm:spPr/>
    </dgm:pt>
    <dgm:pt modelId="{CB0A4B33-262E-4D30-A07A-4567C05B938D}" type="pres">
      <dgm:prSet presAssocID="{92B14D8E-54AA-449D-8762-1BDD3404BE35}" presName="wedge2Tx" presStyleLbl="node1" presStyleIdx="1" presStyleCnt="3">
        <dgm:presLayoutVars>
          <dgm:chMax val="0"/>
          <dgm:chPref val="0"/>
          <dgm:bulletEnabled val="1"/>
        </dgm:presLayoutVars>
      </dgm:prSet>
      <dgm:spPr/>
    </dgm:pt>
    <dgm:pt modelId="{39A00520-F67C-4E34-959D-AF518F74830C}" type="pres">
      <dgm:prSet presAssocID="{92B14D8E-54AA-449D-8762-1BDD3404BE35}" presName="wedge3" presStyleLbl="node1" presStyleIdx="2" presStyleCnt="3"/>
      <dgm:spPr/>
    </dgm:pt>
    <dgm:pt modelId="{AA7B11D4-63A3-432A-929E-88B59A5AC1A5}" type="pres">
      <dgm:prSet presAssocID="{92B14D8E-54AA-449D-8762-1BDD3404BE35}" presName="dummy3a" presStyleCnt="0"/>
      <dgm:spPr/>
    </dgm:pt>
    <dgm:pt modelId="{07E61C18-DE09-4F42-A315-6EE4B3FF2DB3}" type="pres">
      <dgm:prSet presAssocID="{92B14D8E-54AA-449D-8762-1BDD3404BE35}" presName="dummy3b" presStyleCnt="0"/>
      <dgm:spPr/>
    </dgm:pt>
    <dgm:pt modelId="{21EAF8B3-6986-42A5-A56F-F2E0F7EDF923}" type="pres">
      <dgm:prSet presAssocID="{92B14D8E-54AA-449D-8762-1BDD3404BE35}" presName="wedge3Tx" presStyleLbl="node1" presStyleIdx="2" presStyleCnt="3">
        <dgm:presLayoutVars>
          <dgm:chMax val="0"/>
          <dgm:chPref val="0"/>
          <dgm:bulletEnabled val="1"/>
        </dgm:presLayoutVars>
      </dgm:prSet>
      <dgm:spPr/>
    </dgm:pt>
    <dgm:pt modelId="{1D74CB2B-4D50-48AB-8778-18540CC5FA7F}" type="pres">
      <dgm:prSet presAssocID="{833E00D0-382F-496E-A2B4-80E6069F596B}" presName="arrowWedge1" presStyleLbl="fgSibTrans2D1" presStyleIdx="0" presStyleCnt="3"/>
      <dgm:spPr/>
    </dgm:pt>
    <dgm:pt modelId="{61FFD30D-B16C-4BE3-87EC-B08A4F0FAFFF}" type="pres">
      <dgm:prSet presAssocID="{96D1CED2-F2BC-42F4-AAD8-CCE8FFC0386F}" presName="arrowWedge2" presStyleLbl="fgSibTrans2D1" presStyleIdx="1" presStyleCnt="3"/>
      <dgm:spPr/>
    </dgm:pt>
    <dgm:pt modelId="{B9FE5ADC-2965-4B69-8477-8A69554E7427}" type="pres">
      <dgm:prSet presAssocID="{0B51A8FB-CB82-42AD-8A2D-52823476EF38}" presName="arrowWedge3" presStyleLbl="fgSibTrans2D1" presStyleIdx="2" presStyleCnt="3" custLinFactNeighborX="817" custLinFactNeighborY="1067"/>
      <dgm:spPr/>
    </dgm:pt>
  </dgm:ptLst>
  <dgm:cxnLst>
    <dgm:cxn modelId="{14EB4601-F08F-4993-9755-01F3D3C4CBDF}" srcId="{92B14D8E-54AA-449D-8762-1BDD3404BE35}" destId="{7BD4872A-20C9-4DD1-A136-BA03B0D877BA}" srcOrd="0" destOrd="0" parTransId="{70C2ED2D-4A74-45B0-9027-204F8A753826}" sibTransId="{833E00D0-382F-496E-A2B4-80E6069F596B}"/>
    <dgm:cxn modelId="{446F8B0B-976E-40B1-B281-AEED22C2A0F9}" type="presOf" srcId="{972C5CD9-BE4B-4AFE-BB98-884AB1F29B48}" destId="{39A00520-F67C-4E34-959D-AF518F74830C}" srcOrd="0" destOrd="0" presId="urn:microsoft.com/office/officeart/2005/8/layout/cycle8"/>
    <dgm:cxn modelId="{D0D02715-72C5-47CD-A9FD-CA1402964839}" srcId="{92B14D8E-54AA-449D-8762-1BDD3404BE35}" destId="{552D9856-A7BC-4F44-A2B1-7CC54BF9A92C}" srcOrd="1" destOrd="0" parTransId="{FE686319-FB85-4101-AE34-252E21F52120}" sibTransId="{96D1CED2-F2BC-42F4-AAD8-CCE8FFC0386F}"/>
    <dgm:cxn modelId="{811A9C36-B6C3-4DD9-B3AF-BA525406F4C5}" type="presOf" srcId="{552D9856-A7BC-4F44-A2B1-7CC54BF9A92C}" destId="{BEA6C56F-BF49-4773-A098-38CACF1BEA45}" srcOrd="0" destOrd="0" presId="urn:microsoft.com/office/officeart/2005/8/layout/cycle8"/>
    <dgm:cxn modelId="{5FB6C53A-EE5D-4C75-85EB-F1040CB7B583}" type="presOf" srcId="{92B14D8E-54AA-449D-8762-1BDD3404BE35}" destId="{5E1C9B40-CAEA-48CD-8E65-6DC45E0131C2}" srcOrd="0" destOrd="0" presId="urn:microsoft.com/office/officeart/2005/8/layout/cycle8"/>
    <dgm:cxn modelId="{E7E54E40-57CC-4AC3-8DFA-34DC37416F35}" type="presOf" srcId="{972C5CD9-BE4B-4AFE-BB98-884AB1F29B48}" destId="{21EAF8B3-6986-42A5-A56F-F2E0F7EDF923}" srcOrd="1" destOrd="0" presId="urn:microsoft.com/office/officeart/2005/8/layout/cycle8"/>
    <dgm:cxn modelId="{1B4F7256-2831-4873-8525-DC9A4E3B4AFE}" type="presOf" srcId="{552D9856-A7BC-4F44-A2B1-7CC54BF9A92C}" destId="{CB0A4B33-262E-4D30-A07A-4567C05B938D}" srcOrd="1" destOrd="0" presId="urn:microsoft.com/office/officeart/2005/8/layout/cycle8"/>
    <dgm:cxn modelId="{84F70B59-856D-4609-B434-7A05DA572BFF}" type="presOf" srcId="{7BD4872A-20C9-4DD1-A136-BA03B0D877BA}" destId="{FBCF742C-ADED-4226-868A-203AE651C21F}" srcOrd="1" destOrd="0" presId="urn:microsoft.com/office/officeart/2005/8/layout/cycle8"/>
    <dgm:cxn modelId="{EAC7B5A2-5C1F-4BA9-9784-A5B0B1E39932}" srcId="{92B14D8E-54AA-449D-8762-1BDD3404BE35}" destId="{972C5CD9-BE4B-4AFE-BB98-884AB1F29B48}" srcOrd="2" destOrd="0" parTransId="{8CC9ED48-575A-419F-95D6-7BB97FE3E654}" sibTransId="{0B51A8FB-CB82-42AD-8A2D-52823476EF38}"/>
    <dgm:cxn modelId="{FA7AFBF4-1FDF-42F2-BDDC-63BD9F39A03A}" type="presOf" srcId="{7BD4872A-20C9-4DD1-A136-BA03B0D877BA}" destId="{AEAECAC6-BB45-4E95-BC13-E15B5580C3CF}" srcOrd="0" destOrd="0" presId="urn:microsoft.com/office/officeart/2005/8/layout/cycle8"/>
    <dgm:cxn modelId="{4A7CB107-9046-4CE0-B6B3-3222956A923A}" type="presParOf" srcId="{5E1C9B40-CAEA-48CD-8E65-6DC45E0131C2}" destId="{AEAECAC6-BB45-4E95-BC13-E15B5580C3CF}" srcOrd="0" destOrd="0" presId="urn:microsoft.com/office/officeart/2005/8/layout/cycle8"/>
    <dgm:cxn modelId="{275F45A2-200F-435D-A956-BBF724CC6534}" type="presParOf" srcId="{5E1C9B40-CAEA-48CD-8E65-6DC45E0131C2}" destId="{5A88A30E-FA8D-4E54-999D-22D3EB6D32EB}" srcOrd="1" destOrd="0" presId="urn:microsoft.com/office/officeart/2005/8/layout/cycle8"/>
    <dgm:cxn modelId="{B0CB5790-5961-4874-9F5C-F13D378CC0C9}" type="presParOf" srcId="{5E1C9B40-CAEA-48CD-8E65-6DC45E0131C2}" destId="{78D0A342-235B-489E-9E1D-B112F8782548}" srcOrd="2" destOrd="0" presId="urn:microsoft.com/office/officeart/2005/8/layout/cycle8"/>
    <dgm:cxn modelId="{D722DD56-A104-41B6-810C-8F09ADFACE52}" type="presParOf" srcId="{5E1C9B40-CAEA-48CD-8E65-6DC45E0131C2}" destId="{FBCF742C-ADED-4226-868A-203AE651C21F}" srcOrd="3" destOrd="0" presId="urn:microsoft.com/office/officeart/2005/8/layout/cycle8"/>
    <dgm:cxn modelId="{5A04F74D-A49B-4574-A35C-106E0437EBB3}" type="presParOf" srcId="{5E1C9B40-CAEA-48CD-8E65-6DC45E0131C2}" destId="{BEA6C56F-BF49-4773-A098-38CACF1BEA45}" srcOrd="4" destOrd="0" presId="urn:microsoft.com/office/officeart/2005/8/layout/cycle8"/>
    <dgm:cxn modelId="{30A857D6-89EC-4973-84B3-6CBB0F01AA95}" type="presParOf" srcId="{5E1C9B40-CAEA-48CD-8E65-6DC45E0131C2}" destId="{C6FBA27F-4FD4-4F75-B9FE-F533630CBA4E}" srcOrd="5" destOrd="0" presId="urn:microsoft.com/office/officeart/2005/8/layout/cycle8"/>
    <dgm:cxn modelId="{988F01D5-15EB-4120-8140-EA6F67BE034C}" type="presParOf" srcId="{5E1C9B40-CAEA-48CD-8E65-6DC45E0131C2}" destId="{C25D7459-15C0-4F26-9822-8EA3875F3EC8}" srcOrd="6" destOrd="0" presId="urn:microsoft.com/office/officeart/2005/8/layout/cycle8"/>
    <dgm:cxn modelId="{3C2DA75A-02E7-4BF5-92C2-D2A4BD037998}" type="presParOf" srcId="{5E1C9B40-CAEA-48CD-8E65-6DC45E0131C2}" destId="{CB0A4B33-262E-4D30-A07A-4567C05B938D}" srcOrd="7" destOrd="0" presId="urn:microsoft.com/office/officeart/2005/8/layout/cycle8"/>
    <dgm:cxn modelId="{4BCC718E-9E72-4CCC-B6F1-6E018F64260F}" type="presParOf" srcId="{5E1C9B40-CAEA-48CD-8E65-6DC45E0131C2}" destId="{39A00520-F67C-4E34-959D-AF518F74830C}" srcOrd="8" destOrd="0" presId="urn:microsoft.com/office/officeart/2005/8/layout/cycle8"/>
    <dgm:cxn modelId="{2FBC5272-5171-4BEA-B9D6-FA086A2D6757}" type="presParOf" srcId="{5E1C9B40-CAEA-48CD-8E65-6DC45E0131C2}" destId="{AA7B11D4-63A3-432A-929E-88B59A5AC1A5}" srcOrd="9" destOrd="0" presId="urn:microsoft.com/office/officeart/2005/8/layout/cycle8"/>
    <dgm:cxn modelId="{4512486D-1211-4F7D-91A1-16606A19B81A}" type="presParOf" srcId="{5E1C9B40-CAEA-48CD-8E65-6DC45E0131C2}" destId="{07E61C18-DE09-4F42-A315-6EE4B3FF2DB3}" srcOrd="10" destOrd="0" presId="urn:microsoft.com/office/officeart/2005/8/layout/cycle8"/>
    <dgm:cxn modelId="{330DD382-843F-42F2-8160-24FA03355959}" type="presParOf" srcId="{5E1C9B40-CAEA-48CD-8E65-6DC45E0131C2}" destId="{21EAF8B3-6986-42A5-A56F-F2E0F7EDF923}" srcOrd="11" destOrd="0" presId="urn:microsoft.com/office/officeart/2005/8/layout/cycle8"/>
    <dgm:cxn modelId="{061B0A96-A15D-4DE0-8882-60FCE9701938}" type="presParOf" srcId="{5E1C9B40-CAEA-48CD-8E65-6DC45E0131C2}" destId="{1D74CB2B-4D50-48AB-8778-18540CC5FA7F}" srcOrd="12" destOrd="0" presId="urn:microsoft.com/office/officeart/2005/8/layout/cycle8"/>
    <dgm:cxn modelId="{ED6F17DF-79E4-40A2-B469-F9BDD23927CD}" type="presParOf" srcId="{5E1C9B40-CAEA-48CD-8E65-6DC45E0131C2}" destId="{61FFD30D-B16C-4BE3-87EC-B08A4F0FAFFF}" srcOrd="13" destOrd="0" presId="urn:microsoft.com/office/officeart/2005/8/layout/cycle8"/>
    <dgm:cxn modelId="{448AF9FD-ED56-4B2D-A3EF-D332D2BB4681}" type="presParOf" srcId="{5E1C9B40-CAEA-48CD-8E65-6DC45E0131C2}" destId="{B9FE5ADC-2965-4B69-8477-8A69554E7427}" srcOrd="14"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0D551-EE1E-4FBB-B93F-CC952D69DBDA}">
      <dsp:nvSpPr>
        <dsp:cNvPr id="0" name=""/>
        <dsp:cNvSpPr/>
      </dsp:nvSpPr>
      <dsp:spPr>
        <a:xfrm>
          <a:off x="0" y="665"/>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361E0-9B0B-47D3-B14D-729B69F49553}">
      <dsp:nvSpPr>
        <dsp:cNvPr id="0" name=""/>
        <dsp:cNvSpPr/>
      </dsp:nvSpPr>
      <dsp:spPr>
        <a:xfrm>
          <a:off x="470773" y="350827"/>
          <a:ext cx="855952" cy="8559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A7C57-4D9F-45AF-95FA-C781F400CC2E}">
      <dsp:nvSpPr>
        <dsp:cNvPr id="0" name=""/>
        <dsp:cNvSpPr/>
      </dsp:nvSpPr>
      <dsp:spPr>
        <a:xfrm>
          <a:off x="1797500" y="665"/>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1111250">
            <a:lnSpc>
              <a:spcPct val="100000"/>
            </a:lnSpc>
            <a:spcBef>
              <a:spcPct val="0"/>
            </a:spcBef>
            <a:spcAft>
              <a:spcPct val="35000"/>
            </a:spcAft>
            <a:buNone/>
          </a:pPr>
          <a:r>
            <a:rPr lang="en-US" sz="2500" kern="1200" dirty="0"/>
            <a:t>Feeding America lost &gt;50% of its food donations from grocers at the onset of COVID.</a:t>
          </a:r>
        </a:p>
      </dsp:txBody>
      <dsp:txXfrm>
        <a:off x="1797500" y="665"/>
        <a:ext cx="6365424" cy="1556277"/>
      </dsp:txXfrm>
    </dsp:sp>
    <dsp:sp modelId="{AF794C41-1042-4FE8-AEF3-9F337FF086C1}">
      <dsp:nvSpPr>
        <dsp:cNvPr id="0" name=""/>
        <dsp:cNvSpPr/>
      </dsp:nvSpPr>
      <dsp:spPr>
        <a:xfrm>
          <a:off x="0" y="1946011"/>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B43CC8-45B3-4FF6-A00B-6C00ACFE2934}">
      <dsp:nvSpPr>
        <dsp:cNvPr id="0" name=""/>
        <dsp:cNvSpPr/>
      </dsp:nvSpPr>
      <dsp:spPr>
        <a:xfrm>
          <a:off x="470773" y="2296173"/>
          <a:ext cx="855952" cy="8559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58CE81-E05D-4EF6-A088-225A21F577AB}">
      <dsp:nvSpPr>
        <dsp:cNvPr id="0" name=""/>
        <dsp:cNvSpPr/>
      </dsp:nvSpPr>
      <dsp:spPr>
        <a:xfrm>
          <a:off x="1797500" y="1946011"/>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1111250">
            <a:lnSpc>
              <a:spcPct val="100000"/>
            </a:lnSpc>
            <a:spcBef>
              <a:spcPct val="0"/>
            </a:spcBef>
            <a:spcAft>
              <a:spcPct val="35000"/>
            </a:spcAft>
            <a:buNone/>
          </a:pPr>
          <a:r>
            <a:rPr lang="en-US" sz="2500" kern="1200" dirty="0"/>
            <a:t>The affect was a pivot from the traditional model of food raising to focus on funds to purchase food. </a:t>
          </a:r>
        </a:p>
      </dsp:txBody>
      <dsp:txXfrm>
        <a:off x="1797500" y="1946011"/>
        <a:ext cx="6365424" cy="1556277"/>
      </dsp:txXfrm>
    </dsp:sp>
    <dsp:sp modelId="{D21DF48E-F1F7-49CF-929C-1480E275A9C8}">
      <dsp:nvSpPr>
        <dsp:cNvPr id="0" name=""/>
        <dsp:cNvSpPr/>
      </dsp:nvSpPr>
      <dsp:spPr>
        <a:xfrm>
          <a:off x="0" y="3891357"/>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9FC255-DA29-41BF-9DE3-C1A7EEF77767}">
      <dsp:nvSpPr>
        <dsp:cNvPr id="0" name=""/>
        <dsp:cNvSpPr/>
      </dsp:nvSpPr>
      <dsp:spPr>
        <a:xfrm>
          <a:off x="470773" y="4241520"/>
          <a:ext cx="855952" cy="8559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7A664-8F3F-4DA4-8936-B5248638FD61}">
      <dsp:nvSpPr>
        <dsp:cNvPr id="0" name=""/>
        <dsp:cNvSpPr/>
      </dsp:nvSpPr>
      <dsp:spPr>
        <a:xfrm>
          <a:off x="1797500" y="3891357"/>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1111250">
            <a:lnSpc>
              <a:spcPct val="100000"/>
            </a:lnSpc>
            <a:spcBef>
              <a:spcPct val="0"/>
            </a:spcBef>
            <a:spcAft>
              <a:spcPct val="35000"/>
            </a:spcAft>
            <a:buNone/>
          </a:pPr>
          <a:r>
            <a:rPr lang="en-US" sz="2500" kern="1200" dirty="0"/>
            <a:t>Producers and corporate partners stepped up to fill the gaps.</a:t>
          </a:r>
        </a:p>
      </dsp:txBody>
      <dsp:txXfrm>
        <a:off x="1797500" y="3891357"/>
        <a:ext cx="6365424" cy="1556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A0081-DF1A-47F1-B534-9F6FF63066D3}">
      <dsp:nvSpPr>
        <dsp:cNvPr id="0" name=""/>
        <dsp:cNvSpPr/>
      </dsp:nvSpPr>
      <dsp:spPr>
        <a:xfrm>
          <a:off x="0" y="1681"/>
          <a:ext cx="4449171" cy="852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8C6C0F-BCE4-4A9B-BB9B-0B5090F65F3B}">
      <dsp:nvSpPr>
        <dsp:cNvPr id="0" name=""/>
        <dsp:cNvSpPr/>
      </dsp:nvSpPr>
      <dsp:spPr>
        <a:xfrm>
          <a:off x="257859" y="193477"/>
          <a:ext cx="468834" cy="4688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9E16E-8A5E-4CC6-9BDC-368D0FF0683A}">
      <dsp:nvSpPr>
        <dsp:cNvPr id="0" name=""/>
        <dsp:cNvSpPr/>
      </dsp:nvSpPr>
      <dsp:spPr>
        <a:xfrm>
          <a:off x="984552" y="1681"/>
          <a:ext cx="3464618" cy="85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5" tIns="90215" rIns="90215" bIns="90215" numCol="1" spcCol="1270" anchor="ctr" anchorCtr="0">
          <a:noAutofit/>
        </a:bodyPr>
        <a:lstStyle/>
        <a:p>
          <a:pPr marL="0" lvl="0" indent="0" algn="l" defTabSz="755650">
            <a:lnSpc>
              <a:spcPct val="100000"/>
            </a:lnSpc>
            <a:spcBef>
              <a:spcPct val="0"/>
            </a:spcBef>
            <a:spcAft>
              <a:spcPct val="35000"/>
            </a:spcAft>
            <a:buNone/>
          </a:pPr>
          <a:r>
            <a:rPr lang="en-US" sz="1700" kern="1200"/>
            <a:t>Regional educational/preparedness meetings </a:t>
          </a:r>
        </a:p>
      </dsp:txBody>
      <dsp:txXfrm>
        <a:off x="984552" y="1681"/>
        <a:ext cx="3464618" cy="852426"/>
      </dsp:txXfrm>
    </dsp:sp>
    <dsp:sp modelId="{418C2FD0-86FA-4BD2-ADDD-E0067CAA5CF7}">
      <dsp:nvSpPr>
        <dsp:cNvPr id="0" name=""/>
        <dsp:cNvSpPr/>
      </dsp:nvSpPr>
      <dsp:spPr>
        <a:xfrm>
          <a:off x="0" y="1067215"/>
          <a:ext cx="4449171" cy="852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FE220-2440-473E-998C-BBD25F4122BB}">
      <dsp:nvSpPr>
        <dsp:cNvPr id="0" name=""/>
        <dsp:cNvSpPr/>
      </dsp:nvSpPr>
      <dsp:spPr>
        <a:xfrm>
          <a:off x="257859" y="1259011"/>
          <a:ext cx="468834" cy="4688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74F25B-F7CA-4848-BCB5-5BDBF539A72B}">
      <dsp:nvSpPr>
        <dsp:cNvPr id="0" name=""/>
        <dsp:cNvSpPr/>
      </dsp:nvSpPr>
      <dsp:spPr>
        <a:xfrm>
          <a:off x="984552" y="1067215"/>
          <a:ext cx="3464618" cy="85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5" tIns="90215" rIns="90215" bIns="90215" numCol="1" spcCol="1270" anchor="ctr" anchorCtr="0">
          <a:noAutofit/>
        </a:bodyPr>
        <a:lstStyle/>
        <a:p>
          <a:pPr marL="0" lvl="0" indent="0" algn="l" defTabSz="755650">
            <a:lnSpc>
              <a:spcPct val="100000"/>
            </a:lnSpc>
            <a:spcBef>
              <a:spcPct val="0"/>
            </a:spcBef>
            <a:spcAft>
              <a:spcPct val="35000"/>
            </a:spcAft>
            <a:buNone/>
          </a:pPr>
          <a:r>
            <a:rPr lang="en-US" sz="1700" kern="1200"/>
            <a:t>Incident Command System Staff Training – Virtual or Onsite</a:t>
          </a:r>
        </a:p>
      </dsp:txBody>
      <dsp:txXfrm>
        <a:off x="984552" y="1067215"/>
        <a:ext cx="3464618" cy="852426"/>
      </dsp:txXfrm>
    </dsp:sp>
    <dsp:sp modelId="{64ADC3B3-132A-4F30-9AB4-299B2530D9C9}">
      <dsp:nvSpPr>
        <dsp:cNvPr id="0" name=""/>
        <dsp:cNvSpPr/>
      </dsp:nvSpPr>
      <dsp:spPr>
        <a:xfrm>
          <a:off x="0" y="2132748"/>
          <a:ext cx="4449171" cy="852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9C87C6-AA1E-4B58-ABB7-AB17422AC0F2}">
      <dsp:nvSpPr>
        <dsp:cNvPr id="0" name=""/>
        <dsp:cNvSpPr/>
      </dsp:nvSpPr>
      <dsp:spPr>
        <a:xfrm>
          <a:off x="257859" y="2324544"/>
          <a:ext cx="468834" cy="4688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67811-998A-491F-BA38-13CF2789C75D}">
      <dsp:nvSpPr>
        <dsp:cNvPr id="0" name=""/>
        <dsp:cNvSpPr/>
      </dsp:nvSpPr>
      <dsp:spPr>
        <a:xfrm>
          <a:off x="984552" y="2132748"/>
          <a:ext cx="3464618" cy="85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5" tIns="90215" rIns="90215" bIns="90215" numCol="1" spcCol="1270" anchor="ctr" anchorCtr="0">
          <a:noAutofit/>
        </a:bodyPr>
        <a:lstStyle/>
        <a:p>
          <a:pPr marL="0" lvl="0" indent="0" algn="l" defTabSz="755650">
            <a:lnSpc>
              <a:spcPct val="100000"/>
            </a:lnSpc>
            <a:spcBef>
              <a:spcPct val="0"/>
            </a:spcBef>
            <a:spcAft>
              <a:spcPct val="35000"/>
            </a:spcAft>
            <a:buNone/>
          </a:pPr>
          <a:r>
            <a:rPr lang="en-US" sz="1700" kern="1200"/>
            <a:t>Community Partner Agency Training</a:t>
          </a:r>
        </a:p>
      </dsp:txBody>
      <dsp:txXfrm>
        <a:off x="984552" y="2132748"/>
        <a:ext cx="3464618" cy="852426"/>
      </dsp:txXfrm>
    </dsp:sp>
    <dsp:sp modelId="{C935E9E6-A118-4534-B6AA-41F7FEBC00DA}">
      <dsp:nvSpPr>
        <dsp:cNvPr id="0" name=""/>
        <dsp:cNvSpPr/>
      </dsp:nvSpPr>
      <dsp:spPr>
        <a:xfrm>
          <a:off x="0" y="3198282"/>
          <a:ext cx="4449171" cy="852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DCE7B-32BB-4965-AC82-C63A21CAE32C}">
      <dsp:nvSpPr>
        <dsp:cNvPr id="0" name=""/>
        <dsp:cNvSpPr/>
      </dsp:nvSpPr>
      <dsp:spPr>
        <a:xfrm>
          <a:off x="257859" y="3390078"/>
          <a:ext cx="468834" cy="4688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09719-DA77-4E39-AB36-325407519633}">
      <dsp:nvSpPr>
        <dsp:cNvPr id="0" name=""/>
        <dsp:cNvSpPr/>
      </dsp:nvSpPr>
      <dsp:spPr>
        <a:xfrm>
          <a:off x="984552" y="3198282"/>
          <a:ext cx="3464618" cy="85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5" tIns="90215" rIns="90215" bIns="90215" numCol="1" spcCol="1270" anchor="ctr" anchorCtr="0">
          <a:noAutofit/>
        </a:bodyPr>
        <a:lstStyle/>
        <a:p>
          <a:pPr marL="0" lvl="0" indent="0" algn="l" defTabSz="755650">
            <a:lnSpc>
              <a:spcPct val="100000"/>
            </a:lnSpc>
            <a:spcBef>
              <a:spcPct val="0"/>
            </a:spcBef>
            <a:spcAft>
              <a:spcPct val="35000"/>
            </a:spcAft>
            <a:buNone/>
          </a:pPr>
          <a:r>
            <a:rPr lang="en-US" sz="1700" kern="1200"/>
            <a:t>Disaster Readiness Training Video</a:t>
          </a:r>
        </a:p>
      </dsp:txBody>
      <dsp:txXfrm>
        <a:off x="984552" y="3198282"/>
        <a:ext cx="3464618" cy="852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9899A-946F-455F-9514-814E95F6D774}">
      <dsp:nvSpPr>
        <dsp:cNvPr id="0" name=""/>
        <dsp:cNvSpPr/>
      </dsp:nvSpPr>
      <dsp:spPr>
        <a:xfrm>
          <a:off x="0" y="665"/>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F9036-D500-4700-907E-0651B6167504}">
      <dsp:nvSpPr>
        <dsp:cNvPr id="0" name=""/>
        <dsp:cNvSpPr/>
      </dsp:nvSpPr>
      <dsp:spPr>
        <a:xfrm>
          <a:off x="470773" y="350827"/>
          <a:ext cx="855952" cy="8559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FE73A-964F-4860-A175-346ABD4706D0}">
      <dsp:nvSpPr>
        <dsp:cNvPr id="0" name=""/>
        <dsp:cNvSpPr/>
      </dsp:nvSpPr>
      <dsp:spPr>
        <a:xfrm>
          <a:off x="1797500" y="665"/>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666750">
            <a:lnSpc>
              <a:spcPct val="100000"/>
            </a:lnSpc>
            <a:spcBef>
              <a:spcPct val="0"/>
            </a:spcBef>
            <a:spcAft>
              <a:spcPct val="35000"/>
            </a:spcAft>
            <a:buNone/>
          </a:pPr>
          <a:r>
            <a:rPr lang="en-US" sz="1500" b="0" i="0" kern="1200" dirty="0"/>
            <a:t>Convene and Coordinate National Organizations responding to disasters.</a:t>
          </a:r>
          <a:endParaRPr lang="en-US" sz="1500" kern="1200" dirty="0"/>
        </a:p>
      </dsp:txBody>
      <dsp:txXfrm>
        <a:off x="1797500" y="665"/>
        <a:ext cx="6365424" cy="1556277"/>
      </dsp:txXfrm>
    </dsp:sp>
    <dsp:sp modelId="{1A1C9A17-6299-4FF4-9E46-F041014F6DAE}">
      <dsp:nvSpPr>
        <dsp:cNvPr id="0" name=""/>
        <dsp:cNvSpPr/>
      </dsp:nvSpPr>
      <dsp:spPr>
        <a:xfrm>
          <a:off x="0" y="1946011"/>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1E532-F2BD-45F1-BD26-470138ADE30F}">
      <dsp:nvSpPr>
        <dsp:cNvPr id="0" name=""/>
        <dsp:cNvSpPr/>
      </dsp:nvSpPr>
      <dsp:spPr>
        <a:xfrm>
          <a:off x="470773" y="2296173"/>
          <a:ext cx="855952" cy="8559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8E3F7-C175-4918-8E60-E97D1B6ECB26}">
      <dsp:nvSpPr>
        <dsp:cNvPr id="0" name=""/>
        <dsp:cNvSpPr/>
      </dsp:nvSpPr>
      <dsp:spPr>
        <a:xfrm>
          <a:off x="1797500" y="1946011"/>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666750">
            <a:lnSpc>
              <a:spcPct val="100000"/>
            </a:lnSpc>
            <a:spcBef>
              <a:spcPct val="0"/>
            </a:spcBef>
            <a:spcAft>
              <a:spcPct val="35000"/>
            </a:spcAft>
            <a:buNone/>
          </a:pPr>
          <a:r>
            <a:rPr lang="en-US" sz="1500" b="0" i="0" kern="1200" dirty="0"/>
            <a:t>Engage numerous governmental, private sector and nonprofit organizations that served disaster survivors independently of one another. </a:t>
          </a:r>
          <a:endParaRPr lang="en-US" sz="1500" kern="1200" dirty="0"/>
        </a:p>
      </dsp:txBody>
      <dsp:txXfrm>
        <a:off x="1797500" y="1946011"/>
        <a:ext cx="6365424" cy="1556277"/>
      </dsp:txXfrm>
    </dsp:sp>
    <dsp:sp modelId="{E4D252CD-ECC5-4EC0-A977-7B05D5D58CE4}">
      <dsp:nvSpPr>
        <dsp:cNvPr id="0" name=""/>
        <dsp:cNvSpPr/>
      </dsp:nvSpPr>
      <dsp:spPr>
        <a:xfrm>
          <a:off x="0" y="3891357"/>
          <a:ext cx="8162925" cy="15562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E6928-50C3-406A-B07B-711919D03CE2}">
      <dsp:nvSpPr>
        <dsp:cNvPr id="0" name=""/>
        <dsp:cNvSpPr/>
      </dsp:nvSpPr>
      <dsp:spPr>
        <a:xfrm>
          <a:off x="470773" y="4241520"/>
          <a:ext cx="855952" cy="8559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0C741-7855-4DEC-8A4C-B4EC98285F7C}">
      <dsp:nvSpPr>
        <dsp:cNvPr id="0" name=""/>
        <dsp:cNvSpPr/>
      </dsp:nvSpPr>
      <dsp:spPr>
        <a:xfrm>
          <a:off x="1797500" y="3891357"/>
          <a:ext cx="6365424" cy="1556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706" tIns="164706" rIns="164706" bIns="164706" numCol="1" spcCol="1270" anchor="ctr" anchorCtr="0">
          <a:noAutofit/>
        </a:bodyPr>
        <a:lstStyle/>
        <a:p>
          <a:pPr marL="0" lvl="0" indent="0" algn="l" defTabSz="666750">
            <a:lnSpc>
              <a:spcPct val="100000"/>
            </a:lnSpc>
            <a:spcBef>
              <a:spcPct val="0"/>
            </a:spcBef>
            <a:spcAft>
              <a:spcPct val="35000"/>
            </a:spcAft>
            <a:buNone/>
          </a:pPr>
          <a:r>
            <a:rPr lang="en-US" sz="1500" b="0" i="0" kern="1200" dirty="0"/>
            <a:t>Convene, National VOAD is a coalition of 70+ of the nation’s most reputable national organizations (faith-based, community-based and other non-profit organizations) and 56 State/Territory VOADs, which represent Local/Regional VOADs and hundreds of other member organizations throughout the country.</a:t>
          </a:r>
          <a:endParaRPr lang="en-US" sz="1500" kern="1200" dirty="0"/>
        </a:p>
      </dsp:txBody>
      <dsp:txXfrm>
        <a:off x="1797500" y="3891357"/>
        <a:ext cx="6365424" cy="15562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6CEDC-A8AA-42F8-9627-3878D7CEEECC}">
      <dsp:nvSpPr>
        <dsp:cNvPr id="0" name=""/>
        <dsp:cNvSpPr/>
      </dsp:nvSpPr>
      <dsp:spPr>
        <a:xfrm>
          <a:off x="1323" y="0"/>
          <a:ext cx="1387066" cy="333044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City, Township,   Emergency Management Agencies </a:t>
          </a:r>
        </a:p>
      </dsp:txBody>
      <dsp:txXfrm>
        <a:off x="1323" y="1332179"/>
        <a:ext cx="1387066" cy="1332179"/>
      </dsp:txXfrm>
    </dsp:sp>
    <dsp:sp modelId="{69DBA994-487C-4345-9FE7-0A59B599E709}">
      <dsp:nvSpPr>
        <dsp:cNvPr id="0" name=""/>
        <dsp:cNvSpPr/>
      </dsp:nvSpPr>
      <dsp:spPr>
        <a:xfrm>
          <a:off x="140336" y="199826"/>
          <a:ext cx="1109039" cy="11090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42FDD-B43C-45FF-BA75-A7E623B92AEB}">
      <dsp:nvSpPr>
        <dsp:cNvPr id="0" name=""/>
        <dsp:cNvSpPr/>
      </dsp:nvSpPr>
      <dsp:spPr>
        <a:xfrm>
          <a:off x="1430001" y="0"/>
          <a:ext cx="1387066" cy="333044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County               Emergency Management Agencies</a:t>
          </a:r>
        </a:p>
      </dsp:txBody>
      <dsp:txXfrm>
        <a:off x="1430001" y="1332179"/>
        <a:ext cx="1387066" cy="1332179"/>
      </dsp:txXfrm>
    </dsp:sp>
    <dsp:sp modelId="{D28A9C4B-ECC1-48EA-AD58-E9A1D9A265CF}">
      <dsp:nvSpPr>
        <dsp:cNvPr id="0" name=""/>
        <dsp:cNvSpPr/>
      </dsp:nvSpPr>
      <dsp:spPr>
        <a:xfrm>
          <a:off x="1569015" y="199826"/>
          <a:ext cx="1109039" cy="11090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D0C01-16CA-429B-865D-25D987A0462F}">
      <dsp:nvSpPr>
        <dsp:cNvPr id="0" name=""/>
        <dsp:cNvSpPr/>
      </dsp:nvSpPr>
      <dsp:spPr>
        <a:xfrm>
          <a:off x="2858679" y="0"/>
          <a:ext cx="1387066" cy="333044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State                     Emergency Management Agency </a:t>
          </a:r>
        </a:p>
      </dsp:txBody>
      <dsp:txXfrm>
        <a:off x="2858679" y="1332179"/>
        <a:ext cx="1387066" cy="1332179"/>
      </dsp:txXfrm>
    </dsp:sp>
    <dsp:sp modelId="{FC657EE0-FC75-48AC-AEEC-46DD533D8583}">
      <dsp:nvSpPr>
        <dsp:cNvPr id="0" name=""/>
        <dsp:cNvSpPr/>
      </dsp:nvSpPr>
      <dsp:spPr>
        <a:xfrm>
          <a:off x="2997693" y="199826"/>
          <a:ext cx="1109039" cy="110903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DA2C32-D8F5-4E75-AC0F-0EAC9EE96AA6}">
      <dsp:nvSpPr>
        <dsp:cNvPr id="0" name=""/>
        <dsp:cNvSpPr/>
      </dsp:nvSpPr>
      <dsp:spPr>
        <a:xfrm>
          <a:off x="4287358" y="0"/>
          <a:ext cx="1387066" cy="333044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Federal Emergency Management Agency</a:t>
          </a:r>
        </a:p>
      </dsp:txBody>
      <dsp:txXfrm>
        <a:off x="4287358" y="1332179"/>
        <a:ext cx="1387066" cy="1332179"/>
      </dsp:txXfrm>
    </dsp:sp>
    <dsp:sp modelId="{6A9DC424-1559-4845-9423-EFB3F76F26B9}">
      <dsp:nvSpPr>
        <dsp:cNvPr id="0" name=""/>
        <dsp:cNvSpPr/>
      </dsp:nvSpPr>
      <dsp:spPr>
        <a:xfrm>
          <a:off x="4426371" y="199826"/>
          <a:ext cx="1109039" cy="110903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F4CCDC-0E6A-49AB-9C72-DECFA6E83C24}">
      <dsp:nvSpPr>
        <dsp:cNvPr id="0" name=""/>
        <dsp:cNvSpPr/>
      </dsp:nvSpPr>
      <dsp:spPr>
        <a:xfrm>
          <a:off x="227029" y="2664359"/>
          <a:ext cx="5221688" cy="499567"/>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D0AD3-D069-467D-BACE-D8F5BA50FF05}">
      <dsp:nvSpPr>
        <dsp:cNvPr id="0" name=""/>
        <dsp:cNvSpPr/>
      </dsp:nvSpPr>
      <dsp:spPr>
        <a:xfrm>
          <a:off x="4699000" y="1882563"/>
          <a:ext cx="1397000" cy="320040"/>
        </a:xfrm>
        <a:custGeom>
          <a:avLst/>
          <a:gdLst/>
          <a:ahLst/>
          <a:cxnLst/>
          <a:rect l="0" t="0" r="0" b="0"/>
          <a:pathLst>
            <a:path>
              <a:moveTo>
                <a:pt x="0" y="0"/>
              </a:moveTo>
              <a:lnTo>
                <a:pt x="0" y="161290"/>
              </a:lnTo>
              <a:lnTo>
                <a:pt x="1397000" y="161290"/>
              </a:lnTo>
              <a:lnTo>
                <a:pt x="1397000" y="3200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B01BFB-2AA7-458F-AF99-79E6F447249E}">
      <dsp:nvSpPr>
        <dsp:cNvPr id="0" name=""/>
        <dsp:cNvSpPr/>
      </dsp:nvSpPr>
      <dsp:spPr>
        <a:xfrm>
          <a:off x="3301999" y="3218603"/>
          <a:ext cx="2793999" cy="320039"/>
        </a:xfrm>
        <a:custGeom>
          <a:avLst/>
          <a:gdLst/>
          <a:ahLst/>
          <a:cxnLst/>
          <a:rect l="0" t="0" r="0" b="0"/>
          <a:pathLst>
            <a:path>
              <a:moveTo>
                <a:pt x="0" y="0"/>
              </a:moveTo>
              <a:lnTo>
                <a:pt x="0" y="161289"/>
              </a:lnTo>
              <a:lnTo>
                <a:pt x="2793999" y="161289"/>
              </a:lnTo>
              <a:lnTo>
                <a:pt x="2793999" y="32003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A43DDA-2FDF-45E5-ABCC-AC335D7C134F}">
      <dsp:nvSpPr>
        <dsp:cNvPr id="0" name=""/>
        <dsp:cNvSpPr/>
      </dsp:nvSpPr>
      <dsp:spPr>
        <a:xfrm>
          <a:off x="3256279" y="3218603"/>
          <a:ext cx="91440" cy="320039"/>
        </a:xfrm>
        <a:custGeom>
          <a:avLst/>
          <a:gdLst/>
          <a:ahLst/>
          <a:cxnLst/>
          <a:rect l="0" t="0" r="0" b="0"/>
          <a:pathLst>
            <a:path>
              <a:moveTo>
                <a:pt x="45720" y="0"/>
              </a:moveTo>
              <a:lnTo>
                <a:pt x="45720" y="32003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9F958A-B307-4193-9263-96056C5428B7}">
      <dsp:nvSpPr>
        <dsp:cNvPr id="0" name=""/>
        <dsp:cNvSpPr/>
      </dsp:nvSpPr>
      <dsp:spPr>
        <a:xfrm>
          <a:off x="507999" y="3218603"/>
          <a:ext cx="2794000" cy="320039"/>
        </a:xfrm>
        <a:custGeom>
          <a:avLst/>
          <a:gdLst/>
          <a:ahLst/>
          <a:cxnLst/>
          <a:rect l="0" t="0" r="0" b="0"/>
          <a:pathLst>
            <a:path>
              <a:moveTo>
                <a:pt x="2794000" y="0"/>
              </a:moveTo>
              <a:lnTo>
                <a:pt x="2794000" y="161289"/>
              </a:lnTo>
              <a:lnTo>
                <a:pt x="0" y="161289"/>
              </a:lnTo>
              <a:lnTo>
                <a:pt x="0" y="32003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F7626-E77C-4AA1-899C-6F4EE0653146}">
      <dsp:nvSpPr>
        <dsp:cNvPr id="0" name=""/>
        <dsp:cNvSpPr/>
      </dsp:nvSpPr>
      <dsp:spPr>
        <a:xfrm>
          <a:off x="3301999" y="1882563"/>
          <a:ext cx="1397000" cy="320040"/>
        </a:xfrm>
        <a:custGeom>
          <a:avLst/>
          <a:gdLst/>
          <a:ahLst/>
          <a:cxnLst/>
          <a:rect l="0" t="0" r="0" b="0"/>
          <a:pathLst>
            <a:path>
              <a:moveTo>
                <a:pt x="1397000" y="0"/>
              </a:moveTo>
              <a:lnTo>
                <a:pt x="1397000" y="161290"/>
              </a:lnTo>
              <a:lnTo>
                <a:pt x="0" y="161290"/>
              </a:lnTo>
              <a:lnTo>
                <a:pt x="0" y="3200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C8A8F7-EFC9-45D8-A1E3-E6EE58FD2FC1}">
      <dsp:nvSpPr>
        <dsp:cNvPr id="0" name=""/>
        <dsp:cNvSpPr/>
      </dsp:nvSpPr>
      <dsp:spPr>
        <a:xfrm>
          <a:off x="4191000" y="866563"/>
          <a:ext cx="1016000" cy="1016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0BCED7-B7DF-40E9-A889-9500FB777544}">
      <dsp:nvSpPr>
        <dsp:cNvPr id="0" name=""/>
        <dsp:cNvSpPr/>
      </dsp:nvSpPr>
      <dsp:spPr>
        <a:xfrm>
          <a:off x="5207000" y="86402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Kathryn Strickland</a:t>
          </a:r>
        </a:p>
        <a:p>
          <a:pPr marL="0" lvl="0" indent="0" algn="l" defTabSz="666750">
            <a:lnSpc>
              <a:spcPct val="90000"/>
            </a:lnSpc>
            <a:spcBef>
              <a:spcPct val="0"/>
            </a:spcBef>
            <a:spcAft>
              <a:spcPct val="35000"/>
            </a:spcAft>
            <a:buNone/>
          </a:pPr>
          <a:r>
            <a:rPr lang="en-US" sz="1500" kern="1200" dirty="0"/>
            <a:t>Chief Network Officer</a:t>
          </a:r>
        </a:p>
      </dsp:txBody>
      <dsp:txXfrm>
        <a:off x="5207000" y="864023"/>
        <a:ext cx="1524000" cy="1016000"/>
      </dsp:txXfrm>
    </dsp:sp>
    <dsp:sp modelId="{61CEC9DD-45CD-44EE-BBFB-41139509EC0D}">
      <dsp:nvSpPr>
        <dsp:cNvPr id="0" name=""/>
        <dsp:cNvSpPr/>
      </dsp:nvSpPr>
      <dsp:spPr>
        <a:xfrm>
          <a:off x="2793999" y="2202603"/>
          <a:ext cx="1016000" cy="10160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BA2F46-6218-4308-88FF-50E1B955593B}">
      <dsp:nvSpPr>
        <dsp:cNvPr id="0" name=""/>
        <dsp:cNvSpPr/>
      </dsp:nvSpPr>
      <dsp:spPr>
        <a:xfrm>
          <a:off x="3809999" y="220006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Patrick Crawford</a:t>
          </a:r>
        </a:p>
        <a:p>
          <a:pPr marL="0" lvl="0" indent="0" algn="l" defTabSz="666750">
            <a:lnSpc>
              <a:spcPct val="90000"/>
            </a:lnSpc>
            <a:spcBef>
              <a:spcPct val="0"/>
            </a:spcBef>
            <a:spcAft>
              <a:spcPct val="35000"/>
            </a:spcAft>
            <a:buNone/>
          </a:pPr>
          <a:r>
            <a:rPr lang="en-US" sz="1500" kern="1200" dirty="0"/>
            <a:t>Sr. Director Disaster Services</a:t>
          </a:r>
        </a:p>
      </dsp:txBody>
      <dsp:txXfrm>
        <a:off x="3809999" y="2200063"/>
        <a:ext cx="1524000" cy="1016000"/>
      </dsp:txXfrm>
    </dsp:sp>
    <dsp:sp modelId="{483488D1-2316-43A5-B853-800B3B0283DC}">
      <dsp:nvSpPr>
        <dsp:cNvPr id="0" name=""/>
        <dsp:cNvSpPr/>
      </dsp:nvSpPr>
      <dsp:spPr>
        <a:xfrm>
          <a:off x="0" y="3538643"/>
          <a:ext cx="1016000" cy="101600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FEB7C-B856-4507-9E97-32F8E63983C1}">
      <dsp:nvSpPr>
        <dsp:cNvPr id="0" name=""/>
        <dsp:cNvSpPr/>
      </dsp:nvSpPr>
      <dsp:spPr>
        <a:xfrm>
          <a:off x="1015999" y="353610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Vince Davis</a:t>
          </a:r>
        </a:p>
        <a:p>
          <a:pPr marL="0" lvl="0" indent="0" algn="l" defTabSz="666750">
            <a:lnSpc>
              <a:spcPct val="90000"/>
            </a:lnSpc>
            <a:spcBef>
              <a:spcPct val="0"/>
            </a:spcBef>
            <a:spcAft>
              <a:spcPct val="35000"/>
            </a:spcAft>
            <a:buNone/>
          </a:pPr>
          <a:r>
            <a:rPr lang="en-US" sz="1500" kern="1200" dirty="0"/>
            <a:t>Sr. Director Disaster Services</a:t>
          </a:r>
        </a:p>
      </dsp:txBody>
      <dsp:txXfrm>
        <a:off x="1015999" y="3536103"/>
        <a:ext cx="1524000" cy="1016000"/>
      </dsp:txXfrm>
    </dsp:sp>
    <dsp:sp modelId="{FBB3C485-D55B-4335-9023-AC6895CBBE17}">
      <dsp:nvSpPr>
        <dsp:cNvPr id="0" name=""/>
        <dsp:cNvSpPr/>
      </dsp:nvSpPr>
      <dsp:spPr>
        <a:xfrm>
          <a:off x="2793999" y="3538643"/>
          <a:ext cx="1016000" cy="101600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FF69DB-13ED-4EDB-8EC4-3AD0960D24A8}">
      <dsp:nvSpPr>
        <dsp:cNvPr id="0" name=""/>
        <dsp:cNvSpPr/>
      </dsp:nvSpPr>
      <dsp:spPr>
        <a:xfrm>
          <a:off x="3809999" y="353610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Steve Moran Regional Disaster Coordinator</a:t>
          </a:r>
        </a:p>
      </dsp:txBody>
      <dsp:txXfrm>
        <a:off x="3809999" y="3536103"/>
        <a:ext cx="1524000" cy="1016000"/>
      </dsp:txXfrm>
    </dsp:sp>
    <dsp:sp modelId="{B387C18B-D6BC-4739-BA32-51CF623FEF0E}">
      <dsp:nvSpPr>
        <dsp:cNvPr id="0" name=""/>
        <dsp:cNvSpPr/>
      </dsp:nvSpPr>
      <dsp:spPr>
        <a:xfrm>
          <a:off x="5587999" y="3538643"/>
          <a:ext cx="1016000" cy="101600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F19EC2-F5DB-48ED-B31B-3F0B6AD793DE}">
      <dsp:nvSpPr>
        <dsp:cNvPr id="0" name=""/>
        <dsp:cNvSpPr/>
      </dsp:nvSpPr>
      <dsp:spPr>
        <a:xfrm>
          <a:off x="6604000" y="353610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Kent Coffland     Field Operations Support Specialist</a:t>
          </a:r>
        </a:p>
      </dsp:txBody>
      <dsp:txXfrm>
        <a:off x="6604000" y="3536103"/>
        <a:ext cx="1524000" cy="1016000"/>
      </dsp:txXfrm>
    </dsp:sp>
    <dsp:sp modelId="{0F6DB528-E307-4364-8635-02CA71409A71}">
      <dsp:nvSpPr>
        <dsp:cNvPr id="0" name=""/>
        <dsp:cNvSpPr/>
      </dsp:nvSpPr>
      <dsp:spPr>
        <a:xfrm>
          <a:off x="5588000" y="2202603"/>
          <a:ext cx="1016000" cy="1016000"/>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8CD140-E5CC-4A1F-A075-7ED774CD62B6}">
      <dsp:nvSpPr>
        <dsp:cNvPr id="0" name=""/>
        <dsp:cNvSpPr/>
      </dsp:nvSpPr>
      <dsp:spPr>
        <a:xfrm>
          <a:off x="6604000" y="2200063"/>
          <a:ext cx="152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Eric Davis               Sr. Dir. Food Sourcing Services </a:t>
          </a:r>
        </a:p>
      </dsp:txBody>
      <dsp:txXfrm>
        <a:off x="6604000" y="2200063"/>
        <a:ext cx="1524000" cy="1016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ECAC6-BB45-4E95-BC13-E15B5580C3CF}">
      <dsp:nvSpPr>
        <dsp:cNvPr id="0" name=""/>
        <dsp:cNvSpPr/>
      </dsp:nvSpPr>
      <dsp:spPr>
        <a:xfrm>
          <a:off x="920787" y="238923"/>
          <a:ext cx="3054473" cy="3054473"/>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Volunteers</a:t>
          </a:r>
        </a:p>
      </dsp:txBody>
      <dsp:txXfrm>
        <a:off x="2530567" y="886181"/>
        <a:ext cx="1090883" cy="909069"/>
      </dsp:txXfrm>
    </dsp:sp>
    <dsp:sp modelId="{BEA6C56F-BF49-4773-A098-38CACF1BEA45}">
      <dsp:nvSpPr>
        <dsp:cNvPr id="0" name=""/>
        <dsp:cNvSpPr/>
      </dsp:nvSpPr>
      <dsp:spPr>
        <a:xfrm>
          <a:off x="907515" y="345446"/>
          <a:ext cx="3054473" cy="3054473"/>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Key Corporate Donors</a:t>
          </a:r>
        </a:p>
      </dsp:txBody>
      <dsp:txXfrm>
        <a:off x="1634770" y="2327217"/>
        <a:ext cx="1636325" cy="799981"/>
      </dsp:txXfrm>
    </dsp:sp>
    <dsp:sp modelId="{39A00520-F67C-4E34-959D-AF518F74830C}">
      <dsp:nvSpPr>
        <dsp:cNvPr id="0" name=""/>
        <dsp:cNvSpPr/>
      </dsp:nvSpPr>
      <dsp:spPr>
        <a:xfrm>
          <a:off x="844607" y="236358"/>
          <a:ext cx="3054473" cy="3054473"/>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Government</a:t>
          </a:r>
        </a:p>
      </dsp:txBody>
      <dsp:txXfrm>
        <a:off x="1198417" y="883615"/>
        <a:ext cx="1090883" cy="909069"/>
      </dsp:txXfrm>
    </dsp:sp>
    <dsp:sp modelId="{1D74CB2B-4D50-48AB-8778-18540CC5FA7F}">
      <dsp:nvSpPr>
        <dsp:cNvPr id="0" name=""/>
        <dsp:cNvSpPr/>
      </dsp:nvSpPr>
      <dsp:spPr>
        <a:xfrm>
          <a:off x="731953" y="49837"/>
          <a:ext cx="3432646" cy="343264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FD30D-B16C-4BE3-87EC-B08A4F0FAFFF}">
      <dsp:nvSpPr>
        <dsp:cNvPr id="0" name=""/>
        <dsp:cNvSpPr/>
      </dsp:nvSpPr>
      <dsp:spPr>
        <a:xfrm>
          <a:off x="718428" y="156166"/>
          <a:ext cx="3432646" cy="343264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FE5ADC-2965-4B69-8477-8A69554E7427}">
      <dsp:nvSpPr>
        <dsp:cNvPr id="0" name=""/>
        <dsp:cNvSpPr/>
      </dsp:nvSpPr>
      <dsp:spPr>
        <a:xfrm>
          <a:off x="683313" y="83897"/>
          <a:ext cx="3432646" cy="343264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A9E31-7988-433A-925A-308AA3489A79}"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54EDE-9A00-423C-9F2A-1E6810F0A534}" type="slidenum">
              <a:rPr lang="en-US" smtClean="0"/>
              <a:t>‹#›</a:t>
            </a:fld>
            <a:endParaRPr lang="en-US"/>
          </a:p>
        </p:txBody>
      </p:sp>
    </p:spTree>
    <p:extLst>
      <p:ext uri="{BB962C8B-B14F-4D97-AF65-F5344CB8AC3E}">
        <p14:creationId xmlns:p14="http://schemas.microsoft.com/office/powerpoint/2010/main" val="208332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my Emergency Management career has taken me to many interesting and challenging assignments. For the past decade, my path has been mainly in the corporate sector with Iconic companies like Walgreens, Sony, and Amazon, before assuming m current role as Director of Disaster Services at Feeding America. </a:t>
            </a:r>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238691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Consists of representatives from National Office departments and functions that is activated during certain incidents to support disaster relief operations for the member food banks. </a:t>
            </a:r>
          </a:p>
          <a:p>
            <a:endParaRPr lang="en-US" dirty="0"/>
          </a:p>
        </p:txBody>
      </p:sp>
      <p:sp>
        <p:nvSpPr>
          <p:cNvPr id="4" name="Slide Number Placeholder 3"/>
          <p:cNvSpPr>
            <a:spLocks noGrp="1"/>
          </p:cNvSpPr>
          <p:nvPr>
            <p:ph type="sldNum" sz="quarter" idx="5"/>
          </p:nvPr>
        </p:nvSpPr>
        <p:spPr/>
        <p:txBody>
          <a:bodyPr/>
          <a:lstStyle/>
          <a:p>
            <a:fld id="{54040EC3-CD84-4DAD-8959-9573C881BA23}" type="slidenum">
              <a:rPr lang="en-US" smtClean="0"/>
              <a:t>27</a:t>
            </a:fld>
            <a:endParaRPr lang="en-US"/>
          </a:p>
        </p:txBody>
      </p:sp>
    </p:spTree>
    <p:extLst>
      <p:ext uri="{BB962C8B-B14F-4D97-AF65-F5344CB8AC3E}">
        <p14:creationId xmlns:p14="http://schemas.microsoft.com/office/powerpoint/2010/main" val="15031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disaster response process consists of multiple simultaneous efforts by the Core Disaster Team to support the response to significant events. The core team consists of national office staff from various functions including supply chain, member engagement, development, government relations, marketing-communications, corporate partnerships and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8B357-AF54-4380-92EA-01A440422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29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solidFill>
                  <a:srgbClr val="FF0000"/>
                </a:solidFill>
                <a:latin typeface="Arial"/>
                <a:cs typeface="Arial"/>
              </a:rPr>
              <a:t>Feeding America’s Network is the backbone of our ability to move food quickly wherever the need arises.</a:t>
            </a:r>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88007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support services provided by the national office is staged disaster supplies. These resources allow us to jump start the response to immediate community needs after an event. This enables member food banks to respond to demand while allowing time for putting the wheels in motion to acquire and deploy longer-term resources.</a:t>
            </a:r>
          </a:p>
        </p:txBody>
      </p:sp>
      <p:sp>
        <p:nvSpPr>
          <p:cNvPr id="4" name="Slide Number Placeholder 3"/>
          <p:cNvSpPr>
            <a:spLocks noGrp="1"/>
          </p:cNvSpPr>
          <p:nvPr>
            <p:ph type="sldNum" sz="quarter" idx="5"/>
          </p:nvPr>
        </p:nvSpPr>
        <p:spPr/>
        <p:txBody>
          <a:bodyPr/>
          <a:lstStyle/>
          <a:p>
            <a:fld id="{9A6282F2-06A9-402D-B7B6-8AE60CCF1E43}" type="slidenum">
              <a:rPr lang="en-US" smtClean="0"/>
              <a:t>30</a:t>
            </a:fld>
            <a:endParaRPr lang="en-US"/>
          </a:p>
        </p:txBody>
      </p:sp>
    </p:spTree>
    <p:extLst>
      <p:ext uri="{BB962C8B-B14F-4D97-AF65-F5344CB8AC3E}">
        <p14:creationId xmlns:p14="http://schemas.microsoft.com/office/powerpoint/2010/main" val="299116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 contains easy to follow templates, tools and concepts for helping food banks achieve their emergency planning and preparedness goals.</a:t>
            </a:r>
          </a:p>
        </p:txBody>
      </p:sp>
      <p:sp>
        <p:nvSpPr>
          <p:cNvPr id="4" name="Slide Number Placeholder 3"/>
          <p:cNvSpPr>
            <a:spLocks noGrp="1"/>
          </p:cNvSpPr>
          <p:nvPr>
            <p:ph type="sldNum" sz="quarter" idx="5"/>
          </p:nvPr>
        </p:nvSpPr>
        <p:spPr/>
        <p:txBody>
          <a:bodyPr/>
          <a:lstStyle/>
          <a:p>
            <a:fld id="{54040EC3-CD84-4DAD-8959-9573C881BA23}" type="slidenum">
              <a:rPr lang="en-US" smtClean="0"/>
              <a:t>31</a:t>
            </a:fld>
            <a:endParaRPr lang="en-US"/>
          </a:p>
        </p:txBody>
      </p:sp>
    </p:spTree>
    <p:extLst>
      <p:ext uri="{BB962C8B-B14F-4D97-AF65-F5344CB8AC3E}">
        <p14:creationId xmlns:p14="http://schemas.microsoft.com/office/powerpoint/2010/main" val="45963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Tabletop Exercises take the guess work and stress out of planning effective exercises so members can test emergency plans and procedures in a non-threatening but realistic environment.</a:t>
            </a:r>
          </a:p>
        </p:txBody>
      </p:sp>
      <p:sp>
        <p:nvSpPr>
          <p:cNvPr id="4" name="Slide Number Placeholder 3"/>
          <p:cNvSpPr>
            <a:spLocks noGrp="1"/>
          </p:cNvSpPr>
          <p:nvPr>
            <p:ph type="sldNum" sz="quarter" idx="5"/>
          </p:nvPr>
        </p:nvSpPr>
        <p:spPr/>
        <p:txBody>
          <a:bodyPr/>
          <a:lstStyle/>
          <a:p>
            <a:fld id="{54040EC3-CD84-4DAD-8959-9573C881BA23}" type="slidenum">
              <a:rPr lang="en-US" smtClean="0"/>
              <a:t>32</a:t>
            </a:fld>
            <a:endParaRPr lang="en-US"/>
          </a:p>
        </p:txBody>
      </p:sp>
    </p:spTree>
    <p:extLst>
      <p:ext uri="{BB962C8B-B14F-4D97-AF65-F5344CB8AC3E}">
        <p14:creationId xmlns:p14="http://schemas.microsoft.com/office/powerpoint/2010/main" val="258554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00ADF1">
                    <a:lumMod val="50000"/>
                  </a:srgbClr>
                </a:solidFill>
                <a:effectLst/>
                <a:uLnTx/>
                <a:uFillTx/>
                <a:latin typeface="SourceSansPro"/>
                <a:ea typeface="+mn-ea"/>
                <a:cs typeface="+mn-cs"/>
              </a:rPr>
              <a:t>“A purpose-built platform that simplifies disaster collaboration, connecting cross-functional teams via actionable playbooks, intelligent workflows, and powerful communication services.”</a:t>
            </a:r>
            <a:endParaRPr kumimoji="0" lang="en-US" sz="2400" b="0" i="1" u="none" strike="noStrike" kern="1200" cap="none" spc="0" normalizeH="0" baseline="0" noProof="0" dirty="0">
              <a:ln>
                <a:noFill/>
              </a:ln>
              <a:solidFill>
                <a:srgbClr val="00ADF1">
                  <a:lumMod val="50000"/>
                </a:srgbClr>
              </a:solidFill>
              <a:effectLst/>
              <a:uLnTx/>
              <a:uFillTx/>
              <a:latin typeface="Roboto"/>
              <a:ea typeface="+mn-ea"/>
              <a:cs typeface="+mn-cs"/>
            </a:endParaRPr>
          </a:p>
          <a:p>
            <a:endParaRPr lang="en-US" dirty="0"/>
          </a:p>
        </p:txBody>
      </p:sp>
      <p:sp>
        <p:nvSpPr>
          <p:cNvPr id="4" name="Slide Number Placeholder 3"/>
          <p:cNvSpPr>
            <a:spLocks noGrp="1"/>
          </p:cNvSpPr>
          <p:nvPr>
            <p:ph type="sldNum" sz="quarter" idx="5"/>
          </p:nvPr>
        </p:nvSpPr>
        <p:spPr/>
        <p:txBody>
          <a:bodyPr/>
          <a:lstStyle/>
          <a:p>
            <a:fld id="{54040EC3-CD84-4DAD-8959-9573C881BA23}" type="slidenum">
              <a:rPr lang="en-US" smtClean="0"/>
              <a:t>33</a:t>
            </a:fld>
            <a:endParaRPr lang="en-US"/>
          </a:p>
        </p:txBody>
      </p:sp>
    </p:spTree>
    <p:extLst>
      <p:ext uri="{BB962C8B-B14F-4D97-AF65-F5344CB8AC3E}">
        <p14:creationId xmlns:p14="http://schemas.microsoft.com/office/powerpoint/2010/main" val="260219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three examples of playbooks used by various stakeholder groups to foster closer collaboration and help avoid missed, lost, or untimely communication during an event.</a:t>
            </a:r>
          </a:p>
        </p:txBody>
      </p:sp>
      <p:sp>
        <p:nvSpPr>
          <p:cNvPr id="4" name="Slide Number Placeholder 3"/>
          <p:cNvSpPr>
            <a:spLocks noGrp="1"/>
          </p:cNvSpPr>
          <p:nvPr>
            <p:ph type="sldNum" sz="quarter" idx="5"/>
          </p:nvPr>
        </p:nvSpPr>
        <p:spPr/>
        <p:txBody>
          <a:bodyPr/>
          <a:lstStyle/>
          <a:p>
            <a:fld id="{E1887A67-06A5-4BC8-89DC-34A434C460E7}" type="slidenum">
              <a:rPr lang="en-US" smtClean="0"/>
              <a:t>34</a:t>
            </a:fld>
            <a:endParaRPr lang="en-US"/>
          </a:p>
        </p:txBody>
      </p:sp>
    </p:spTree>
    <p:extLst>
      <p:ext uri="{BB962C8B-B14F-4D97-AF65-F5344CB8AC3E}">
        <p14:creationId xmlns:p14="http://schemas.microsoft.com/office/powerpoint/2010/main" val="36633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issues Management portal provides a centralized virtual emergency operations center, housing all disaster related data and information sharing under a single platform, thereby creating efficiencies for communicating and data sharing essential to an effective response. </a:t>
            </a:r>
          </a:p>
        </p:txBody>
      </p:sp>
      <p:sp>
        <p:nvSpPr>
          <p:cNvPr id="4" name="Slide Number Placeholder 3"/>
          <p:cNvSpPr>
            <a:spLocks noGrp="1"/>
          </p:cNvSpPr>
          <p:nvPr>
            <p:ph type="sldNum" sz="quarter" idx="5"/>
          </p:nvPr>
        </p:nvSpPr>
        <p:spPr/>
        <p:txBody>
          <a:bodyPr/>
          <a:lstStyle/>
          <a:p>
            <a:fld id="{54040EC3-CD84-4DAD-8959-9573C881BA23}" type="slidenum">
              <a:rPr lang="en-US" smtClean="0"/>
              <a:t>36</a:t>
            </a:fld>
            <a:endParaRPr lang="en-US"/>
          </a:p>
        </p:txBody>
      </p:sp>
    </p:spTree>
    <p:extLst>
      <p:ext uri="{BB962C8B-B14F-4D97-AF65-F5344CB8AC3E}">
        <p14:creationId xmlns:p14="http://schemas.microsoft.com/office/powerpoint/2010/main" val="247568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leave you with one of my favorite quotes. </a:t>
            </a:r>
          </a:p>
        </p:txBody>
      </p:sp>
      <p:sp>
        <p:nvSpPr>
          <p:cNvPr id="4" name="Slide Number Placeholder 3"/>
          <p:cNvSpPr>
            <a:spLocks noGrp="1"/>
          </p:cNvSpPr>
          <p:nvPr>
            <p:ph type="sldNum" sz="quarter" idx="5"/>
          </p:nvPr>
        </p:nvSpPr>
        <p:spPr/>
        <p:txBody>
          <a:bodyPr/>
          <a:lstStyle/>
          <a:p>
            <a:fld id="{53D78A92-0141-4330-8F3E-FAADFAC23844}" type="slidenum">
              <a:rPr lang="ru-RU" smtClean="0"/>
              <a:t>38</a:t>
            </a:fld>
            <a:endParaRPr lang="ru-RU" dirty="0"/>
          </a:p>
        </p:txBody>
      </p:sp>
    </p:spTree>
    <p:extLst>
      <p:ext uri="{BB962C8B-B14F-4D97-AF65-F5344CB8AC3E}">
        <p14:creationId xmlns:p14="http://schemas.microsoft.com/office/powerpoint/2010/main" val="102817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disaster, lessons learned I walked into a tiny county office with the power of the federal disaster system, and emerged as a humble servant, getting a lesson in what it means to listen, learn, and what neighbors helping neighbors really means</a:t>
            </a:r>
          </a:p>
        </p:txBody>
      </p:sp>
      <p:sp>
        <p:nvSpPr>
          <p:cNvPr id="4" name="Slide Number Placeholder 3"/>
          <p:cNvSpPr>
            <a:spLocks noGrp="1"/>
          </p:cNvSpPr>
          <p:nvPr>
            <p:ph type="sldNum" sz="quarter" idx="5"/>
          </p:nvPr>
        </p:nvSpPr>
        <p:spPr/>
        <p:txBody>
          <a:bodyPr/>
          <a:lstStyle/>
          <a:p>
            <a:fld id="{6716FC25-32E0-BF4F-8B24-7565DB0B590F}" type="slidenum">
              <a:rPr lang="en-US" smtClean="0"/>
              <a:t>4</a:t>
            </a:fld>
            <a:endParaRPr lang="en-US"/>
          </a:p>
        </p:txBody>
      </p:sp>
    </p:spTree>
    <p:extLst>
      <p:ext uri="{BB962C8B-B14F-4D97-AF65-F5344CB8AC3E}">
        <p14:creationId xmlns:p14="http://schemas.microsoft.com/office/powerpoint/2010/main" val="29315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6FC25-32E0-BF4F-8B24-7565DB0B590F}" type="slidenum">
              <a:rPr lang="en-US" smtClean="0"/>
              <a:t>5</a:t>
            </a:fld>
            <a:endParaRPr lang="en-US"/>
          </a:p>
        </p:txBody>
      </p:sp>
    </p:spTree>
    <p:extLst>
      <p:ext uri="{BB962C8B-B14F-4D97-AF65-F5344CB8AC3E}">
        <p14:creationId xmlns:p14="http://schemas.microsoft.com/office/powerpoint/2010/main" val="143108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 2022, the U.S. continued its trend of record setting disasters in what has become the ‘new normal’</a:t>
            </a:r>
          </a:p>
        </p:txBody>
      </p:sp>
      <p:sp>
        <p:nvSpPr>
          <p:cNvPr id="4" name="Slide Number Placeholder 3"/>
          <p:cNvSpPr>
            <a:spLocks noGrp="1"/>
          </p:cNvSpPr>
          <p:nvPr>
            <p:ph type="sldNum" sz="quarter" idx="5"/>
          </p:nvPr>
        </p:nvSpPr>
        <p:spPr/>
        <p:txBody>
          <a:bodyPr/>
          <a:lstStyle/>
          <a:p>
            <a:fld id="{54040EC3-CD84-4DAD-8959-9573C881BA23}" type="slidenum">
              <a:rPr lang="en-US" smtClean="0"/>
              <a:t>6</a:t>
            </a:fld>
            <a:endParaRPr lang="en-US"/>
          </a:p>
        </p:txBody>
      </p:sp>
    </p:spTree>
    <p:extLst>
      <p:ext uri="{BB962C8B-B14F-4D97-AF65-F5344CB8AC3E}">
        <p14:creationId xmlns:p14="http://schemas.microsoft.com/office/powerpoint/2010/main" val="340937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In addition to an overall increase in food pantry usage during the pandemic, we find that, while certain socio-demographic groups historically vulnerable to food insecurity experienced the predicted uptick in insecurity during the pandemic, other socio-demographic disparities were attenuated. These somewhat disparate findings illustrate the complex relationship between disasters and food insecurity in an urban context, offering several avenues for future research.</a:t>
            </a:r>
            <a:endParaRPr lang="en-US" dirty="0"/>
          </a:p>
        </p:txBody>
      </p:sp>
      <p:sp>
        <p:nvSpPr>
          <p:cNvPr id="4" name="Slide Number Placeholder 3"/>
          <p:cNvSpPr>
            <a:spLocks noGrp="1"/>
          </p:cNvSpPr>
          <p:nvPr>
            <p:ph type="sldNum" sz="quarter" idx="5"/>
          </p:nvPr>
        </p:nvSpPr>
        <p:spPr/>
        <p:txBody>
          <a:bodyPr/>
          <a:lstStyle/>
          <a:p>
            <a:fld id="{6716FC25-32E0-BF4F-8B24-7565DB0B590F}" type="slidenum">
              <a:rPr lang="en-US" smtClean="0"/>
              <a:t>9</a:t>
            </a:fld>
            <a:endParaRPr lang="en-US"/>
          </a:p>
        </p:txBody>
      </p:sp>
    </p:spTree>
    <p:extLst>
      <p:ext uri="{BB962C8B-B14F-4D97-AF65-F5344CB8AC3E}">
        <p14:creationId xmlns:p14="http://schemas.microsoft.com/office/powerpoint/2010/main" val="83840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515"/>
                </a:solidFill>
                <a:effectLst/>
                <a:latin typeface="Avenir Next W01"/>
              </a:rPr>
              <a:t>“This revolutionary tool for disaster use is changing the landscape of coordination and collaboration among response and recovery organizations,” said April Wood, senior director, External Program Services, Disaster Operations, American Red Cross National Headquarters. “Red Cross is working with partners such as Feeding America, World Central Kitchen, Southern Baptist Disaster Relief, Salvation Army and Operation BBQ to name a few of the organizations actively involved.”</a:t>
            </a:r>
            <a:endParaRPr lang="en-US" dirty="0"/>
          </a:p>
        </p:txBody>
      </p:sp>
      <p:sp>
        <p:nvSpPr>
          <p:cNvPr id="4" name="Slide Number Placeholder 3"/>
          <p:cNvSpPr>
            <a:spLocks noGrp="1"/>
          </p:cNvSpPr>
          <p:nvPr>
            <p:ph type="sldNum" sz="quarter" idx="5"/>
          </p:nvPr>
        </p:nvSpPr>
        <p:spPr/>
        <p:txBody>
          <a:bodyPr/>
          <a:lstStyle/>
          <a:p>
            <a:fld id="{6716FC25-32E0-BF4F-8B24-7565DB0B590F}" type="slidenum">
              <a:rPr lang="en-US" smtClean="0"/>
              <a:t>21</a:t>
            </a:fld>
            <a:endParaRPr lang="en-US"/>
          </a:p>
        </p:txBody>
      </p:sp>
    </p:spTree>
    <p:extLst>
      <p:ext uri="{BB962C8B-B14F-4D97-AF65-F5344CB8AC3E}">
        <p14:creationId xmlns:p14="http://schemas.microsoft.com/office/powerpoint/2010/main" val="232337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Lifelines will help planners at the food bank in their decision process as to how much and where food is needed.</a:t>
            </a:r>
          </a:p>
        </p:txBody>
      </p:sp>
      <p:sp>
        <p:nvSpPr>
          <p:cNvPr id="4" name="Slide Number Placeholder 3"/>
          <p:cNvSpPr>
            <a:spLocks noGrp="1"/>
          </p:cNvSpPr>
          <p:nvPr>
            <p:ph type="sldNum" sz="quarter" idx="5"/>
          </p:nvPr>
        </p:nvSpPr>
        <p:spPr/>
        <p:txBody>
          <a:bodyPr/>
          <a:lstStyle/>
          <a:p>
            <a:fld id="{41554EDE-9A00-423C-9F2A-1E6810F0A534}" type="slidenum">
              <a:rPr lang="en-US" smtClean="0"/>
              <a:t>23</a:t>
            </a:fld>
            <a:endParaRPr lang="en-US"/>
          </a:p>
        </p:txBody>
      </p:sp>
    </p:spTree>
    <p:extLst>
      <p:ext uri="{BB962C8B-B14F-4D97-AF65-F5344CB8AC3E}">
        <p14:creationId xmlns:p14="http://schemas.microsoft.com/office/powerpoint/2010/main" val="108761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Disaster Services Team merges decades of food bank industry experience with disaster and emergency management expertise </a:t>
            </a:r>
          </a:p>
        </p:txBody>
      </p:sp>
      <p:sp>
        <p:nvSpPr>
          <p:cNvPr id="4" name="Slide Number Placeholder 3"/>
          <p:cNvSpPr>
            <a:spLocks noGrp="1"/>
          </p:cNvSpPr>
          <p:nvPr>
            <p:ph type="sldNum" sz="quarter" idx="5"/>
          </p:nvPr>
        </p:nvSpPr>
        <p:spPr/>
        <p:txBody>
          <a:bodyPr/>
          <a:lstStyle/>
          <a:p>
            <a:fld id="{54040EC3-CD84-4DAD-8959-9573C881BA23}" type="slidenum">
              <a:rPr lang="en-US" smtClean="0"/>
              <a:t>25</a:t>
            </a:fld>
            <a:endParaRPr lang="en-US"/>
          </a:p>
        </p:txBody>
      </p:sp>
    </p:spTree>
    <p:extLst>
      <p:ext uri="{BB962C8B-B14F-4D97-AF65-F5344CB8AC3E}">
        <p14:creationId xmlns:p14="http://schemas.microsoft.com/office/powerpoint/2010/main" val="45246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914400" y="3257550"/>
            <a:ext cx="7315200" cy="30860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 name="Shape 11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96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131720-0C87-46BB-A446-BDE3FBD1B828}"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8FB5C-1C7C-44EB-B9CD-C60E07550FA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7418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605B61-5E48-46F7-A53D-A3936D580623}"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23107097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8AD8A7-0C18-4F87-93A2-67C4B0B00911}"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3891362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895CB45-D618-71E5-A2BA-9CA09E580D77}"/>
              </a:ext>
            </a:extLst>
          </p:cNvPr>
          <p:cNvSpPr>
            <a:spLocks noGrp="1"/>
          </p:cNvSpPr>
          <p:nvPr>
            <p:ph type="pic" sz="quarter" idx="13"/>
          </p:nvPr>
        </p:nvSpPr>
        <p:spPr>
          <a:xfrm>
            <a:off x="589925" y="1"/>
            <a:ext cx="11602075" cy="3796412"/>
          </a:xfrm>
          <a:custGeom>
            <a:avLst/>
            <a:gdLst>
              <a:gd name="connsiteX0" fmla="*/ 0 w 11602074"/>
              <a:gd name="connsiteY0" fmla="*/ 0 h 3796412"/>
              <a:gd name="connsiteX1" fmla="*/ 11602074 w 11602074"/>
              <a:gd name="connsiteY1" fmla="*/ 0 h 3796412"/>
              <a:gd name="connsiteX2" fmla="*/ 11602074 w 11602074"/>
              <a:gd name="connsiteY2" fmla="*/ 3796412 h 3796412"/>
              <a:gd name="connsiteX3" fmla="*/ 11591551 w 11602074"/>
              <a:gd name="connsiteY3" fmla="*/ 3776597 h 3796412"/>
              <a:gd name="connsiteX4" fmla="*/ 9296300 w 11602074"/>
              <a:gd name="connsiteY4" fmla="*/ 2213279 h 3796412"/>
              <a:gd name="connsiteX5" fmla="*/ 39152 w 11602074"/>
              <a:gd name="connsiteY5" fmla="*/ 35540 h 379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2074" h="3796412">
                <a:moveTo>
                  <a:pt x="0" y="0"/>
                </a:moveTo>
                <a:lnTo>
                  <a:pt x="11602074" y="0"/>
                </a:lnTo>
                <a:lnTo>
                  <a:pt x="11602074" y="3796412"/>
                </a:lnTo>
                <a:lnTo>
                  <a:pt x="11591551" y="3776597"/>
                </a:lnTo>
                <a:cubicBezTo>
                  <a:pt x="11198736" y="3113286"/>
                  <a:pt x="10357027" y="2586707"/>
                  <a:pt x="9296300" y="2213279"/>
                </a:cubicBezTo>
                <a:cubicBezTo>
                  <a:pt x="7033673" y="1343866"/>
                  <a:pt x="2489032" y="2075510"/>
                  <a:pt x="39152" y="35540"/>
                </a:cubicBezTo>
                <a:close/>
              </a:path>
            </a:pathLst>
          </a:custGeom>
          <a:solidFill>
            <a:schemeClr val="accent4"/>
          </a:solidFill>
        </p:spPr>
        <p:txBody>
          <a:bodyPr wrap="square">
            <a:noAutofit/>
          </a:bodyPr>
          <a:lstStyle/>
          <a:p>
            <a:endParaRPr lang="en-US" dirty="0"/>
          </a:p>
        </p:txBody>
      </p:sp>
      <p:sp>
        <p:nvSpPr>
          <p:cNvPr id="2" name="Title 1">
            <a:extLst>
              <a:ext uri="{FF2B5EF4-FFF2-40B4-BE49-F238E27FC236}">
                <a16:creationId xmlns:a16="http://schemas.microsoft.com/office/drawing/2014/main" id="{34998B19-47D7-F1DD-9C28-EAEAE6F54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5D145C-8D29-A837-40D2-66D46C31B78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D3E46-16CD-340C-14C0-3361BEFC0609}"/>
              </a:ext>
            </a:extLst>
          </p:cNvPr>
          <p:cNvSpPr>
            <a:spLocks noGrp="1"/>
          </p:cNvSpPr>
          <p:nvPr>
            <p:ph type="dt" sz="half" idx="10"/>
          </p:nvPr>
        </p:nvSpPr>
        <p:spPr/>
        <p:txBody>
          <a:bodyPr/>
          <a:lstStyle/>
          <a:p>
            <a:fld id="{6F426DA6-366A-45ED-BC48-6C7301E5953F}" type="datetime1">
              <a:rPr lang="en-US" smtClean="0"/>
              <a:t>9/18/2023</a:t>
            </a:fld>
            <a:endParaRPr lang="en-US" dirty="0"/>
          </a:p>
        </p:txBody>
      </p:sp>
      <p:sp>
        <p:nvSpPr>
          <p:cNvPr id="5" name="Footer Placeholder 4">
            <a:extLst>
              <a:ext uri="{FF2B5EF4-FFF2-40B4-BE49-F238E27FC236}">
                <a16:creationId xmlns:a16="http://schemas.microsoft.com/office/drawing/2014/main" id="{D4A2E9F8-E9A6-B3A3-4049-0DD8A394D2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ED6B6C-9FDE-5C09-6491-F7AED1108761}"/>
              </a:ext>
            </a:extLst>
          </p:cNvPr>
          <p:cNvSpPr>
            <a:spLocks noGrp="1"/>
          </p:cNvSpPr>
          <p:nvPr>
            <p:ph type="sldNum" sz="quarter" idx="12"/>
          </p:nvPr>
        </p:nvSpPr>
        <p:spPr/>
        <p:txBody>
          <a:bodyPr/>
          <a:lstStyle/>
          <a:p>
            <a:fld id="{6E2840D0-5133-4D20-A2D1-D6F4055004A9}" type="slidenum">
              <a:rPr lang="en-US" smtClean="0"/>
              <a:t>‹#›</a:t>
            </a:fld>
            <a:endParaRPr lang="en-US" dirty="0"/>
          </a:p>
        </p:txBody>
      </p:sp>
    </p:spTree>
    <p:extLst>
      <p:ext uri="{BB962C8B-B14F-4D97-AF65-F5344CB8AC3E}">
        <p14:creationId xmlns:p14="http://schemas.microsoft.com/office/powerpoint/2010/main" val="12398763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130CDC-F628-42B1-9EA9-7899B994BE42}"/>
              </a:ext>
            </a:extLst>
          </p:cNvPr>
          <p:cNvSpPr>
            <a:spLocks noGrp="1"/>
          </p:cNvSpPr>
          <p:nvPr>
            <p:ph type="dt" sz="half" idx="10"/>
          </p:nvPr>
        </p:nvSpPr>
        <p:spPr/>
        <p:txBody>
          <a:bodyPr/>
          <a:lstStyle/>
          <a:p>
            <a:pPr defTabSz="457189">
              <a:defRPr/>
            </a:pPr>
            <a:fld id="{776FBD22-730C-4884-8936-021F682CF6C7}" type="datetime1">
              <a:rPr lang="en-US" smtClean="0">
                <a:solidFill>
                  <a:prstClr val="black">
                    <a:tint val="75000"/>
                  </a:prstClr>
                </a:solidFill>
              </a:rPr>
              <a:t>9/18/2023</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1B089BC5-3171-4B86-8916-BC422E33E4A4}"/>
              </a:ext>
            </a:extLst>
          </p:cNvPr>
          <p:cNvSpPr>
            <a:spLocks noGrp="1"/>
          </p:cNvSpPr>
          <p:nvPr>
            <p:ph type="ftr" sz="quarter" idx="11"/>
          </p:nvPr>
        </p:nvSpPr>
        <p:spPr/>
        <p:txBody>
          <a:bodyPr/>
          <a:lstStyle/>
          <a:p>
            <a:pPr defTabSz="457189">
              <a:defRPr/>
            </a:pPr>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79802E7B-95E1-454B-A5BD-AA1A70A3317E}"/>
              </a:ext>
            </a:extLst>
          </p:cNvPr>
          <p:cNvSpPr>
            <a:spLocks noGrp="1"/>
          </p:cNvSpPr>
          <p:nvPr>
            <p:ph type="sldNum" sz="quarter" idx="12"/>
          </p:nvPr>
        </p:nvSpPr>
        <p:spPr/>
        <p:txBody>
          <a:bodyPr/>
          <a:lstStyle/>
          <a:p>
            <a:pPr algn="ctr" defTabSz="457189">
              <a:defRPr/>
            </a:pPr>
            <a:fld id="{F192D956-90FE-4F3B-9598-2BFE7DB7BC79}" type="slidenum">
              <a:rPr lang="en-IN" smtClean="0">
                <a:solidFill>
                  <a:srgbClr val="16494A"/>
                </a:solidFill>
              </a:rPr>
              <a:pPr algn="ctr" defTabSz="457189">
                <a:defRPr/>
              </a:pPr>
              <a:t>‹#›</a:t>
            </a:fld>
            <a:endParaRPr lang="en-IN">
              <a:solidFill>
                <a:srgbClr val="16494A"/>
              </a:solidFill>
            </a:endParaRPr>
          </a:p>
        </p:txBody>
      </p:sp>
      <p:sp>
        <p:nvSpPr>
          <p:cNvPr id="9" name="Picture Placeholder 8">
            <a:extLst>
              <a:ext uri="{FF2B5EF4-FFF2-40B4-BE49-F238E27FC236}">
                <a16:creationId xmlns:a16="http://schemas.microsoft.com/office/drawing/2014/main" id="{9F7FEC79-C16B-421C-A488-A4C9BB416D34}"/>
              </a:ext>
            </a:extLst>
          </p:cNvPr>
          <p:cNvSpPr>
            <a:spLocks noGrp="1"/>
          </p:cNvSpPr>
          <p:nvPr>
            <p:ph type="pic" sz="quarter" idx="13"/>
          </p:nvPr>
        </p:nvSpPr>
        <p:spPr>
          <a:xfrm>
            <a:off x="184550" y="0"/>
            <a:ext cx="5805447" cy="5152752"/>
          </a:xfrm>
          <a:custGeom>
            <a:avLst/>
            <a:gdLst>
              <a:gd name="connsiteX0" fmla="*/ 0 w 5805446"/>
              <a:gd name="connsiteY0" fmla="*/ 0 h 5152752"/>
              <a:gd name="connsiteX1" fmla="*/ 5805446 w 5805446"/>
              <a:gd name="connsiteY1" fmla="*/ 0 h 5152752"/>
              <a:gd name="connsiteX2" fmla="*/ 5805446 w 5805446"/>
              <a:gd name="connsiteY2" fmla="*/ 5152752 h 5152752"/>
              <a:gd name="connsiteX3" fmla="*/ 0 w 5805446"/>
              <a:gd name="connsiteY3" fmla="*/ 5152752 h 5152752"/>
            </a:gdLst>
            <a:ahLst/>
            <a:cxnLst>
              <a:cxn ang="0">
                <a:pos x="connsiteX0" y="connsiteY0"/>
              </a:cxn>
              <a:cxn ang="0">
                <a:pos x="connsiteX1" y="connsiteY1"/>
              </a:cxn>
              <a:cxn ang="0">
                <a:pos x="connsiteX2" y="connsiteY2"/>
              </a:cxn>
              <a:cxn ang="0">
                <a:pos x="connsiteX3" y="connsiteY3"/>
              </a:cxn>
            </a:cxnLst>
            <a:rect l="l" t="t" r="r" b="b"/>
            <a:pathLst>
              <a:path w="5805446" h="5152752">
                <a:moveTo>
                  <a:pt x="0" y="0"/>
                </a:moveTo>
                <a:lnTo>
                  <a:pt x="5805446" y="0"/>
                </a:lnTo>
                <a:lnTo>
                  <a:pt x="5805446" y="5152752"/>
                </a:lnTo>
                <a:lnTo>
                  <a:pt x="0" y="5152752"/>
                </a:lnTo>
                <a:close/>
              </a:path>
            </a:pathLst>
          </a:custGeom>
        </p:spPr>
        <p:txBody>
          <a:bodyPr wrap="square">
            <a:noAutofit/>
          </a:bodyPr>
          <a:lstStyle/>
          <a:p>
            <a:endParaRPr lang="en-IN"/>
          </a:p>
        </p:txBody>
      </p:sp>
      <p:sp>
        <p:nvSpPr>
          <p:cNvPr id="2" name="Title 1">
            <a:extLst>
              <a:ext uri="{FF2B5EF4-FFF2-40B4-BE49-F238E27FC236}">
                <a16:creationId xmlns:a16="http://schemas.microsoft.com/office/drawing/2014/main" id="{0F1A8039-23F6-46E2-A66D-C300346A0FEA}"/>
              </a:ext>
            </a:extLst>
          </p:cNvPr>
          <p:cNvSpPr>
            <a:spLocks noGrp="1"/>
          </p:cNvSpPr>
          <p:nvPr>
            <p:ph type="title"/>
          </p:nvPr>
        </p:nvSpPr>
        <p:spPr>
          <a:xfrm>
            <a:off x="184550" y="5249740"/>
            <a:ext cx="5805447" cy="1164921"/>
          </a:xfrm>
        </p:spPr>
        <p:txBody>
          <a:bodyPr>
            <a:noAutofit/>
          </a:bodyPr>
          <a:lstStyle>
            <a:lvl1pPr algn="l">
              <a:lnSpc>
                <a:spcPct val="100000"/>
              </a:lnSpc>
              <a:defRPr sz="2800" b="1"/>
            </a:lvl1pPr>
          </a:lstStyle>
          <a:p>
            <a:r>
              <a:rPr lang="en-US" dirty="0"/>
              <a:t>Click to edit Master title style</a:t>
            </a:r>
            <a:endParaRPr lang="en-IN" dirty="0"/>
          </a:p>
        </p:txBody>
      </p:sp>
    </p:spTree>
    <p:extLst>
      <p:ext uri="{BB962C8B-B14F-4D97-AF65-F5344CB8AC3E}">
        <p14:creationId xmlns:p14="http://schemas.microsoft.com/office/powerpoint/2010/main" val="1101288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27CB52-5FCD-F146-AE98-5D36C008A7D9}"/>
              </a:ext>
            </a:extLst>
          </p:cNvPr>
          <p:cNvGrpSpPr/>
          <p:nvPr userDrawn="1"/>
        </p:nvGrpSpPr>
        <p:grpSpPr>
          <a:xfrm>
            <a:off x="914402" y="381001"/>
            <a:ext cx="10286999" cy="5898495"/>
            <a:chOff x="914401" y="381000"/>
            <a:chExt cx="10286999" cy="5898494"/>
          </a:xfrm>
        </p:grpSpPr>
        <p:sp>
          <p:nvSpPr>
            <p:cNvPr id="6" name="Freeform 5">
              <a:extLst>
                <a:ext uri="{FF2B5EF4-FFF2-40B4-BE49-F238E27FC236}">
                  <a16:creationId xmlns:a16="http://schemas.microsoft.com/office/drawing/2014/main" id="{B2F99DF6-A203-9D44-9A6A-0AC1A58A2ED9}"/>
                </a:ext>
              </a:extLst>
            </p:cNvPr>
            <p:cNvSpPr>
              <a:spLocks/>
            </p:cNvSpPr>
            <p:nvPr/>
          </p:nvSpPr>
          <p:spPr bwMode="auto">
            <a:xfrm>
              <a:off x="9779656" y="381000"/>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7" name="Rectangle 6">
              <a:extLst>
                <a:ext uri="{FF2B5EF4-FFF2-40B4-BE49-F238E27FC236}">
                  <a16:creationId xmlns:a16="http://schemas.microsoft.com/office/drawing/2014/main" id="{8BA5C25D-8B04-E449-8398-ED746F8F13F8}"/>
                </a:ext>
              </a:extLst>
            </p:cNvPr>
            <p:cNvSpPr>
              <a:spLocks noChangeArrowheads="1"/>
            </p:cNvSpPr>
            <p:nvPr/>
          </p:nvSpPr>
          <p:spPr bwMode="auto">
            <a:xfrm>
              <a:off x="6701157" y="381000"/>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dirty="0">
                <a:solidFill>
                  <a:srgbClr val="FFFFFF"/>
                </a:solidFill>
                <a:latin typeface="+mn-lt"/>
                <a:cs typeface="Arial Narrow"/>
              </a:endParaRPr>
            </a:p>
          </p:txBody>
        </p:sp>
        <p:sp>
          <p:nvSpPr>
            <p:cNvPr id="8" name="Rectangle 6">
              <a:extLst>
                <a:ext uri="{FF2B5EF4-FFF2-40B4-BE49-F238E27FC236}">
                  <a16:creationId xmlns:a16="http://schemas.microsoft.com/office/drawing/2014/main" id="{04B6911B-F297-B44C-8316-87E47393E11F}"/>
                </a:ext>
              </a:extLst>
            </p:cNvPr>
            <p:cNvSpPr>
              <a:spLocks noChangeArrowheads="1"/>
            </p:cNvSpPr>
            <p:nvPr/>
          </p:nvSpPr>
          <p:spPr bwMode="auto">
            <a:xfrm>
              <a:off x="3581400" y="381000"/>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dirty="0">
                <a:solidFill>
                  <a:srgbClr val="FFFFFF"/>
                </a:solidFill>
                <a:latin typeface="+mn-lt"/>
                <a:cs typeface="Arial Narrow"/>
              </a:endParaRPr>
            </a:p>
          </p:txBody>
        </p:sp>
        <p:sp>
          <p:nvSpPr>
            <p:cNvPr id="9" name="Freeform 5">
              <a:extLst>
                <a:ext uri="{FF2B5EF4-FFF2-40B4-BE49-F238E27FC236}">
                  <a16:creationId xmlns:a16="http://schemas.microsoft.com/office/drawing/2014/main" id="{0D5C4F43-367C-5343-8A38-57B3BAAE4B9D}"/>
                </a:ext>
              </a:extLst>
            </p:cNvPr>
            <p:cNvSpPr>
              <a:spLocks/>
            </p:cNvSpPr>
            <p:nvPr/>
          </p:nvSpPr>
          <p:spPr bwMode="auto">
            <a:xfrm flipV="1">
              <a:off x="9779656" y="1700886"/>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0" name="Rectangle 6">
              <a:extLst>
                <a:ext uri="{FF2B5EF4-FFF2-40B4-BE49-F238E27FC236}">
                  <a16:creationId xmlns:a16="http://schemas.microsoft.com/office/drawing/2014/main" id="{31A44D34-7D43-3041-BE40-47BC44365048}"/>
                </a:ext>
              </a:extLst>
            </p:cNvPr>
            <p:cNvSpPr>
              <a:spLocks noChangeArrowheads="1"/>
            </p:cNvSpPr>
            <p:nvPr/>
          </p:nvSpPr>
          <p:spPr bwMode="auto">
            <a:xfrm>
              <a:off x="7543800" y="2009108"/>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1" name="Rectangle 6">
              <a:extLst>
                <a:ext uri="{FF2B5EF4-FFF2-40B4-BE49-F238E27FC236}">
                  <a16:creationId xmlns:a16="http://schemas.microsoft.com/office/drawing/2014/main" id="{48C36294-54E6-784C-BF93-7B9ABCAECD6F}"/>
                </a:ext>
              </a:extLst>
            </p:cNvPr>
            <p:cNvSpPr>
              <a:spLocks noChangeArrowheads="1"/>
            </p:cNvSpPr>
            <p:nvPr/>
          </p:nvSpPr>
          <p:spPr bwMode="auto">
            <a:xfrm>
              <a:off x="4572000" y="2009108"/>
              <a:ext cx="2971800" cy="1013737"/>
            </a:xfrm>
            <a:prstGeom prst="rect">
              <a:avLst/>
            </a:pr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2" name="Rectangle 6">
              <a:extLst>
                <a:ext uri="{FF2B5EF4-FFF2-40B4-BE49-F238E27FC236}">
                  <a16:creationId xmlns:a16="http://schemas.microsoft.com/office/drawing/2014/main" id="{B120C752-BA15-9643-A94E-FB98A0B1084F}"/>
                </a:ext>
              </a:extLst>
            </p:cNvPr>
            <p:cNvSpPr>
              <a:spLocks noChangeArrowheads="1"/>
            </p:cNvSpPr>
            <p:nvPr/>
          </p:nvSpPr>
          <p:spPr bwMode="auto">
            <a:xfrm>
              <a:off x="2286000" y="2009108"/>
              <a:ext cx="2286000" cy="1013737"/>
            </a:xfrm>
            <a:prstGeom prst="rect">
              <a:avLst/>
            </a:pr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3" name="Freeform 5">
              <a:extLst>
                <a:ext uri="{FF2B5EF4-FFF2-40B4-BE49-F238E27FC236}">
                  <a16:creationId xmlns:a16="http://schemas.microsoft.com/office/drawing/2014/main" id="{7A850F63-58A8-914F-B36B-53BD94BEEFE7}"/>
                </a:ext>
              </a:extLst>
            </p:cNvPr>
            <p:cNvSpPr>
              <a:spLocks/>
            </p:cNvSpPr>
            <p:nvPr/>
          </p:nvSpPr>
          <p:spPr bwMode="auto">
            <a:xfrm rot="10800000">
              <a:off x="914401" y="3328995"/>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4" name="Freeform 5">
              <a:extLst>
                <a:ext uri="{FF2B5EF4-FFF2-40B4-BE49-F238E27FC236}">
                  <a16:creationId xmlns:a16="http://schemas.microsoft.com/office/drawing/2014/main" id="{661785BE-3E4A-B842-9021-2744E3BE0706}"/>
                </a:ext>
              </a:extLst>
            </p:cNvPr>
            <p:cNvSpPr>
              <a:spLocks/>
            </p:cNvSpPr>
            <p:nvPr/>
          </p:nvSpPr>
          <p:spPr bwMode="auto">
            <a:xfrm rot="10800000" flipV="1">
              <a:off x="914401" y="2009108"/>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5" name="Rectangle 6">
              <a:extLst>
                <a:ext uri="{FF2B5EF4-FFF2-40B4-BE49-F238E27FC236}">
                  <a16:creationId xmlns:a16="http://schemas.microsoft.com/office/drawing/2014/main" id="{728206F1-0590-3045-9EE1-3BBF4A1F3AE7}"/>
                </a:ext>
              </a:extLst>
            </p:cNvPr>
            <p:cNvSpPr>
              <a:spLocks noChangeArrowheads="1"/>
            </p:cNvSpPr>
            <p:nvPr/>
          </p:nvSpPr>
          <p:spPr bwMode="auto">
            <a:xfrm>
              <a:off x="4572000" y="3637217"/>
              <a:ext cx="2971800" cy="1013737"/>
            </a:xfrm>
            <a:prstGeom prst="rect">
              <a:avLst/>
            </a:pr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6" name="Rectangle 6">
              <a:extLst>
                <a:ext uri="{FF2B5EF4-FFF2-40B4-BE49-F238E27FC236}">
                  <a16:creationId xmlns:a16="http://schemas.microsoft.com/office/drawing/2014/main" id="{B2C863B8-6C48-CE4E-86C5-9D65612EBAFE}"/>
                </a:ext>
              </a:extLst>
            </p:cNvPr>
            <p:cNvSpPr>
              <a:spLocks noChangeArrowheads="1"/>
            </p:cNvSpPr>
            <p:nvPr/>
          </p:nvSpPr>
          <p:spPr bwMode="auto">
            <a:xfrm>
              <a:off x="2286000" y="3637217"/>
              <a:ext cx="2286000" cy="1013737"/>
            </a:xfrm>
            <a:prstGeom prst="rect">
              <a:avLst/>
            </a:pr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7" name="Rectangle 6">
              <a:extLst>
                <a:ext uri="{FF2B5EF4-FFF2-40B4-BE49-F238E27FC236}">
                  <a16:creationId xmlns:a16="http://schemas.microsoft.com/office/drawing/2014/main" id="{AAFC0E6B-47C3-8948-96A4-7A2BA65E65AD}"/>
                </a:ext>
              </a:extLst>
            </p:cNvPr>
            <p:cNvSpPr>
              <a:spLocks noChangeArrowheads="1"/>
            </p:cNvSpPr>
            <p:nvPr/>
          </p:nvSpPr>
          <p:spPr bwMode="auto">
            <a:xfrm>
              <a:off x="7543800" y="3637217"/>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8" name="Freeform 6">
              <a:extLst>
                <a:ext uri="{FF2B5EF4-FFF2-40B4-BE49-F238E27FC236}">
                  <a16:creationId xmlns:a16="http://schemas.microsoft.com/office/drawing/2014/main" id="{DE3570BC-E748-824B-91B8-9E214DAC52E1}"/>
                </a:ext>
              </a:extLst>
            </p:cNvPr>
            <p:cNvSpPr>
              <a:spLocks/>
            </p:cNvSpPr>
            <p:nvPr/>
          </p:nvSpPr>
          <p:spPr bwMode="auto">
            <a:xfrm>
              <a:off x="1001345" y="381000"/>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19" name="Freeform 5">
              <a:extLst>
                <a:ext uri="{FF2B5EF4-FFF2-40B4-BE49-F238E27FC236}">
                  <a16:creationId xmlns:a16="http://schemas.microsoft.com/office/drawing/2014/main" id="{513C581F-E365-4E44-8355-5CCFF1B3AAB5}"/>
                </a:ext>
              </a:extLst>
            </p:cNvPr>
            <p:cNvSpPr>
              <a:spLocks/>
            </p:cNvSpPr>
            <p:nvPr/>
          </p:nvSpPr>
          <p:spPr bwMode="auto">
            <a:xfrm>
              <a:off x="9779656" y="3637423"/>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dirty="0">
                <a:solidFill>
                  <a:srgbClr val="FFFFFF"/>
                </a:solidFill>
                <a:latin typeface="+mn-lt"/>
                <a:cs typeface="Arial Narrow"/>
              </a:endParaRPr>
            </a:p>
          </p:txBody>
        </p:sp>
        <p:sp>
          <p:nvSpPr>
            <p:cNvPr id="20" name="Freeform 5">
              <a:extLst>
                <a:ext uri="{FF2B5EF4-FFF2-40B4-BE49-F238E27FC236}">
                  <a16:creationId xmlns:a16="http://schemas.microsoft.com/office/drawing/2014/main" id="{B349D190-8F35-B646-88D3-9861D9316607}"/>
                </a:ext>
              </a:extLst>
            </p:cNvPr>
            <p:cNvSpPr>
              <a:spLocks/>
            </p:cNvSpPr>
            <p:nvPr/>
          </p:nvSpPr>
          <p:spPr bwMode="auto">
            <a:xfrm flipV="1">
              <a:off x="9779656" y="4957309"/>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21" name="Rectangle 6">
              <a:extLst>
                <a:ext uri="{FF2B5EF4-FFF2-40B4-BE49-F238E27FC236}">
                  <a16:creationId xmlns:a16="http://schemas.microsoft.com/office/drawing/2014/main" id="{3725277D-9044-3C48-BDCE-4986AA12B7BB}"/>
                </a:ext>
              </a:extLst>
            </p:cNvPr>
            <p:cNvSpPr>
              <a:spLocks noChangeArrowheads="1"/>
            </p:cNvSpPr>
            <p:nvPr/>
          </p:nvSpPr>
          <p:spPr bwMode="auto">
            <a:xfrm>
              <a:off x="6701157" y="5265531"/>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22" name="Rectangle 6">
              <a:extLst>
                <a:ext uri="{FF2B5EF4-FFF2-40B4-BE49-F238E27FC236}">
                  <a16:creationId xmlns:a16="http://schemas.microsoft.com/office/drawing/2014/main" id="{4ABF5809-C05D-9E41-8FD3-CBFCBD7D43BF}"/>
                </a:ext>
              </a:extLst>
            </p:cNvPr>
            <p:cNvSpPr>
              <a:spLocks noChangeArrowheads="1"/>
            </p:cNvSpPr>
            <p:nvPr/>
          </p:nvSpPr>
          <p:spPr bwMode="auto">
            <a:xfrm>
              <a:off x="3581400" y="5265531"/>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sp>
          <p:nvSpPr>
            <p:cNvPr id="23" name="Freeform 6">
              <a:extLst>
                <a:ext uri="{FF2B5EF4-FFF2-40B4-BE49-F238E27FC236}">
                  <a16:creationId xmlns:a16="http://schemas.microsoft.com/office/drawing/2014/main" id="{BF93E815-6D33-CC40-8B9F-4C1C0C4EF015}"/>
                </a:ext>
              </a:extLst>
            </p:cNvPr>
            <p:cNvSpPr>
              <a:spLocks/>
            </p:cNvSpPr>
            <p:nvPr/>
          </p:nvSpPr>
          <p:spPr bwMode="auto">
            <a:xfrm>
              <a:off x="1001345" y="5265325"/>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2399">
                <a:solidFill>
                  <a:srgbClr val="FFFFFF"/>
                </a:solidFill>
                <a:latin typeface="+mn-lt"/>
                <a:cs typeface="Arial Narrow"/>
              </a:endParaRPr>
            </a:p>
          </p:txBody>
        </p:sp>
      </p:grpSp>
      <p:sp>
        <p:nvSpPr>
          <p:cNvPr id="26" name="Text Placeholder 25">
            <a:extLst>
              <a:ext uri="{FF2B5EF4-FFF2-40B4-BE49-F238E27FC236}">
                <a16:creationId xmlns:a16="http://schemas.microsoft.com/office/drawing/2014/main" id="{B5DB475C-570C-0741-AE08-FF2AC73C4D96}"/>
              </a:ext>
            </a:extLst>
          </p:cNvPr>
          <p:cNvSpPr>
            <a:spLocks noGrp="1"/>
          </p:cNvSpPr>
          <p:nvPr>
            <p:ph type="body" sz="quarter" idx="10"/>
          </p:nvPr>
        </p:nvSpPr>
        <p:spPr>
          <a:xfrm>
            <a:off x="1977148" y="455678"/>
            <a:ext cx="1532496" cy="247223"/>
          </a:xfrm>
        </p:spPr>
        <p:txBody>
          <a:bodyPr>
            <a:noAutofit/>
          </a:bodyPr>
          <a:lstStyle>
            <a:lvl1pPr marL="0" indent="0" algn="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31" name="Text Placeholder 30">
            <a:extLst>
              <a:ext uri="{FF2B5EF4-FFF2-40B4-BE49-F238E27FC236}">
                <a16:creationId xmlns:a16="http://schemas.microsoft.com/office/drawing/2014/main" id="{A7976A92-7A4D-E44C-A0BC-00D844E5DC2D}"/>
              </a:ext>
            </a:extLst>
          </p:cNvPr>
          <p:cNvSpPr>
            <a:spLocks noGrp="1"/>
          </p:cNvSpPr>
          <p:nvPr>
            <p:ph type="body" sz="quarter" idx="11"/>
          </p:nvPr>
        </p:nvSpPr>
        <p:spPr>
          <a:xfrm>
            <a:off x="1981201" y="703541"/>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32" name="Text Placeholder 25">
            <a:extLst>
              <a:ext uri="{FF2B5EF4-FFF2-40B4-BE49-F238E27FC236}">
                <a16:creationId xmlns:a16="http://schemas.microsoft.com/office/drawing/2014/main" id="{6A05A9C5-0E13-B84C-99F1-55C3654E2A5E}"/>
              </a:ext>
            </a:extLst>
          </p:cNvPr>
          <p:cNvSpPr>
            <a:spLocks noGrp="1"/>
          </p:cNvSpPr>
          <p:nvPr>
            <p:ph type="body" sz="quarter" idx="12"/>
          </p:nvPr>
        </p:nvSpPr>
        <p:spPr>
          <a:xfrm>
            <a:off x="3787477" y="455678"/>
            <a:ext cx="2800167"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33" name="Text Placeholder 30">
            <a:extLst>
              <a:ext uri="{FF2B5EF4-FFF2-40B4-BE49-F238E27FC236}">
                <a16:creationId xmlns:a16="http://schemas.microsoft.com/office/drawing/2014/main" id="{1DBB0CF0-A1A4-CE4D-A441-A9BE0438D880}"/>
              </a:ext>
            </a:extLst>
          </p:cNvPr>
          <p:cNvSpPr>
            <a:spLocks noGrp="1"/>
          </p:cNvSpPr>
          <p:nvPr>
            <p:ph type="body" sz="quarter" idx="13"/>
          </p:nvPr>
        </p:nvSpPr>
        <p:spPr>
          <a:xfrm>
            <a:off x="3791529" y="703541"/>
            <a:ext cx="280016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34" name="Text Placeholder 25">
            <a:extLst>
              <a:ext uri="{FF2B5EF4-FFF2-40B4-BE49-F238E27FC236}">
                <a16:creationId xmlns:a16="http://schemas.microsoft.com/office/drawing/2014/main" id="{EB140318-B0A5-5541-9A49-E4C65AD70FD9}"/>
              </a:ext>
            </a:extLst>
          </p:cNvPr>
          <p:cNvSpPr>
            <a:spLocks noGrp="1"/>
          </p:cNvSpPr>
          <p:nvPr>
            <p:ph type="body" sz="quarter" idx="14"/>
          </p:nvPr>
        </p:nvSpPr>
        <p:spPr>
          <a:xfrm>
            <a:off x="6937075" y="455678"/>
            <a:ext cx="2800167"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35" name="Text Placeholder 30">
            <a:extLst>
              <a:ext uri="{FF2B5EF4-FFF2-40B4-BE49-F238E27FC236}">
                <a16:creationId xmlns:a16="http://schemas.microsoft.com/office/drawing/2014/main" id="{8DB73B70-08EE-414C-ADF5-DF5B276D361D}"/>
              </a:ext>
            </a:extLst>
          </p:cNvPr>
          <p:cNvSpPr>
            <a:spLocks noGrp="1"/>
          </p:cNvSpPr>
          <p:nvPr>
            <p:ph type="body" sz="quarter" idx="15"/>
          </p:nvPr>
        </p:nvSpPr>
        <p:spPr>
          <a:xfrm>
            <a:off x="6941127" y="703541"/>
            <a:ext cx="2796115" cy="613405"/>
          </a:xfrm>
          <a:effectLst>
            <a:outerShdw blurRad="63500" dist="38100" dir="2700000" algn="tl" rotWithShape="0">
              <a:prstClr val="black">
                <a:alpha val="50000"/>
              </a:prstClr>
            </a:outerShdw>
          </a:effectLst>
        </p:spPr>
        <p:txBody>
          <a:bodyPr>
            <a:noAutofit/>
          </a:bodyPr>
          <a:lstStyle>
            <a:lvl1pPr marL="285657" indent="-285657" algn="ctr">
              <a:buFont typeface="Arial" panose="020B0604020202020204" pitchFamily="34" charset="0"/>
              <a:buChar char="•"/>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36" name="Text Placeholder 25">
            <a:extLst>
              <a:ext uri="{FF2B5EF4-FFF2-40B4-BE49-F238E27FC236}">
                <a16:creationId xmlns:a16="http://schemas.microsoft.com/office/drawing/2014/main" id="{BEE9AEBC-8DC2-2D48-B210-63E837706E1A}"/>
              </a:ext>
            </a:extLst>
          </p:cNvPr>
          <p:cNvSpPr>
            <a:spLocks noGrp="1"/>
          </p:cNvSpPr>
          <p:nvPr>
            <p:ph type="body" sz="quarter" idx="16"/>
          </p:nvPr>
        </p:nvSpPr>
        <p:spPr>
          <a:xfrm>
            <a:off x="10014965" y="738934"/>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37" name="Text Placeholder 30">
            <a:extLst>
              <a:ext uri="{FF2B5EF4-FFF2-40B4-BE49-F238E27FC236}">
                <a16:creationId xmlns:a16="http://schemas.microsoft.com/office/drawing/2014/main" id="{76410E08-BB9A-F847-909A-BCAAF79CF27F}"/>
              </a:ext>
            </a:extLst>
          </p:cNvPr>
          <p:cNvSpPr>
            <a:spLocks noGrp="1"/>
          </p:cNvSpPr>
          <p:nvPr>
            <p:ph type="body" sz="quarter" idx="17"/>
          </p:nvPr>
        </p:nvSpPr>
        <p:spPr>
          <a:xfrm>
            <a:off x="10019016" y="986796"/>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39" name="Text Placeholder 25">
            <a:extLst>
              <a:ext uri="{FF2B5EF4-FFF2-40B4-BE49-F238E27FC236}">
                <a16:creationId xmlns:a16="http://schemas.microsoft.com/office/drawing/2014/main" id="{690BF716-5243-B247-A3A7-86186B18CC54}"/>
              </a:ext>
            </a:extLst>
          </p:cNvPr>
          <p:cNvSpPr>
            <a:spLocks noGrp="1"/>
          </p:cNvSpPr>
          <p:nvPr>
            <p:ph type="body" sz="quarter" idx="18"/>
          </p:nvPr>
        </p:nvSpPr>
        <p:spPr>
          <a:xfrm>
            <a:off x="9979949" y="1782846"/>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40" name="Text Placeholder 30">
            <a:extLst>
              <a:ext uri="{FF2B5EF4-FFF2-40B4-BE49-F238E27FC236}">
                <a16:creationId xmlns:a16="http://schemas.microsoft.com/office/drawing/2014/main" id="{8C5EE851-3E5C-3F4D-9420-2ABCC1A44242}"/>
              </a:ext>
            </a:extLst>
          </p:cNvPr>
          <p:cNvSpPr>
            <a:spLocks noGrp="1"/>
          </p:cNvSpPr>
          <p:nvPr>
            <p:ph type="body" sz="quarter" idx="19"/>
          </p:nvPr>
        </p:nvSpPr>
        <p:spPr>
          <a:xfrm>
            <a:off x="9984001" y="2030708"/>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41" name="Text Placeholder 25">
            <a:extLst>
              <a:ext uri="{FF2B5EF4-FFF2-40B4-BE49-F238E27FC236}">
                <a16:creationId xmlns:a16="http://schemas.microsoft.com/office/drawing/2014/main" id="{2186EDF5-C869-EA41-9C4E-6E82C7A91B22}"/>
              </a:ext>
            </a:extLst>
          </p:cNvPr>
          <p:cNvSpPr>
            <a:spLocks noGrp="1"/>
          </p:cNvSpPr>
          <p:nvPr>
            <p:ph type="body" sz="quarter" idx="20"/>
          </p:nvPr>
        </p:nvSpPr>
        <p:spPr>
          <a:xfrm>
            <a:off x="7616944" y="2078738"/>
            <a:ext cx="2112677"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42" name="Text Placeholder 30">
            <a:extLst>
              <a:ext uri="{FF2B5EF4-FFF2-40B4-BE49-F238E27FC236}">
                <a16:creationId xmlns:a16="http://schemas.microsoft.com/office/drawing/2014/main" id="{67D1694C-F69E-BE44-B95E-57E013014EEA}"/>
              </a:ext>
            </a:extLst>
          </p:cNvPr>
          <p:cNvSpPr>
            <a:spLocks noGrp="1"/>
          </p:cNvSpPr>
          <p:nvPr>
            <p:ph type="body" sz="quarter" idx="21"/>
          </p:nvPr>
        </p:nvSpPr>
        <p:spPr>
          <a:xfrm>
            <a:off x="7620000" y="2326602"/>
            <a:ext cx="2109621" cy="613405"/>
          </a:xfrm>
          <a:effectLst>
            <a:outerShdw blurRad="63500" dist="38100" dir="2700000" algn="tl" rotWithShape="0">
              <a:prstClr val="black">
                <a:alpha val="50000"/>
              </a:prstClr>
            </a:outerShdw>
          </a:effectLst>
        </p:spPr>
        <p:txBody>
          <a:bodyPr>
            <a:noAutofit/>
          </a:bodyPr>
          <a:lstStyle>
            <a:lvl1pPr marL="285657" indent="-285657" algn="ctr">
              <a:buFont typeface="Arial" panose="020B0604020202020204" pitchFamily="34" charset="0"/>
              <a:buChar char="•"/>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43" name="Text Placeholder 25">
            <a:extLst>
              <a:ext uri="{FF2B5EF4-FFF2-40B4-BE49-F238E27FC236}">
                <a16:creationId xmlns:a16="http://schemas.microsoft.com/office/drawing/2014/main" id="{42D28A37-B695-C344-A64D-FC45297DADFA}"/>
              </a:ext>
            </a:extLst>
          </p:cNvPr>
          <p:cNvSpPr>
            <a:spLocks noGrp="1"/>
          </p:cNvSpPr>
          <p:nvPr>
            <p:ph type="body" sz="quarter" idx="22"/>
          </p:nvPr>
        </p:nvSpPr>
        <p:spPr>
          <a:xfrm>
            <a:off x="5067676" y="2078738"/>
            <a:ext cx="2337641"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44" name="Text Placeholder 30">
            <a:extLst>
              <a:ext uri="{FF2B5EF4-FFF2-40B4-BE49-F238E27FC236}">
                <a16:creationId xmlns:a16="http://schemas.microsoft.com/office/drawing/2014/main" id="{6CE9677C-98EC-AB4A-8701-5D92C2D7A54F}"/>
              </a:ext>
            </a:extLst>
          </p:cNvPr>
          <p:cNvSpPr>
            <a:spLocks noGrp="1"/>
          </p:cNvSpPr>
          <p:nvPr>
            <p:ph type="body" sz="quarter" idx="23"/>
          </p:nvPr>
        </p:nvSpPr>
        <p:spPr>
          <a:xfrm>
            <a:off x="5071728" y="2326602"/>
            <a:ext cx="2337641"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45" name="Text Placeholder 25">
            <a:extLst>
              <a:ext uri="{FF2B5EF4-FFF2-40B4-BE49-F238E27FC236}">
                <a16:creationId xmlns:a16="http://schemas.microsoft.com/office/drawing/2014/main" id="{B3D23E3D-796F-D34B-9210-9174D150D575}"/>
              </a:ext>
            </a:extLst>
          </p:cNvPr>
          <p:cNvSpPr>
            <a:spLocks noGrp="1"/>
          </p:cNvSpPr>
          <p:nvPr>
            <p:ph type="body" sz="quarter" idx="24"/>
          </p:nvPr>
        </p:nvSpPr>
        <p:spPr>
          <a:xfrm>
            <a:off x="2406244" y="2078738"/>
            <a:ext cx="2089536"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46" name="Text Placeholder 30">
            <a:extLst>
              <a:ext uri="{FF2B5EF4-FFF2-40B4-BE49-F238E27FC236}">
                <a16:creationId xmlns:a16="http://schemas.microsoft.com/office/drawing/2014/main" id="{671AE421-0AC3-DC4A-AC91-E75C8CED10C0}"/>
              </a:ext>
            </a:extLst>
          </p:cNvPr>
          <p:cNvSpPr>
            <a:spLocks noGrp="1"/>
          </p:cNvSpPr>
          <p:nvPr>
            <p:ph type="body" sz="quarter" idx="25"/>
          </p:nvPr>
        </p:nvSpPr>
        <p:spPr>
          <a:xfrm>
            <a:off x="2409289" y="2326602"/>
            <a:ext cx="2086513" cy="613405"/>
          </a:xfrm>
          <a:effectLst>
            <a:outerShdw blurRad="63500" dist="38100" dir="2700000" algn="tl" rotWithShape="0">
              <a:prstClr val="black">
                <a:alpha val="50000"/>
              </a:prstClr>
            </a:outerShdw>
          </a:effectLst>
        </p:spPr>
        <p:txBody>
          <a:bodyPr>
            <a:noAutofit/>
          </a:bodyPr>
          <a:lstStyle>
            <a:lvl1pPr marL="285657" indent="-285657" algn="ctr">
              <a:buFont typeface="Arial" panose="020B0604020202020204" pitchFamily="34" charset="0"/>
              <a:buChar char="•"/>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47" name="Text Placeholder 25">
            <a:extLst>
              <a:ext uri="{FF2B5EF4-FFF2-40B4-BE49-F238E27FC236}">
                <a16:creationId xmlns:a16="http://schemas.microsoft.com/office/drawing/2014/main" id="{3DC2A67C-BA03-7041-B79A-28B23C472623}"/>
              </a:ext>
            </a:extLst>
          </p:cNvPr>
          <p:cNvSpPr>
            <a:spLocks noGrp="1"/>
          </p:cNvSpPr>
          <p:nvPr>
            <p:ph type="body" sz="quarter" idx="26"/>
          </p:nvPr>
        </p:nvSpPr>
        <p:spPr>
          <a:xfrm>
            <a:off x="1178806" y="2294001"/>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48" name="Text Placeholder 30">
            <a:extLst>
              <a:ext uri="{FF2B5EF4-FFF2-40B4-BE49-F238E27FC236}">
                <a16:creationId xmlns:a16="http://schemas.microsoft.com/office/drawing/2014/main" id="{87C1FA06-5702-0E4B-AC29-450C9B469022}"/>
              </a:ext>
            </a:extLst>
          </p:cNvPr>
          <p:cNvSpPr>
            <a:spLocks noGrp="1"/>
          </p:cNvSpPr>
          <p:nvPr>
            <p:ph type="body" sz="quarter" idx="27"/>
          </p:nvPr>
        </p:nvSpPr>
        <p:spPr>
          <a:xfrm>
            <a:off x="1182858" y="2541864"/>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49" name="Text Placeholder 25">
            <a:extLst>
              <a:ext uri="{FF2B5EF4-FFF2-40B4-BE49-F238E27FC236}">
                <a16:creationId xmlns:a16="http://schemas.microsoft.com/office/drawing/2014/main" id="{A6172F7F-D625-B848-A23D-AC74258C5F22}"/>
              </a:ext>
            </a:extLst>
          </p:cNvPr>
          <p:cNvSpPr>
            <a:spLocks noGrp="1"/>
          </p:cNvSpPr>
          <p:nvPr>
            <p:ph type="body" sz="quarter" idx="28"/>
          </p:nvPr>
        </p:nvSpPr>
        <p:spPr>
          <a:xfrm>
            <a:off x="1140295" y="3440159"/>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50" name="Text Placeholder 30">
            <a:extLst>
              <a:ext uri="{FF2B5EF4-FFF2-40B4-BE49-F238E27FC236}">
                <a16:creationId xmlns:a16="http://schemas.microsoft.com/office/drawing/2014/main" id="{74349B84-A38B-384C-BE16-7B18D3172545}"/>
              </a:ext>
            </a:extLst>
          </p:cNvPr>
          <p:cNvSpPr>
            <a:spLocks noGrp="1"/>
          </p:cNvSpPr>
          <p:nvPr>
            <p:ph type="body" sz="quarter" idx="29"/>
          </p:nvPr>
        </p:nvSpPr>
        <p:spPr>
          <a:xfrm>
            <a:off x="1144348" y="3688023"/>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51" name="Text Placeholder 25">
            <a:extLst>
              <a:ext uri="{FF2B5EF4-FFF2-40B4-BE49-F238E27FC236}">
                <a16:creationId xmlns:a16="http://schemas.microsoft.com/office/drawing/2014/main" id="{53464D34-16AF-CF4B-9413-5A7E59930ED5}"/>
              </a:ext>
            </a:extLst>
          </p:cNvPr>
          <p:cNvSpPr>
            <a:spLocks noGrp="1"/>
          </p:cNvSpPr>
          <p:nvPr>
            <p:ph type="body" sz="quarter" idx="30"/>
          </p:nvPr>
        </p:nvSpPr>
        <p:spPr>
          <a:xfrm>
            <a:off x="5071726" y="3709418"/>
            <a:ext cx="1870431"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52" name="Text Placeholder 30">
            <a:extLst>
              <a:ext uri="{FF2B5EF4-FFF2-40B4-BE49-F238E27FC236}">
                <a16:creationId xmlns:a16="http://schemas.microsoft.com/office/drawing/2014/main" id="{5C00727B-E1E9-C145-9A5F-06352EAAF8AC}"/>
              </a:ext>
            </a:extLst>
          </p:cNvPr>
          <p:cNvSpPr>
            <a:spLocks noGrp="1"/>
          </p:cNvSpPr>
          <p:nvPr>
            <p:ph type="body" sz="quarter" idx="31"/>
          </p:nvPr>
        </p:nvSpPr>
        <p:spPr>
          <a:xfrm>
            <a:off x="5075779" y="3957282"/>
            <a:ext cx="1870431"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53" name="Text Placeholder 25">
            <a:extLst>
              <a:ext uri="{FF2B5EF4-FFF2-40B4-BE49-F238E27FC236}">
                <a16:creationId xmlns:a16="http://schemas.microsoft.com/office/drawing/2014/main" id="{8BA549E7-AC75-AA41-A620-092D507C1BCB}"/>
              </a:ext>
            </a:extLst>
          </p:cNvPr>
          <p:cNvSpPr>
            <a:spLocks noGrp="1"/>
          </p:cNvSpPr>
          <p:nvPr>
            <p:ph type="body" sz="quarter" idx="32"/>
          </p:nvPr>
        </p:nvSpPr>
        <p:spPr>
          <a:xfrm>
            <a:off x="2412347" y="3709418"/>
            <a:ext cx="1998776"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54" name="Text Placeholder 30">
            <a:extLst>
              <a:ext uri="{FF2B5EF4-FFF2-40B4-BE49-F238E27FC236}">
                <a16:creationId xmlns:a16="http://schemas.microsoft.com/office/drawing/2014/main" id="{901D0D0F-2057-274E-9334-0BDFDD8975A0}"/>
              </a:ext>
            </a:extLst>
          </p:cNvPr>
          <p:cNvSpPr>
            <a:spLocks noGrp="1"/>
          </p:cNvSpPr>
          <p:nvPr>
            <p:ph type="body" sz="quarter" idx="33"/>
          </p:nvPr>
        </p:nvSpPr>
        <p:spPr>
          <a:xfrm>
            <a:off x="2416397" y="3957282"/>
            <a:ext cx="199877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55" name="Text Placeholder 25">
            <a:extLst>
              <a:ext uri="{FF2B5EF4-FFF2-40B4-BE49-F238E27FC236}">
                <a16:creationId xmlns:a16="http://schemas.microsoft.com/office/drawing/2014/main" id="{98088848-43C5-0748-A068-E561874340BF}"/>
              </a:ext>
            </a:extLst>
          </p:cNvPr>
          <p:cNvSpPr>
            <a:spLocks noGrp="1"/>
          </p:cNvSpPr>
          <p:nvPr>
            <p:ph type="body" sz="quarter" idx="34"/>
          </p:nvPr>
        </p:nvSpPr>
        <p:spPr>
          <a:xfrm>
            <a:off x="7647285" y="3709418"/>
            <a:ext cx="1998776"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56" name="Text Placeholder 30">
            <a:extLst>
              <a:ext uri="{FF2B5EF4-FFF2-40B4-BE49-F238E27FC236}">
                <a16:creationId xmlns:a16="http://schemas.microsoft.com/office/drawing/2014/main" id="{AFB6D5F1-CFF2-AE41-A794-3DA200E188AC}"/>
              </a:ext>
            </a:extLst>
          </p:cNvPr>
          <p:cNvSpPr>
            <a:spLocks noGrp="1"/>
          </p:cNvSpPr>
          <p:nvPr>
            <p:ph type="body" sz="quarter" idx="35"/>
          </p:nvPr>
        </p:nvSpPr>
        <p:spPr>
          <a:xfrm>
            <a:off x="7651337" y="3957282"/>
            <a:ext cx="199877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57" name="Text Placeholder 25">
            <a:extLst>
              <a:ext uri="{FF2B5EF4-FFF2-40B4-BE49-F238E27FC236}">
                <a16:creationId xmlns:a16="http://schemas.microsoft.com/office/drawing/2014/main" id="{C23503DA-BAB3-E142-96D4-E1C5DED1BBC1}"/>
              </a:ext>
            </a:extLst>
          </p:cNvPr>
          <p:cNvSpPr>
            <a:spLocks noGrp="1"/>
          </p:cNvSpPr>
          <p:nvPr>
            <p:ph type="body" sz="quarter" idx="36"/>
          </p:nvPr>
        </p:nvSpPr>
        <p:spPr>
          <a:xfrm>
            <a:off x="9984001" y="4015534"/>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58" name="Text Placeholder 30">
            <a:extLst>
              <a:ext uri="{FF2B5EF4-FFF2-40B4-BE49-F238E27FC236}">
                <a16:creationId xmlns:a16="http://schemas.microsoft.com/office/drawing/2014/main" id="{A18AF3A6-012F-E946-82A7-FC28273D995A}"/>
              </a:ext>
            </a:extLst>
          </p:cNvPr>
          <p:cNvSpPr>
            <a:spLocks noGrp="1"/>
          </p:cNvSpPr>
          <p:nvPr>
            <p:ph type="body" sz="quarter" idx="37"/>
          </p:nvPr>
        </p:nvSpPr>
        <p:spPr>
          <a:xfrm>
            <a:off x="9988053" y="4263396"/>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59" name="Text Placeholder 25">
            <a:extLst>
              <a:ext uri="{FF2B5EF4-FFF2-40B4-BE49-F238E27FC236}">
                <a16:creationId xmlns:a16="http://schemas.microsoft.com/office/drawing/2014/main" id="{6EB289C5-6287-B044-AD9B-A01310746A58}"/>
              </a:ext>
            </a:extLst>
          </p:cNvPr>
          <p:cNvSpPr>
            <a:spLocks noGrp="1"/>
          </p:cNvSpPr>
          <p:nvPr>
            <p:ph type="body" sz="quarter" idx="38"/>
          </p:nvPr>
        </p:nvSpPr>
        <p:spPr>
          <a:xfrm>
            <a:off x="10009976" y="5052441"/>
            <a:ext cx="993833"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60" name="Text Placeholder 30">
            <a:extLst>
              <a:ext uri="{FF2B5EF4-FFF2-40B4-BE49-F238E27FC236}">
                <a16:creationId xmlns:a16="http://schemas.microsoft.com/office/drawing/2014/main" id="{7C7E16A3-1EBC-754A-BB7B-D239BF5C6F96}"/>
              </a:ext>
            </a:extLst>
          </p:cNvPr>
          <p:cNvSpPr>
            <a:spLocks noGrp="1"/>
          </p:cNvSpPr>
          <p:nvPr>
            <p:ph type="body" sz="quarter" idx="39"/>
          </p:nvPr>
        </p:nvSpPr>
        <p:spPr>
          <a:xfrm>
            <a:off x="10014028" y="5300304"/>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61" name="Text Placeholder 25">
            <a:extLst>
              <a:ext uri="{FF2B5EF4-FFF2-40B4-BE49-F238E27FC236}">
                <a16:creationId xmlns:a16="http://schemas.microsoft.com/office/drawing/2014/main" id="{4E9BA4E9-F591-2544-A097-62D6A482E90A}"/>
              </a:ext>
            </a:extLst>
          </p:cNvPr>
          <p:cNvSpPr>
            <a:spLocks noGrp="1"/>
          </p:cNvSpPr>
          <p:nvPr>
            <p:ph type="body" sz="quarter" idx="40"/>
          </p:nvPr>
        </p:nvSpPr>
        <p:spPr>
          <a:xfrm>
            <a:off x="3790015" y="5340098"/>
            <a:ext cx="2800167"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62" name="Text Placeholder 30">
            <a:extLst>
              <a:ext uri="{FF2B5EF4-FFF2-40B4-BE49-F238E27FC236}">
                <a16:creationId xmlns:a16="http://schemas.microsoft.com/office/drawing/2014/main" id="{2CD3D6A6-31C4-1441-9451-8FFF3E8124A0}"/>
              </a:ext>
            </a:extLst>
          </p:cNvPr>
          <p:cNvSpPr>
            <a:spLocks noGrp="1"/>
          </p:cNvSpPr>
          <p:nvPr>
            <p:ph type="body" sz="quarter" idx="41"/>
          </p:nvPr>
        </p:nvSpPr>
        <p:spPr>
          <a:xfrm>
            <a:off x="3794067" y="5587962"/>
            <a:ext cx="2796115" cy="613405"/>
          </a:xfrm>
          <a:effectLst>
            <a:outerShdw blurRad="63500" dist="38100" dir="2700000" algn="tl" rotWithShape="0">
              <a:prstClr val="black">
                <a:alpha val="50000"/>
              </a:prstClr>
            </a:outerShdw>
          </a:effectLst>
        </p:spPr>
        <p:txBody>
          <a:bodyPr>
            <a:noAutofit/>
          </a:bodyPr>
          <a:lstStyle>
            <a:lvl1pPr marL="285657" indent="-285657" algn="ctr">
              <a:buFont typeface="Arial" panose="020B0604020202020204" pitchFamily="34" charset="0"/>
              <a:buChar char="•"/>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63" name="Text Placeholder 25">
            <a:extLst>
              <a:ext uri="{FF2B5EF4-FFF2-40B4-BE49-F238E27FC236}">
                <a16:creationId xmlns:a16="http://schemas.microsoft.com/office/drawing/2014/main" id="{16305EA5-7C89-1745-8ABF-DC5EDA1285C9}"/>
              </a:ext>
            </a:extLst>
          </p:cNvPr>
          <p:cNvSpPr>
            <a:spLocks noGrp="1"/>
          </p:cNvSpPr>
          <p:nvPr>
            <p:ph type="body" sz="quarter" idx="42"/>
          </p:nvPr>
        </p:nvSpPr>
        <p:spPr>
          <a:xfrm>
            <a:off x="6942155" y="5340098"/>
            <a:ext cx="2800167" cy="247223"/>
          </a:xfrm>
        </p:spPr>
        <p:txBody>
          <a:bodyPr>
            <a:noAutofit/>
          </a:bodyPr>
          <a:lstStyle>
            <a:lvl1pPr marL="0" indent="0" algn="ct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64" name="Text Placeholder 30">
            <a:extLst>
              <a:ext uri="{FF2B5EF4-FFF2-40B4-BE49-F238E27FC236}">
                <a16:creationId xmlns:a16="http://schemas.microsoft.com/office/drawing/2014/main" id="{AC65B23F-D2DD-B046-B6AC-7FBDDE5AE36A}"/>
              </a:ext>
            </a:extLst>
          </p:cNvPr>
          <p:cNvSpPr>
            <a:spLocks noGrp="1"/>
          </p:cNvSpPr>
          <p:nvPr>
            <p:ph type="body" sz="quarter" idx="43"/>
          </p:nvPr>
        </p:nvSpPr>
        <p:spPr>
          <a:xfrm>
            <a:off x="6946207" y="5587962"/>
            <a:ext cx="280016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65" name="Text Placeholder 25">
            <a:extLst>
              <a:ext uri="{FF2B5EF4-FFF2-40B4-BE49-F238E27FC236}">
                <a16:creationId xmlns:a16="http://schemas.microsoft.com/office/drawing/2014/main" id="{6D90CB77-963D-A047-961E-E9FCFF2DC7B6}"/>
              </a:ext>
            </a:extLst>
          </p:cNvPr>
          <p:cNvSpPr>
            <a:spLocks noGrp="1"/>
          </p:cNvSpPr>
          <p:nvPr>
            <p:ph type="body" sz="quarter" idx="44"/>
          </p:nvPr>
        </p:nvSpPr>
        <p:spPr>
          <a:xfrm>
            <a:off x="1977148" y="5340098"/>
            <a:ext cx="1532496" cy="247223"/>
          </a:xfrm>
        </p:spPr>
        <p:txBody>
          <a:bodyPr>
            <a:noAutofit/>
          </a:bodyPr>
          <a:lstStyle>
            <a:lvl1pPr marL="0" indent="0" algn="r">
              <a:buNone/>
              <a:defRPr sz="1799" b="0" cap="none" spc="0">
                <a:ln w="0"/>
                <a:solidFill>
                  <a:schemeClr val="bg1"/>
                </a:solidFill>
                <a:effectLst>
                  <a:outerShdw blurRad="127000" dist="63500" dir="2700000" algn="tl" rotWithShape="0">
                    <a:prstClr val="black">
                      <a:alpha val="50000"/>
                    </a:prstClr>
                  </a:outerShdw>
                </a:effectLst>
                <a:latin typeface="+mn-lt"/>
              </a:defRPr>
            </a:lvl1pPr>
            <a:lvl2pPr marL="457051" indent="0">
              <a:buNone/>
              <a:defRPr/>
            </a:lvl2pPr>
            <a:lvl3pPr marL="914104" indent="0">
              <a:buNone/>
              <a:defRPr/>
            </a:lvl3pPr>
            <a:lvl4pPr marL="1371155" indent="0">
              <a:buNone/>
              <a:defRPr/>
            </a:lvl4pPr>
            <a:lvl5pPr marL="1828205" indent="0">
              <a:buNone/>
              <a:defRPr/>
            </a:lvl5pPr>
          </a:lstStyle>
          <a:p>
            <a:pPr lvl="0"/>
            <a:r>
              <a:rPr lang="en-US"/>
              <a:t>Click to edit Master text styles</a:t>
            </a:r>
          </a:p>
        </p:txBody>
      </p:sp>
      <p:sp>
        <p:nvSpPr>
          <p:cNvPr id="66" name="Text Placeholder 30">
            <a:extLst>
              <a:ext uri="{FF2B5EF4-FFF2-40B4-BE49-F238E27FC236}">
                <a16:creationId xmlns:a16="http://schemas.microsoft.com/office/drawing/2014/main" id="{48805874-27D7-0C47-824E-243C35891BCC}"/>
              </a:ext>
            </a:extLst>
          </p:cNvPr>
          <p:cNvSpPr>
            <a:spLocks noGrp="1"/>
          </p:cNvSpPr>
          <p:nvPr>
            <p:ph type="body" sz="quarter" idx="45"/>
          </p:nvPr>
        </p:nvSpPr>
        <p:spPr>
          <a:xfrm>
            <a:off x="1981201" y="5587962"/>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051" indent="0">
              <a:buNone/>
              <a:defRPr sz="1400"/>
            </a:lvl2pPr>
            <a:lvl3pPr marL="914104" indent="0">
              <a:buNone/>
              <a:defRPr sz="1400"/>
            </a:lvl3pPr>
            <a:lvl4pPr marL="1371155" indent="0">
              <a:buNone/>
              <a:defRPr sz="1400"/>
            </a:lvl4pPr>
            <a:lvl5pPr marL="1828205" indent="0">
              <a:buNone/>
              <a:defRPr sz="1400"/>
            </a:lvl5pPr>
          </a:lstStyle>
          <a:p>
            <a:pPr lvl="0"/>
            <a:r>
              <a:rPr lang="en-US"/>
              <a:t>Click to edit Master text styles</a:t>
            </a:r>
          </a:p>
        </p:txBody>
      </p:sp>
      <p:sp>
        <p:nvSpPr>
          <p:cNvPr id="67" name="Title Placeholder 1">
            <a:extLst>
              <a:ext uri="{FF2B5EF4-FFF2-40B4-BE49-F238E27FC236}">
                <a16:creationId xmlns:a16="http://schemas.microsoft.com/office/drawing/2014/main" id="{0B1CA04A-E3DE-4D8C-B840-CC67699FFDF3}"/>
              </a:ext>
            </a:extLst>
          </p:cNvPr>
          <p:cNvSpPr>
            <a:spLocks noGrp="1"/>
          </p:cNvSpPr>
          <p:nvPr>
            <p:ph type="title"/>
          </p:nvPr>
        </p:nvSpPr>
        <p:spPr>
          <a:xfrm>
            <a:off x="838200" y="1"/>
            <a:ext cx="10515600" cy="397184"/>
          </a:xfrm>
          <a:prstGeom prst="rect">
            <a:avLst/>
          </a:prstGeom>
        </p:spPr>
        <p:txBody>
          <a:bodyPr vert="horz" lIns="91440" tIns="45720" rIns="91440" bIns="45720" rtlCol="0" anchor="ctr">
            <a:noAutofit/>
          </a:bodyPr>
          <a:lstStyle>
            <a:lvl1pPr algn="ctr">
              <a:defRPr sz="1999"/>
            </a:lvl1pPr>
          </a:lstStyle>
          <a:p>
            <a:r>
              <a:rPr lang="en-US"/>
              <a:t>Click to edit Master title style</a:t>
            </a:r>
            <a:endParaRPr lang="en-US" dirty="0"/>
          </a:p>
        </p:txBody>
      </p:sp>
    </p:spTree>
    <p:extLst>
      <p:ext uri="{BB962C8B-B14F-4D97-AF65-F5344CB8AC3E}">
        <p14:creationId xmlns:p14="http://schemas.microsoft.com/office/powerpoint/2010/main" val="20100667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60DD81-CE53-4988-AA8C-DCFE75779A28}"/>
              </a:ext>
            </a:extLst>
          </p:cNvPr>
          <p:cNvSpPr/>
          <p:nvPr userDrawn="1"/>
        </p:nvSpPr>
        <p:spPr>
          <a:xfrm>
            <a:off x="1" y="6237312"/>
            <a:ext cx="12192000" cy="6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7" name="Slide Number Placeholder 4">
            <a:extLst>
              <a:ext uri="{FF2B5EF4-FFF2-40B4-BE49-F238E27FC236}">
                <a16:creationId xmlns:a16="http://schemas.microsoft.com/office/drawing/2014/main" id="{2B50C96E-20AF-4CD4-8A5C-F241839AB6F2}"/>
              </a:ext>
            </a:extLst>
          </p:cNvPr>
          <p:cNvSpPr>
            <a:spLocks noGrp="1"/>
          </p:cNvSpPr>
          <p:nvPr>
            <p:ph type="sldNum" sz="quarter" idx="12"/>
          </p:nvPr>
        </p:nvSpPr>
        <p:spPr>
          <a:xfrm>
            <a:off x="8737601" y="6356352"/>
            <a:ext cx="2844800" cy="365125"/>
          </a:xfrm>
        </p:spPr>
        <p:txBody>
          <a:bodyPr lIns="0" rIns="0"/>
          <a:lstStyle>
            <a:lvl1pPr>
              <a:defRPr>
                <a:solidFill>
                  <a:schemeClr val="bg1"/>
                </a:solidFill>
              </a:defRPr>
            </a:lvl1pPr>
          </a:lstStyle>
          <a:p>
            <a:fld id="{96E69268-9C8B-4EBF-A9EE-DC5DC2D48DC3}" type="slidenum">
              <a:rPr lang="en-US" smtClean="0"/>
              <a:pPr/>
              <a:t>‹#›</a:t>
            </a:fld>
            <a:endParaRPr lang="en-US"/>
          </a:p>
        </p:txBody>
      </p:sp>
      <p:sp>
        <p:nvSpPr>
          <p:cNvPr id="8" name="Footer Placeholder 3">
            <a:extLst>
              <a:ext uri="{FF2B5EF4-FFF2-40B4-BE49-F238E27FC236}">
                <a16:creationId xmlns:a16="http://schemas.microsoft.com/office/drawing/2014/main" id="{015B24E8-709E-4BB1-8463-62BE6D60AC17}"/>
              </a:ext>
            </a:extLst>
          </p:cNvPr>
          <p:cNvSpPr>
            <a:spLocks noGrp="1"/>
          </p:cNvSpPr>
          <p:nvPr>
            <p:ph type="ftr" sz="quarter" idx="11"/>
          </p:nvPr>
        </p:nvSpPr>
        <p:spPr>
          <a:xfrm>
            <a:off x="624123" y="6356352"/>
            <a:ext cx="3860800" cy="365125"/>
          </a:xfrm>
        </p:spPr>
        <p:txBody>
          <a:bodyPr lIns="0" rIns="0"/>
          <a:lstStyle>
            <a:lvl1pPr algn="l">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www.preparednessmatters.net</a:t>
            </a:r>
            <a:endParaRPr lang="en-US" dirty="0"/>
          </a:p>
        </p:txBody>
      </p:sp>
    </p:spTree>
    <p:extLst>
      <p:ext uri="{BB962C8B-B14F-4D97-AF65-F5344CB8AC3E}">
        <p14:creationId xmlns:p14="http://schemas.microsoft.com/office/powerpoint/2010/main" val="15726415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1095F8-14DA-D45F-1447-4696D3A2F135}"/>
              </a:ext>
            </a:extLst>
          </p:cNvPr>
          <p:cNvSpPr/>
          <p:nvPr userDrawn="1"/>
        </p:nvSpPr>
        <p:spPr>
          <a:xfrm>
            <a:off x="-6350" y="-4111"/>
            <a:ext cx="3371850" cy="68621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953F47-97B4-F427-AE24-C75452E284B2}"/>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5400000">
            <a:off x="-101296" y="3041958"/>
            <a:ext cx="6863833" cy="768257"/>
          </a:xfrm>
          <a:prstGeom prst="rect">
            <a:avLst/>
          </a:prstGeom>
        </p:spPr>
      </p:pic>
      <p:pic>
        <p:nvPicPr>
          <p:cNvPr id="6" name="Picture 5">
            <a:extLst>
              <a:ext uri="{FF2B5EF4-FFF2-40B4-BE49-F238E27FC236}">
                <a16:creationId xmlns:a16="http://schemas.microsoft.com/office/drawing/2014/main" id="{08AA344B-BEDD-ADED-11AD-6756F952C017}"/>
              </a:ext>
            </a:extLst>
          </p:cNvPr>
          <p:cNvPicPr>
            <a:picLocks noChangeAspect="1"/>
          </p:cNvPicPr>
          <p:nvPr userDrawn="1"/>
        </p:nvPicPr>
        <p:blipFill>
          <a:blip r:embed="rId3"/>
          <a:stretch>
            <a:fillRect/>
          </a:stretch>
        </p:blipFill>
        <p:spPr>
          <a:xfrm>
            <a:off x="3311871" y="-5088"/>
            <a:ext cx="107895" cy="6863835"/>
          </a:xfrm>
          <a:prstGeom prst="rect">
            <a:avLst/>
          </a:prstGeom>
        </p:spPr>
      </p:pic>
      <p:pic>
        <p:nvPicPr>
          <p:cNvPr id="7" name="Picture 6" descr="Logo&#10;&#10;Description automatically generated">
            <a:extLst>
              <a:ext uri="{FF2B5EF4-FFF2-40B4-BE49-F238E27FC236}">
                <a16:creationId xmlns:a16="http://schemas.microsoft.com/office/drawing/2014/main" id="{62594B7B-420D-597B-AD72-5CACA1FDB2D6}"/>
              </a:ext>
            </a:extLst>
          </p:cNvPr>
          <p:cNvPicPr>
            <a:picLocks noChangeAspect="1"/>
          </p:cNvPicPr>
          <p:nvPr userDrawn="1"/>
        </p:nvPicPr>
        <p:blipFill>
          <a:blip r:embed="rId4"/>
          <a:stretch>
            <a:fillRect/>
          </a:stretch>
        </p:blipFill>
        <p:spPr>
          <a:xfrm>
            <a:off x="418322" y="6212406"/>
            <a:ext cx="900255" cy="534988"/>
          </a:xfrm>
          <a:prstGeom prst="rect">
            <a:avLst/>
          </a:prstGeom>
        </p:spPr>
      </p:pic>
      <p:sp>
        <p:nvSpPr>
          <p:cNvPr id="9" name="Text Placeholder 8">
            <a:extLst>
              <a:ext uri="{FF2B5EF4-FFF2-40B4-BE49-F238E27FC236}">
                <a16:creationId xmlns:a16="http://schemas.microsoft.com/office/drawing/2014/main" id="{F4747A8C-8B7C-C7B5-9F06-F4B90FE0451B}"/>
              </a:ext>
            </a:extLst>
          </p:cNvPr>
          <p:cNvSpPr>
            <a:spLocks noGrp="1"/>
          </p:cNvSpPr>
          <p:nvPr>
            <p:ph type="body" sz="quarter" idx="10" hasCustomPrompt="1"/>
          </p:nvPr>
        </p:nvSpPr>
        <p:spPr>
          <a:xfrm>
            <a:off x="419100" y="409575"/>
            <a:ext cx="2162175" cy="3190875"/>
          </a:xfrm>
        </p:spPr>
        <p:txBody>
          <a:bodyPr>
            <a:normAutofit/>
          </a:bodyPr>
          <a:lstStyle>
            <a:lvl1pPr marL="0" indent="0" algn="l">
              <a:buNone/>
              <a:defRPr sz="4000" b="1">
                <a:solidFill>
                  <a:schemeClr val="bg1"/>
                </a:solidFill>
                <a:latin typeface="+mj-lt"/>
              </a:defRPr>
            </a:lvl1pPr>
          </a:lstStyle>
          <a:p>
            <a:pPr lvl="0"/>
            <a:r>
              <a:rPr lang="en-US" dirty="0"/>
              <a:t>Click to add text</a:t>
            </a:r>
          </a:p>
        </p:txBody>
      </p:sp>
      <p:sp>
        <p:nvSpPr>
          <p:cNvPr id="11" name="Text Placeholder 10">
            <a:extLst>
              <a:ext uri="{FF2B5EF4-FFF2-40B4-BE49-F238E27FC236}">
                <a16:creationId xmlns:a16="http://schemas.microsoft.com/office/drawing/2014/main" id="{0A7B8E70-06EB-B1A1-DF4C-EF7DE12BDBA2}"/>
              </a:ext>
            </a:extLst>
          </p:cNvPr>
          <p:cNvSpPr>
            <a:spLocks noGrp="1"/>
          </p:cNvSpPr>
          <p:nvPr>
            <p:ph type="body" sz="quarter" idx="11"/>
          </p:nvPr>
        </p:nvSpPr>
        <p:spPr>
          <a:xfrm>
            <a:off x="3714750" y="571500"/>
            <a:ext cx="8162925" cy="5448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2744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Full color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F479A8-2AEC-494B-9ED1-2E1D3240F544}"/>
              </a:ext>
            </a:extLst>
          </p:cNvPr>
          <p:cNvSpPr/>
          <p:nvPr userDrawn="1"/>
        </p:nvSpPr>
        <p:spPr>
          <a:xfrm>
            <a:off x="0" y="0"/>
            <a:ext cx="12192000" cy="6858000"/>
          </a:xfrm>
          <a:prstGeom prst="rect">
            <a:avLst/>
          </a:prstGeom>
          <a:solidFill>
            <a:srgbClr val="4E5B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9"/>
          </a:p>
        </p:txBody>
      </p:sp>
      <p:sp>
        <p:nvSpPr>
          <p:cNvPr id="5" name="Text Placeholder 8">
            <a:extLst>
              <a:ext uri="{FF2B5EF4-FFF2-40B4-BE49-F238E27FC236}">
                <a16:creationId xmlns:a16="http://schemas.microsoft.com/office/drawing/2014/main" id="{A8D70922-DC15-7445-9736-F007BF2D1D10}"/>
              </a:ext>
            </a:extLst>
          </p:cNvPr>
          <p:cNvSpPr>
            <a:spLocks noGrp="1"/>
          </p:cNvSpPr>
          <p:nvPr>
            <p:ph type="body" sz="quarter" idx="12"/>
          </p:nvPr>
        </p:nvSpPr>
        <p:spPr>
          <a:xfrm>
            <a:off x="448203" y="406270"/>
            <a:ext cx="10007015" cy="696662"/>
          </a:xfrm>
          <a:prstGeom prst="rect">
            <a:avLst/>
          </a:prstGeom>
        </p:spPr>
        <p:txBody>
          <a:bodyPr>
            <a:normAutofit/>
          </a:bodyPr>
          <a:lstStyle>
            <a:lvl1pPr marL="0" indent="0">
              <a:buNone/>
              <a:defRPr sz="4000" b="1">
                <a:solidFill>
                  <a:schemeClr val="bg1"/>
                </a:solidFill>
                <a:latin typeface="+mj-lt"/>
              </a:defRPr>
            </a:lvl1pPr>
          </a:lstStyle>
          <a:p>
            <a:pPr lvl="0"/>
            <a:r>
              <a:rPr lang="en-US" dirty="0"/>
              <a:t>Click to edit Master text styles</a:t>
            </a:r>
          </a:p>
        </p:txBody>
      </p:sp>
      <p:sp>
        <p:nvSpPr>
          <p:cNvPr id="7" name="Slide Number Placeholder 3">
            <a:extLst>
              <a:ext uri="{FF2B5EF4-FFF2-40B4-BE49-F238E27FC236}">
                <a16:creationId xmlns:a16="http://schemas.microsoft.com/office/drawing/2014/main" id="{8C22C90B-CA7C-3642-8D59-B7A6214B7978}"/>
              </a:ext>
            </a:extLst>
          </p:cNvPr>
          <p:cNvSpPr txBox="1">
            <a:spLocks/>
          </p:cNvSpPr>
          <p:nvPr userDrawn="1"/>
        </p:nvSpPr>
        <p:spPr>
          <a:xfrm>
            <a:off x="10715217" y="6563256"/>
            <a:ext cx="1433844" cy="230502"/>
          </a:xfrm>
          <a:prstGeom prst="rect">
            <a:avLst/>
          </a:prstGeom>
        </p:spPr>
        <p:txBody>
          <a:bodyPr/>
          <a:lstStyle>
            <a:defPPr>
              <a:defRPr lang="en-US"/>
            </a:defPPr>
            <a:lvl1pPr marL="0" algn="r" defTabSz="457200" rtl="0" eaLnBrk="1" latinLnBrk="0" hangingPunct="1">
              <a:defRPr sz="8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116E96-19A1-1849-A316-1DFDA5FA5825}" type="slidenum">
              <a:rPr lang="en-US" sz="750" smtClean="0">
                <a:solidFill>
                  <a:schemeClr val="bg1"/>
                </a:solidFill>
              </a:rPr>
              <a:pPr/>
              <a:t>‹#›</a:t>
            </a:fld>
            <a:endParaRPr lang="en-US" sz="750">
              <a:solidFill>
                <a:schemeClr val="bg1"/>
              </a:solidFill>
            </a:endParaRPr>
          </a:p>
        </p:txBody>
      </p:sp>
      <p:pic>
        <p:nvPicPr>
          <p:cNvPr id="4" name="Picture 3">
            <a:extLst>
              <a:ext uri="{FF2B5EF4-FFF2-40B4-BE49-F238E27FC236}">
                <a16:creationId xmlns:a16="http://schemas.microsoft.com/office/drawing/2014/main" id="{AFC47430-A895-C1B2-77D1-C15FF9FAA90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16200000">
            <a:off x="8376063" y="3034953"/>
            <a:ext cx="6858001" cy="788091"/>
          </a:xfrm>
          <a:prstGeom prst="rect">
            <a:avLst/>
          </a:prstGeom>
        </p:spPr>
      </p:pic>
      <p:pic>
        <p:nvPicPr>
          <p:cNvPr id="8" name="Picture 7" descr="Logo&#10;&#10;Description automatically generated">
            <a:extLst>
              <a:ext uri="{FF2B5EF4-FFF2-40B4-BE49-F238E27FC236}">
                <a16:creationId xmlns:a16="http://schemas.microsoft.com/office/drawing/2014/main" id="{80A6C9EA-F2F9-A568-6D66-530FA0BCA60E}"/>
              </a:ext>
            </a:extLst>
          </p:cNvPr>
          <p:cNvPicPr>
            <a:picLocks noChangeAspect="1"/>
          </p:cNvPicPr>
          <p:nvPr userDrawn="1"/>
        </p:nvPicPr>
        <p:blipFill>
          <a:blip r:embed="rId3"/>
          <a:stretch>
            <a:fillRect/>
          </a:stretch>
        </p:blipFill>
        <p:spPr>
          <a:xfrm>
            <a:off x="448201" y="6029325"/>
            <a:ext cx="900255" cy="534988"/>
          </a:xfrm>
          <a:prstGeom prst="rect">
            <a:avLst/>
          </a:prstGeom>
        </p:spPr>
      </p:pic>
    </p:spTree>
    <p:extLst>
      <p:ext uri="{BB962C8B-B14F-4D97-AF65-F5344CB8AC3E}">
        <p14:creationId xmlns:p14="http://schemas.microsoft.com/office/powerpoint/2010/main" val="15900001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1"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dirty="0"/>
              <a:t>TITLE</a:t>
            </a:r>
            <a:endParaRPr lang="en-GB" dirty="0"/>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6" y="3653098"/>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6" y="4392152"/>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6" y="5131206"/>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6" y="5870259"/>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1"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1"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1"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1"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Tree>
    <p:extLst>
      <p:ext uri="{BB962C8B-B14F-4D97-AF65-F5344CB8AC3E}">
        <p14:creationId xmlns:p14="http://schemas.microsoft.com/office/powerpoint/2010/main" val="2676677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1A6A4-A20B-4E74-80D2-6B9F028AD08C}"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41401108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C393F-D8C2-4E99-A160-FC8A42A64D68}"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8FB5C-1C7C-44EB-B9CD-C60E07550FA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8036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A91BCD-5ED1-4FBC-848D-05F5F39ED6EB}" type="datetime1">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10401177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A178D-6330-47D0-878C-C6BADF7EE4C5}" type="datetime1">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21770398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2B2548-774F-44AF-A05A-719F8B848717}" type="datetime1">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30841064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F5C168-96C2-4F2B-9DDE-3BAD57B0B01A}" type="datetime1">
              <a:rPr lang="en-US" smtClean="0"/>
              <a:t>9/18/2023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19884836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5F0C085-616A-4C7B-A669-D331EA641627}" type="datetime1">
              <a:rPr lang="en-US" smtClean="0"/>
              <a:t>9/18/2023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E8FB5C-1C7C-44EB-B9CD-C60E07550FA7}" type="slidenum">
              <a:rPr lang="en-US" smtClean="0"/>
              <a:t>‹#›</a:t>
            </a:fld>
            <a:endParaRPr lang="en-US"/>
          </a:p>
        </p:txBody>
      </p:sp>
    </p:spTree>
    <p:extLst>
      <p:ext uri="{BB962C8B-B14F-4D97-AF65-F5344CB8AC3E}">
        <p14:creationId xmlns:p14="http://schemas.microsoft.com/office/powerpoint/2010/main" val="22992106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8803CD-B34D-4F25-A88A-8BC3A620CAB8}" type="datetime1">
              <a:rPr lang="en-US" smtClean="0"/>
              <a:t>9/18/2023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E8FB5C-1C7C-44EB-B9CD-C60E07550FA7}" type="slidenum">
              <a:rPr lang="en-US" smtClean="0"/>
              <a:t>‹#›</a:t>
            </a:fld>
            <a:endParaRPr lang="en-US"/>
          </a:p>
        </p:txBody>
      </p:sp>
    </p:spTree>
    <p:extLst>
      <p:ext uri="{BB962C8B-B14F-4D97-AF65-F5344CB8AC3E}">
        <p14:creationId xmlns:p14="http://schemas.microsoft.com/office/powerpoint/2010/main" val="25681898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8E3EB86-7DF2-402F-90C9-3D7E0174C050}" type="datetime1">
              <a:rPr lang="en-US" smtClean="0"/>
              <a:t>9/18/2023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E8FB5C-1C7C-44EB-B9CD-C60E07550FA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57718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1" r:id="rId12"/>
    <p:sldLayoutId id="2147483902" r:id="rId13"/>
    <p:sldLayoutId id="2147483903" r:id="rId14"/>
    <p:sldLayoutId id="2147483904" r:id="rId15"/>
    <p:sldLayoutId id="2147483910" r:id="rId16"/>
    <p:sldLayoutId id="2147483912" r:id="rId17"/>
    <p:sldLayoutId id="2147483913" r:id="rId18"/>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0.jp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18" Type="http://schemas.openxmlformats.org/officeDocument/2006/relationships/image" Target="../media/image100.jpeg"/><Relationship Id="rId3" Type="http://schemas.openxmlformats.org/officeDocument/2006/relationships/image" Target="../media/image85.jpeg"/><Relationship Id="rId21" Type="http://schemas.openxmlformats.org/officeDocument/2006/relationships/image" Target="../media/image103.PNG"/><Relationship Id="rId7" Type="http://schemas.openxmlformats.org/officeDocument/2006/relationships/image" Target="../media/image89.jpe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84.jpeg"/><Relationship Id="rId16" Type="http://schemas.openxmlformats.org/officeDocument/2006/relationships/image" Target="../media/image98.png"/><Relationship Id="rId20"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10" Type="http://schemas.openxmlformats.org/officeDocument/2006/relationships/image" Target="../media/image92.jpeg"/><Relationship Id="rId19" Type="http://schemas.openxmlformats.org/officeDocument/2006/relationships/image" Target="../media/image101.jpe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96.png"/><Relationship Id="rId22"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diagramData" Target="../diagrams/data6.xml"/><Relationship Id="rId18" Type="http://schemas.openxmlformats.org/officeDocument/2006/relationships/image" Target="../media/image130.png"/><Relationship Id="rId3" Type="http://schemas.openxmlformats.org/officeDocument/2006/relationships/image" Target="../media/image120.png"/><Relationship Id="rId21" Type="http://schemas.openxmlformats.org/officeDocument/2006/relationships/image" Target="../media/image133.png"/><Relationship Id="rId7" Type="http://schemas.openxmlformats.org/officeDocument/2006/relationships/image" Target="../media/image124.png"/><Relationship Id="rId12" Type="http://schemas.openxmlformats.org/officeDocument/2006/relationships/image" Target="../media/image129.jpeg"/><Relationship Id="rId17" Type="http://schemas.microsoft.com/office/2007/relationships/diagramDrawing" Target="../diagrams/drawing6.xml"/><Relationship Id="rId2" Type="http://schemas.openxmlformats.org/officeDocument/2006/relationships/notesSlide" Target="../notesSlides/notesSlide9.xml"/><Relationship Id="rId16" Type="http://schemas.openxmlformats.org/officeDocument/2006/relationships/diagramColors" Target="../diagrams/colors6.xml"/><Relationship Id="rId20"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3.jpeg"/><Relationship Id="rId11" Type="http://schemas.openxmlformats.org/officeDocument/2006/relationships/image" Target="../media/image128.png"/><Relationship Id="rId5" Type="http://schemas.openxmlformats.org/officeDocument/2006/relationships/image" Target="../media/image122.jpeg"/><Relationship Id="rId15" Type="http://schemas.openxmlformats.org/officeDocument/2006/relationships/diagramQuickStyle" Target="../diagrams/quickStyle6.xml"/><Relationship Id="rId10" Type="http://schemas.openxmlformats.org/officeDocument/2006/relationships/image" Target="../media/image127.png"/><Relationship Id="rId19" Type="http://schemas.openxmlformats.org/officeDocument/2006/relationships/image" Target="../media/image131.jpeg"/><Relationship Id="rId4" Type="http://schemas.openxmlformats.org/officeDocument/2006/relationships/image" Target="../media/image121.jpeg"/><Relationship Id="rId9" Type="http://schemas.openxmlformats.org/officeDocument/2006/relationships/image" Target="../media/image126.png"/><Relationship Id="rId1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18" Type="http://schemas.openxmlformats.org/officeDocument/2006/relationships/image" Target="../media/image150.svg"/><Relationship Id="rId26" Type="http://schemas.openxmlformats.org/officeDocument/2006/relationships/image" Target="../media/image158.pn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svg"/><Relationship Id="rId17" Type="http://schemas.openxmlformats.org/officeDocument/2006/relationships/image" Target="../media/image149.png"/><Relationship Id="rId25" Type="http://schemas.openxmlformats.org/officeDocument/2006/relationships/image" Target="../media/image157.svg"/><Relationship Id="rId2" Type="http://schemas.openxmlformats.org/officeDocument/2006/relationships/notesSlide" Target="../notesSlides/notesSlide11.xml"/><Relationship Id="rId16" Type="http://schemas.openxmlformats.org/officeDocument/2006/relationships/image" Target="../media/image148.svg"/><Relationship Id="rId20" Type="http://schemas.openxmlformats.org/officeDocument/2006/relationships/image" Target="../media/image152.svg"/><Relationship Id="rId29"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138.svg"/><Relationship Id="rId11" Type="http://schemas.openxmlformats.org/officeDocument/2006/relationships/image" Target="../media/image143.png"/><Relationship Id="rId24" Type="http://schemas.openxmlformats.org/officeDocument/2006/relationships/image" Target="../media/image156.png"/><Relationship Id="rId32" Type="http://schemas.openxmlformats.org/officeDocument/2006/relationships/image" Target="../media/image164.sv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jpeg"/><Relationship Id="rId28" Type="http://schemas.openxmlformats.org/officeDocument/2006/relationships/image" Target="../media/image160.jpeg"/><Relationship Id="rId10" Type="http://schemas.openxmlformats.org/officeDocument/2006/relationships/image" Target="../media/image142.svg"/><Relationship Id="rId19" Type="http://schemas.openxmlformats.org/officeDocument/2006/relationships/image" Target="../media/image151.png"/><Relationship Id="rId31" Type="http://schemas.openxmlformats.org/officeDocument/2006/relationships/image" Target="../media/image163.png"/><Relationship Id="rId4" Type="http://schemas.openxmlformats.org/officeDocument/2006/relationships/image" Target="../media/image136.svg"/><Relationship Id="rId9" Type="http://schemas.openxmlformats.org/officeDocument/2006/relationships/image" Target="../media/image141.png"/><Relationship Id="rId14" Type="http://schemas.openxmlformats.org/officeDocument/2006/relationships/image" Target="../media/image146.svg"/><Relationship Id="rId22" Type="http://schemas.openxmlformats.org/officeDocument/2006/relationships/image" Target="../media/image154.svg"/><Relationship Id="rId27" Type="http://schemas.openxmlformats.org/officeDocument/2006/relationships/image" Target="../media/image159.svg"/><Relationship Id="rId30" Type="http://schemas.openxmlformats.org/officeDocument/2006/relationships/image" Target="../media/image162.svg"/></Relationships>
</file>

<file path=ppt/slides/_rels/slide29.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image" Target="../media/image165.png"/><Relationship Id="rId7" Type="http://schemas.openxmlformats.org/officeDocument/2006/relationships/image" Target="../media/image16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8.emf"/><Relationship Id="rId11" Type="http://schemas.openxmlformats.org/officeDocument/2006/relationships/image" Target="../media/image172.emf"/><Relationship Id="rId5" Type="http://schemas.openxmlformats.org/officeDocument/2006/relationships/image" Target="../media/image167.emf"/><Relationship Id="rId10" Type="http://schemas.microsoft.com/office/2007/relationships/hdphoto" Target="NULL"/><Relationship Id="rId4" Type="http://schemas.openxmlformats.org/officeDocument/2006/relationships/image" Target="../media/image166.png"/><Relationship Id="rId9" Type="http://schemas.openxmlformats.org/officeDocument/2006/relationships/image" Target="../media/image17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81.JPG"/><Relationship Id="rId3" Type="http://schemas.openxmlformats.org/officeDocument/2006/relationships/image" Target="../media/image176.JPG"/><Relationship Id="rId7" Type="http://schemas.openxmlformats.org/officeDocument/2006/relationships/image" Target="../media/image1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82.png"/></Relationships>
</file>

<file path=ppt/slides/_rels/slide3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3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hyperlink" Target="https://www.linkedin.com/in/vbdavis/" TargetMode="External"/><Relationship Id="rId7" Type="http://schemas.openxmlformats.org/officeDocument/2006/relationships/image" Target="../media/image192.png"/><Relationship Id="rId2" Type="http://schemas.openxmlformats.org/officeDocument/2006/relationships/image" Target="../media/image189.jpeg"/><Relationship Id="rId1" Type="http://schemas.openxmlformats.org/officeDocument/2006/relationships/slideLayout" Target="../slideLayouts/slideLayout18.xml"/><Relationship Id="rId6" Type="http://schemas.openxmlformats.org/officeDocument/2006/relationships/image" Target="../media/image191.sv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svg"/><Relationship Id="rId4" Type="http://schemas.openxmlformats.org/officeDocument/2006/relationships/hyperlink" Target="mailto:vdavis@feedingamerica.org" TargetMode="External"/><Relationship Id="rId9" Type="http://schemas.openxmlformats.org/officeDocument/2006/relationships/image" Target="../media/image19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3.emf"/><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box&#10;&#10;Description automatically generated with low confidence">
            <a:extLst>
              <a:ext uri="{FF2B5EF4-FFF2-40B4-BE49-F238E27FC236}">
                <a16:creationId xmlns:a16="http://schemas.microsoft.com/office/drawing/2014/main" id="{C3BE4D01-423F-C232-5F49-9AAD231AD3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0" y="-18789"/>
            <a:ext cx="12186139" cy="6909829"/>
          </a:xfrm>
          <a:prstGeom prst="rect">
            <a:avLst/>
          </a:prstGeom>
        </p:spPr>
      </p:pic>
      <p:sp>
        <p:nvSpPr>
          <p:cNvPr id="7" name="Rectangle 6">
            <a:extLst>
              <a:ext uri="{FF2B5EF4-FFF2-40B4-BE49-F238E27FC236}">
                <a16:creationId xmlns:a16="http://schemas.microsoft.com/office/drawing/2014/main" id="{F7177BD6-FFF4-0DD3-2796-55D8CE94ACE5}"/>
              </a:ext>
            </a:extLst>
          </p:cNvPr>
          <p:cNvSpPr/>
          <p:nvPr/>
        </p:nvSpPr>
        <p:spPr>
          <a:xfrm>
            <a:off x="-1" y="-12952"/>
            <a:ext cx="12186139" cy="6858000"/>
          </a:xfrm>
          <a:prstGeom prst="rect">
            <a:avLst/>
          </a:prstGeom>
          <a:gradFill flip="none" rotWithShape="1">
            <a:gsLst>
              <a:gs pos="0">
                <a:schemeClr val="tx1">
                  <a:lumMod val="50000"/>
                  <a:alpha val="34000"/>
                </a:schemeClr>
              </a:gs>
              <a:gs pos="100000">
                <a:schemeClr val="tx1">
                  <a:lumMod val="50000"/>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FDC90C-8E4E-4A53-34D4-63B6EEC7B1AB}"/>
              </a:ext>
            </a:extLst>
          </p:cNvPr>
          <p:cNvSpPr/>
          <p:nvPr/>
        </p:nvSpPr>
        <p:spPr>
          <a:xfrm rot="16200000">
            <a:off x="2644637" y="-2663419"/>
            <a:ext cx="6896870" cy="12186132"/>
          </a:xfrm>
          <a:prstGeom prst="rect">
            <a:avLst/>
          </a:prstGeom>
          <a:gradFill flip="none" rotWithShape="1">
            <a:gsLst>
              <a:gs pos="0">
                <a:schemeClr val="tx1">
                  <a:lumMod val="50000"/>
                  <a:alpha val="34000"/>
                </a:schemeClr>
              </a:gs>
              <a:gs pos="100000">
                <a:schemeClr val="tx1">
                  <a:lumMod val="50000"/>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406F463-B512-6D8C-5A04-E36DC87AB6B9}"/>
              </a:ext>
            </a:extLst>
          </p:cNvPr>
          <p:cNvGrpSpPr/>
          <p:nvPr/>
        </p:nvGrpSpPr>
        <p:grpSpPr>
          <a:xfrm>
            <a:off x="1015614" y="2549671"/>
            <a:ext cx="2876447" cy="535171"/>
            <a:chOff x="1328109" y="3288225"/>
            <a:chExt cx="6492705" cy="535171"/>
          </a:xfrm>
        </p:grpSpPr>
        <p:pic>
          <p:nvPicPr>
            <p:cNvPr id="2" name="Picture 1">
              <a:extLst>
                <a:ext uri="{FF2B5EF4-FFF2-40B4-BE49-F238E27FC236}">
                  <a16:creationId xmlns:a16="http://schemas.microsoft.com/office/drawing/2014/main" id="{A1598DC7-F96E-ABF1-82B9-91B8BAAAA42C}"/>
                </a:ext>
              </a:extLst>
            </p:cNvPr>
            <p:cNvPicPr>
              <a:picLocks noChangeAspect="1"/>
            </p:cNvPicPr>
            <p:nvPr/>
          </p:nvPicPr>
          <p:blipFill>
            <a:blip r:embed="rId3"/>
            <a:stretch>
              <a:fillRect/>
            </a:stretch>
          </p:blipFill>
          <p:spPr>
            <a:xfrm>
              <a:off x="1328109" y="3288225"/>
              <a:ext cx="4111257" cy="535171"/>
            </a:xfrm>
            <a:prstGeom prst="rect">
              <a:avLst/>
            </a:prstGeom>
          </p:spPr>
        </p:pic>
        <p:sp>
          <p:nvSpPr>
            <p:cNvPr id="3" name="TextBox 2">
              <a:extLst>
                <a:ext uri="{FF2B5EF4-FFF2-40B4-BE49-F238E27FC236}">
                  <a16:creationId xmlns:a16="http://schemas.microsoft.com/office/drawing/2014/main" id="{23266521-BC74-B489-0A0C-6C25BD295BDB}"/>
                </a:ext>
              </a:extLst>
            </p:cNvPr>
            <p:cNvSpPr txBox="1"/>
            <p:nvPr/>
          </p:nvSpPr>
          <p:spPr>
            <a:xfrm>
              <a:off x="1384560" y="3416048"/>
              <a:ext cx="6436254" cy="307775"/>
            </a:xfrm>
            <a:prstGeom prst="rect">
              <a:avLst/>
            </a:prstGeom>
            <a:noFill/>
            <a:effectLst/>
          </p:spPr>
          <p:txBody>
            <a:bodyPr wrap="square" lIns="91440" tIns="45719" rIns="91440" bIns="45719" rtlCol="0">
              <a:spAutoFit/>
            </a:bodyPr>
            <a:lstStyle/>
            <a:p>
              <a:r>
                <a:rPr lang="en-US" sz="1400" b="1" spc="200" dirty="0">
                  <a:solidFill>
                    <a:schemeClr val="bg1"/>
                  </a:solidFill>
                  <a:latin typeface="Arial Black" panose="020B0604020202020204" pitchFamily="34" charset="0"/>
                  <a:cs typeface="Arial Black" panose="020B0604020202020204" pitchFamily="34" charset="0"/>
                </a:rPr>
                <a:t>Sept 19, 2023</a:t>
              </a:r>
            </a:p>
          </p:txBody>
        </p:sp>
      </p:grpSp>
      <p:sp>
        <p:nvSpPr>
          <p:cNvPr id="6" name="TextBox 5">
            <a:extLst>
              <a:ext uri="{FF2B5EF4-FFF2-40B4-BE49-F238E27FC236}">
                <a16:creationId xmlns:a16="http://schemas.microsoft.com/office/drawing/2014/main" id="{7A4D5C75-31A5-1330-8624-ED65E70AAE5D}"/>
              </a:ext>
            </a:extLst>
          </p:cNvPr>
          <p:cNvSpPr txBox="1"/>
          <p:nvPr/>
        </p:nvSpPr>
        <p:spPr>
          <a:xfrm>
            <a:off x="604587" y="2985269"/>
            <a:ext cx="9688252" cy="2714972"/>
          </a:xfrm>
          <a:prstGeom prst="rect">
            <a:avLst/>
          </a:prstGeom>
          <a:noFill/>
          <a:effectLst/>
        </p:spPr>
        <p:txBody>
          <a:bodyPr wrap="square" lIns="91440" tIns="45719" rIns="91440" bIns="45719" rtlCol="0">
            <a:spAutoFit/>
          </a:bodyPr>
          <a:lstStyle/>
          <a:p>
            <a:pPr marL="0" marR="0">
              <a:lnSpc>
                <a:spcPct val="107000"/>
              </a:lnSpc>
              <a:spcBef>
                <a:spcPts val="0"/>
              </a:spcBef>
              <a:spcAft>
                <a:spcPts val="800"/>
              </a:spcAft>
            </a:pPr>
            <a:r>
              <a:rPr lang="en-US" sz="5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“Partnerships in Disaster Feeding – A Look Forward in the Post-Pandemic.”</a:t>
            </a: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ack and white logo&#10;&#10;Description automatically generated with low confidence">
            <a:extLst>
              <a:ext uri="{FF2B5EF4-FFF2-40B4-BE49-F238E27FC236}">
                <a16:creationId xmlns:a16="http://schemas.microsoft.com/office/drawing/2014/main" id="{5D387D52-D04F-C23D-C98B-EC12D2CF3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050" y="845071"/>
            <a:ext cx="1043210" cy="535171"/>
          </a:xfrm>
          <a:prstGeom prst="rect">
            <a:avLst/>
          </a:prstGeom>
        </p:spPr>
      </p:pic>
      <p:pic>
        <p:nvPicPr>
          <p:cNvPr id="12" name="Picture 11">
            <a:extLst>
              <a:ext uri="{FF2B5EF4-FFF2-40B4-BE49-F238E27FC236}">
                <a16:creationId xmlns:a16="http://schemas.microsoft.com/office/drawing/2014/main" id="{5A167E2D-3D82-74AE-5D13-E7309ADB0E23}"/>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rot="10800000" flipV="1">
            <a:off x="2396002" y="6048657"/>
            <a:ext cx="2735573" cy="191988"/>
          </a:xfrm>
          <a:prstGeom prst="rect">
            <a:avLst/>
          </a:prstGeom>
        </p:spPr>
      </p:pic>
      <p:pic>
        <p:nvPicPr>
          <p:cNvPr id="5" name="Picture 4">
            <a:extLst>
              <a:ext uri="{FF2B5EF4-FFF2-40B4-BE49-F238E27FC236}">
                <a16:creationId xmlns:a16="http://schemas.microsoft.com/office/drawing/2014/main" id="{FFF8C978-0561-EDD1-FEF1-CB97AB4D752D}"/>
              </a:ext>
            </a:extLst>
          </p:cNvPr>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rot="5400000">
            <a:off x="-3043158" y="3032041"/>
            <a:ext cx="6863833" cy="788091"/>
          </a:xfrm>
          <a:prstGeom prst="rect">
            <a:avLst/>
          </a:prstGeom>
        </p:spPr>
      </p:pic>
    </p:spTree>
    <p:extLst>
      <p:ext uri="{BB962C8B-B14F-4D97-AF65-F5344CB8AC3E}">
        <p14:creationId xmlns:p14="http://schemas.microsoft.com/office/powerpoint/2010/main" val="12463697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694345" y="1538718"/>
            <a:ext cx="10753108" cy="656653"/>
          </a:xfrm>
          <a:prstGeom prst="rect">
            <a:avLst/>
          </a:prstGeom>
          <a:noFill/>
        </p:spPr>
        <p:txBody>
          <a:bodyPr wrap="square" lIns="121917" tIns="60959" rIns="121917" bIns="60959" rtlCol="0">
            <a:spAutoFit/>
          </a:bodyPr>
          <a:lstStyle/>
          <a:p>
            <a:pPr defTabSz="950928"/>
            <a:r>
              <a:rPr lang="en-US" sz="1867" dirty="0">
                <a:solidFill>
                  <a:srgbClr val="E7E6E6">
                    <a:lumMod val="25000"/>
                  </a:srgbClr>
                </a:solidFill>
                <a:latin typeface="Helvetica" charset="0"/>
                <a:ea typeface="Helvetica" charset="0"/>
                <a:cs typeface="Helvetica" charset="0"/>
              </a:rPr>
              <a:t>Volunteer organizations must adapt a more balanced approach in the post-pandemic environment.</a:t>
            </a:r>
          </a:p>
          <a:p>
            <a:pPr defTabSz="950928"/>
            <a:endParaRPr lang="en-US" sz="1600" dirty="0">
              <a:solidFill>
                <a:srgbClr val="E7E6E6">
                  <a:lumMod val="25000"/>
                </a:srgbClr>
              </a:solidFill>
              <a:latin typeface="Helvetica" charset="0"/>
              <a:ea typeface="Helvetica" charset="0"/>
              <a:cs typeface="Helvetica" charset="0"/>
            </a:endParaRPr>
          </a:p>
        </p:txBody>
      </p:sp>
      <p:grpSp>
        <p:nvGrpSpPr>
          <p:cNvPr id="12" name="Group 11">
            <a:extLst>
              <a:ext uri="{FF2B5EF4-FFF2-40B4-BE49-F238E27FC236}">
                <a16:creationId xmlns:a16="http://schemas.microsoft.com/office/drawing/2014/main" id="{6B0EBC34-61FA-4B54-9B32-FF82030D1B40}"/>
              </a:ext>
            </a:extLst>
          </p:cNvPr>
          <p:cNvGrpSpPr/>
          <p:nvPr/>
        </p:nvGrpSpPr>
        <p:grpSpPr>
          <a:xfrm>
            <a:off x="582160" y="3517199"/>
            <a:ext cx="2758715" cy="1964862"/>
            <a:chOff x="436619" y="2637897"/>
            <a:chExt cx="2069036" cy="1473646"/>
          </a:xfrm>
        </p:grpSpPr>
        <p:sp>
          <p:nvSpPr>
            <p:cNvPr id="6" name="Freeform 5"/>
            <p:cNvSpPr>
              <a:spLocks noChangeArrowheads="1"/>
            </p:cNvSpPr>
            <p:nvPr/>
          </p:nvSpPr>
          <p:spPr bwMode="auto">
            <a:xfrm rot="5400000">
              <a:off x="696327" y="2378189"/>
              <a:ext cx="1473646" cy="1993061"/>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5"/>
            </a:solidFill>
            <a:ln>
              <a:noFill/>
            </a:ln>
            <a:effectLst>
              <a:outerShdw blurRad="63500" dist="38099" dir="2700000" algn="ctr" rotWithShape="0">
                <a:srgbClr val="000000">
                  <a:alpha val="24000"/>
                </a:srgbClr>
              </a:outerShdw>
              <a:reflection blurRad="6350" stA="52000" endA="300" endPos="35000" dir="5400000" sy="-100000" algn="bl" rotWithShape="0"/>
            </a:effectLst>
            <a:scene3d>
              <a:camera prst="orthographicFront"/>
              <a:lightRig rig="balanced" dir="t"/>
            </a:scene3d>
            <a:sp3d prstMaterial="plastic">
              <a:bevelT w="38100"/>
            </a:sp3d>
          </p:spPr>
          <p:txBody>
            <a:bodyPr wrap="none" anchor="ctr"/>
            <a:lstStyle/>
            <a:p>
              <a:pPr defTabSz="950928"/>
              <a:endParaRPr lang="en-US" sz="1867" b="1" dirty="0">
                <a:solidFill>
                  <a:srgbClr val="FFFFFF"/>
                </a:solidFill>
                <a:latin typeface="Calibri" panose="020F0502020204030204"/>
              </a:endParaRPr>
            </a:p>
          </p:txBody>
        </p:sp>
        <p:sp>
          <p:nvSpPr>
            <p:cNvPr id="2" name="Rectangle 1"/>
            <p:cNvSpPr/>
            <p:nvPr/>
          </p:nvSpPr>
          <p:spPr>
            <a:xfrm>
              <a:off x="1034178" y="2676708"/>
              <a:ext cx="1471477" cy="869276"/>
            </a:xfrm>
            <a:prstGeom prst="rect">
              <a:avLst/>
            </a:prstGeom>
          </p:spPr>
          <p:txBody>
            <a:bodyPr wrap="square">
              <a:spAutoFit/>
            </a:bodyPr>
            <a:lstStyle/>
            <a:p>
              <a:pPr defTabSz="950928"/>
              <a:r>
                <a:rPr lang="en-US" sz="1733" dirty="0">
                  <a:solidFill>
                    <a:srgbClr val="FFFFFF"/>
                  </a:solidFill>
                  <a:latin typeface="Helvetica" charset="0"/>
                  <a:ea typeface="Helvetica" charset="0"/>
                  <a:cs typeface="Helvetica" charset="0"/>
                </a:rPr>
                <a:t>Prevention by identifying and mitigating known risks to feeding. </a:t>
              </a:r>
              <a:endParaRPr lang="en-US" sz="1733" dirty="0">
                <a:solidFill>
                  <a:srgbClr val="FFFFFF"/>
                </a:solidFill>
                <a:latin typeface="Calibri" panose="020F0502020204030204"/>
              </a:endParaRPr>
            </a:p>
          </p:txBody>
        </p:sp>
      </p:grpSp>
      <p:grpSp>
        <p:nvGrpSpPr>
          <p:cNvPr id="13" name="Group 12">
            <a:extLst>
              <a:ext uri="{FF2B5EF4-FFF2-40B4-BE49-F238E27FC236}">
                <a16:creationId xmlns:a16="http://schemas.microsoft.com/office/drawing/2014/main" id="{21729D49-D5AE-4DBE-8E74-C125A04D4913}"/>
              </a:ext>
            </a:extLst>
          </p:cNvPr>
          <p:cNvGrpSpPr/>
          <p:nvPr/>
        </p:nvGrpSpPr>
        <p:grpSpPr>
          <a:xfrm>
            <a:off x="3785682" y="3506058"/>
            <a:ext cx="2700420" cy="1964859"/>
            <a:chOff x="2839260" y="2629541"/>
            <a:chExt cx="2025315" cy="1473644"/>
          </a:xfrm>
        </p:grpSpPr>
        <p:sp>
          <p:nvSpPr>
            <p:cNvPr id="7" name="Freeform 6"/>
            <p:cNvSpPr>
              <a:spLocks noChangeArrowheads="1"/>
            </p:cNvSpPr>
            <p:nvPr/>
          </p:nvSpPr>
          <p:spPr bwMode="auto">
            <a:xfrm>
              <a:off x="2871514" y="2629541"/>
              <a:ext cx="1993061" cy="1473644"/>
            </a:xfrm>
            <a:custGeom>
              <a:avLst/>
              <a:gdLst>
                <a:gd name="T0" fmla="*/ 3922 w 4465"/>
                <a:gd name="T1" fmla="*/ 1084 h 3305"/>
                <a:gd name="T2" fmla="*/ 3922 w 4465"/>
                <a:gd name="T3" fmla="*/ 1084 h 3305"/>
                <a:gd name="T4" fmla="*/ 3303 w 4465"/>
                <a:gd name="T5" fmla="*/ 1265 h 3305"/>
                <a:gd name="T6" fmla="*/ 3303 w 4465"/>
                <a:gd name="T7" fmla="*/ 0 h 3305"/>
                <a:gd name="T8" fmla="*/ 2038 w 4465"/>
                <a:gd name="T9" fmla="*/ 0 h 3305"/>
                <a:gd name="T10" fmla="*/ 2219 w 4465"/>
                <a:gd name="T11" fmla="*/ 619 h 3305"/>
                <a:gd name="T12" fmla="*/ 1651 w 4465"/>
                <a:gd name="T13" fmla="*/ 1161 h 3305"/>
                <a:gd name="T14" fmla="*/ 1625 w 4465"/>
                <a:gd name="T15" fmla="*/ 1161 h 3305"/>
                <a:gd name="T16" fmla="*/ 1083 w 4465"/>
                <a:gd name="T17" fmla="*/ 619 h 3305"/>
                <a:gd name="T18" fmla="*/ 1264 w 4465"/>
                <a:gd name="T19" fmla="*/ 0 h 3305"/>
                <a:gd name="T20" fmla="*/ 0 w 4465"/>
                <a:gd name="T21" fmla="*/ 0 h 3305"/>
                <a:gd name="T22" fmla="*/ 0 w 4465"/>
                <a:gd name="T23" fmla="*/ 3174 h 3305"/>
                <a:gd name="T24" fmla="*/ 128 w 4465"/>
                <a:gd name="T25" fmla="*/ 3304 h 3305"/>
                <a:gd name="T26" fmla="*/ 3303 w 4465"/>
                <a:gd name="T27" fmla="*/ 3304 h 3305"/>
                <a:gd name="T28" fmla="*/ 3303 w 4465"/>
                <a:gd name="T29" fmla="*/ 2038 h 3305"/>
                <a:gd name="T30" fmla="*/ 3922 w 4465"/>
                <a:gd name="T31" fmla="*/ 2219 h 3305"/>
                <a:gd name="T32" fmla="*/ 4464 w 4465"/>
                <a:gd name="T33" fmla="*/ 1678 h 3305"/>
                <a:gd name="T34" fmla="*/ 4464 w 4465"/>
                <a:gd name="T35" fmla="*/ 1625 h 3305"/>
                <a:gd name="T36" fmla="*/ 3922 w 4465"/>
                <a:gd name="T37" fmla="*/ 1084 h 3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65" h="3305">
                  <a:moveTo>
                    <a:pt x="3922" y="1084"/>
                  </a:moveTo>
                  <a:lnTo>
                    <a:pt x="3922" y="1084"/>
                  </a:lnTo>
                  <a:cubicBezTo>
                    <a:pt x="3664" y="1084"/>
                    <a:pt x="3561" y="1290"/>
                    <a:pt x="3303" y="1265"/>
                  </a:cubicBezTo>
                  <a:cubicBezTo>
                    <a:pt x="3303" y="1213"/>
                    <a:pt x="3303" y="413"/>
                    <a:pt x="3303" y="0"/>
                  </a:cubicBezTo>
                  <a:cubicBezTo>
                    <a:pt x="2838" y="0"/>
                    <a:pt x="2090" y="0"/>
                    <a:pt x="2038" y="0"/>
                  </a:cubicBezTo>
                  <a:cubicBezTo>
                    <a:pt x="1987" y="258"/>
                    <a:pt x="2219" y="361"/>
                    <a:pt x="2219" y="619"/>
                  </a:cubicBezTo>
                  <a:cubicBezTo>
                    <a:pt x="2219" y="1006"/>
                    <a:pt x="1961" y="1161"/>
                    <a:pt x="1651" y="1161"/>
                  </a:cubicBezTo>
                  <a:cubicBezTo>
                    <a:pt x="1625" y="1161"/>
                    <a:pt x="1625" y="1161"/>
                    <a:pt x="1625" y="1161"/>
                  </a:cubicBezTo>
                  <a:cubicBezTo>
                    <a:pt x="1315" y="1161"/>
                    <a:pt x="1083" y="1006"/>
                    <a:pt x="1083" y="619"/>
                  </a:cubicBezTo>
                  <a:cubicBezTo>
                    <a:pt x="1083" y="361"/>
                    <a:pt x="1290" y="258"/>
                    <a:pt x="1264" y="0"/>
                  </a:cubicBezTo>
                  <a:cubicBezTo>
                    <a:pt x="1212" y="0"/>
                    <a:pt x="412" y="0"/>
                    <a:pt x="0" y="0"/>
                  </a:cubicBezTo>
                  <a:cubicBezTo>
                    <a:pt x="0" y="3174"/>
                    <a:pt x="0" y="3174"/>
                    <a:pt x="0" y="3174"/>
                  </a:cubicBezTo>
                  <a:cubicBezTo>
                    <a:pt x="0" y="3252"/>
                    <a:pt x="51" y="3304"/>
                    <a:pt x="128" y="3304"/>
                  </a:cubicBezTo>
                  <a:cubicBezTo>
                    <a:pt x="3303" y="3304"/>
                    <a:pt x="3303" y="3304"/>
                    <a:pt x="3303" y="3304"/>
                  </a:cubicBezTo>
                  <a:cubicBezTo>
                    <a:pt x="3303" y="2839"/>
                    <a:pt x="3303" y="2090"/>
                    <a:pt x="3303" y="2038"/>
                  </a:cubicBezTo>
                  <a:cubicBezTo>
                    <a:pt x="3561" y="2013"/>
                    <a:pt x="3664" y="2219"/>
                    <a:pt x="3922" y="2219"/>
                  </a:cubicBezTo>
                  <a:cubicBezTo>
                    <a:pt x="4309" y="2219"/>
                    <a:pt x="4464" y="1962"/>
                    <a:pt x="4464" y="1678"/>
                  </a:cubicBezTo>
                  <a:cubicBezTo>
                    <a:pt x="4464" y="1625"/>
                    <a:pt x="4464" y="1625"/>
                    <a:pt x="4464" y="1625"/>
                  </a:cubicBezTo>
                  <a:cubicBezTo>
                    <a:pt x="4464" y="1342"/>
                    <a:pt x="4309" y="1084"/>
                    <a:pt x="3922" y="1084"/>
                  </a:cubicBezTo>
                </a:path>
              </a:pathLst>
            </a:custGeom>
            <a:solidFill>
              <a:schemeClr val="accent6"/>
            </a:solidFill>
            <a:ln>
              <a:noFill/>
            </a:ln>
            <a:effectLst>
              <a:outerShdw blurRad="63500" dist="38099" dir="2700000" algn="ctr" rotWithShape="0">
                <a:srgbClr val="000000">
                  <a:alpha val="24000"/>
                </a:srgbClr>
              </a:outerShdw>
              <a:reflection blurRad="6350" stA="52000" endA="300" endPos="35000" dir="5400000" sy="-100000" algn="bl" rotWithShape="0"/>
            </a:effectLst>
            <a:scene3d>
              <a:camera prst="orthographicFront"/>
              <a:lightRig rig="balanced" dir="t"/>
            </a:scene3d>
            <a:sp3d prstMaterial="plastic">
              <a:bevelT w="38100"/>
            </a:sp3d>
          </p:spPr>
          <p:txBody>
            <a:bodyPr wrap="none" anchor="ctr"/>
            <a:lstStyle/>
            <a:p>
              <a:pPr defTabSz="950928"/>
              <a:endParaRPr lang="en-US" sz="1867">
                <a:solidFill>
                  <a:srgbClr val="FFFFFF"/>
                </a:solidFill>
                <a:latin typeface="Calibri" panose="020F0502020204030204"/>
              </a:endParaRPr>
            </a:p>
          </p:txBody>
        </p:sp>
        <p:sp>
          <p:nvSpPr>
            <p:cNvPr id="14" name="Rectangle 13"/>
            <p:cNvSpPr/>
            <p:nvPr/>
          </p:nvSpPr>
          <p:spPr>
            <a:xfrm>
              <a:off x="2839260" y="3190229"/>
              <a:ext cx="1820529" cy="869276"/>
            </a:xfrm>
            <a:prstGeom prst="rect">
              <a:avLst/>
            </a:prstGeom>
          </p:spPr>
          <p:txBody>
            <a:bodyPr wrap="square">
              <a:spAutoFit/>
            </a:bodyPr>
            <a:lstStyle/>
            <a:p>
              <a:pPr defTabSz="950928"/>
              <a:r>
                <a:rPr lang="en-US" sz="1733" dirty="0">
                  <a:solidFill>
                    <a:srgbClr val="FFFFFF"/>
                  </a:solidFill>
                  <a:latin typeface="Helvetica" charset="0"/>
                  <a:ea typeface="Helvetica" charset="0"/>
                  <a:cs typeface="Helvetica" charset="0"/>
                </a:rPr>
                <a:t>Preparedness by pre-disaster planning, training, and exercises. </a:t>
              </a:r>
              <a:endParaRPr lang="en-US" sz="1733" dirty="0">
                <a:solidFill>
                  <a:srgbClr val="FFFFFF"/>
                </a:solidFill>
                <a:latin typeface="Calibri" panose="020F0502020204030204"/>
              </a:endParaRPr>
            </a:p>
          </p:txBody>
        </p:sp>
      </p:grpSp>
      <p:grpSp>
        <p:nvGrpSpPr>
          <p:cNvPr id="17" name="Group 16">
            <a:extLst>
              <a:ext uri="{FF2B5EF4-FFF2-40B4-BE49-F238E27FC236}">
                <a16:creationId xmlns:a16="http://schemas.microsoft.com/office/drawing/2014/main" id="{33E7F5E2-8141-4AC2-AE0F-79E430592795}"/>
              </a:ext>
            </a:extLst>
          </p:cNvPr>
          <p:cNvGrpSpPr/>
          <p:nvPr/>
        </p:nvGrpSpPr>
        <p:grpSpPr>
          <a:xfrm>
            <a:off x="9949182" y="2661673"/>
            <a:ext cx="2075324" cy="2657414"/>
            <a:chOff x="4949826" y="2112092"/>
            <a:chExt cx="1556493" cy="1993061"/>
          </a:xfrm>
        </p:grpSpPr>
        <p:sp>
          <p:nvSpPr>
            <p:cNvPr id="9" name="Freeform 8"/>
            <p:cNvSpPr>
              <a:spLocks noChangeArrowheads="1"/>
            </p:cNvSpPr>
            <p:nvPr/>
          </p:nvSpPr>
          <p:spPr bwMode="auto">
            <a:xfrm>
              <a:off x="4949826" y="2112092"/>
              <a:ext cx="1473644" cy="1993061"/>
            </a:xfrm>
            <a:custGeom>
              <a:avLst/>
              <a:gdLst>
                <a:gd name="T0" fmla="*/ 2219 w 3305"/>
                <a:gd name="T1" fmla="*/ 543 h 4467"/>
                <a:gd name="T2" fmla="*/ 2219 w 3305"/>
                <a:gd name="T3" fmla="*/ 543 h 4467"/>
                <a:gd name="T4" fmla="*/ 1651 w 3305"/>
                <a:gd name="T5" fmla="*/ 0 h 4467"/>
                <a:gd name="T6" fmla="*/ 1625 w 3305"/>
                <a:gd name="T7" fmla="*/ 0 h 4467"/>
                <a:gd name="T8" fmla="*/ 1084 w 3305"/>
                <a:gd name="T9" fmla="*/ 543 h 4467"/>
                <a:gd name="T10" fmla="*/ 1264 w 3305"/>
                <a:gd name="T11" fmla="*/ 1162 h 4467"/>
                <a:gd name="T12" fmla="*/ 0 w 3305"/>
                <a:gd name="T13" fmla="*/ 1162 h 4467"/>
                <a:gd name="T14" fmla="*/ 0 w 3305"/>
                <a:gd name="T15" fmla="*/ 2427 h 4467"/>
                <a:gd name="T16" fmla="*/ 619 w 3305"/>
                <a:gd name="T17" fmla="*/ 2246 h 4467"/>
                <a:gd name="T18" fmla="*/ 1161 w 3305"/>
                <a:gd name="T19" fmla="*/ 2787 h 4467"/>
                <a:gd name="T20" fmla="*/ 1161 w 3305"/>
                <a:gd name="T21" fmla="*/ 2840 h 4467"/>
                <a:gd name="T22" fmla="*/ 619 w 3305"/>
                <a:gd name="T23" fmla="*/ 3381 h 4467"/>
                <a:gd name="T24" fmla="*/ 0 w 3305"/>
                <a:gd name="T25" fmla="*/ 3200 h 4467"/>
                <a:gd name="T26" fmla="*/ 0 w 3305"/>
                <a:gd name="T27" fmla="*/ 4466 h 4467"/>
                <a:gd name="T28" fmla="*/ 3174 w 3305"/>
                <a:gd name="T29" fmla="*/ 4466 h 4467"/>
                <a:gd name="T30" fmla="*/ 3304 w 3305"/>
                <a:gd name="T31" fmla="*/ 4336 h 4467"/>
                <a:gd name="T32" fmla="*/ 3304 w 3305"/>
                <a:gd name="T33" fmla="*/ 1162 h 4467"/>
                <a:gd name="T34" fmla="*/ 2038 w 3305"/>
                <a:gd name="T35" fmla="*/ 1162 h 4467"/>
                <a:gd name="T36" fmla="*/ 2219 w 3305"/>
                <a:gd name="T37" fmla="*/ 543 h 4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5" h="4467">
                  <a:moveTo>
                    <a:pt x="2219" y="543"/>
                  </a:moveTo>
                  <a:lnTo>
                    <a:pt x="2219" y="543"/>
                  </a:lnTo>
                  <a:cubicBezTo>
                    <a:pt x="2219" y="156"/>
                    <a:pt x="1962" y="0"/>
                    <a:pt x="1651" y="0"/>
                  </a:cubicBezTo>
                  <a:cubicBezTo>
                    <a:pt x="1625" y="0"/>
                    <a:pt x="1625" y="0"/>
                    <a:pt x="1625" y="0"/>
                  </a:cubicBezTo>
                  <a:cubicBezTo>
                    <a:pt x="1316" y="0"/>
                    <a:pt x="1084" y="156"/>
                    <a:pt x="1084" y="543"/>
                  </a:cubicBezTo>
                  <a:cubicBezTo>
                    <a:pt x="1084" y="800"/>
                    <a:pt x="1290" y="904"/>
                    <a:pt x="1264" y="1162"/>
                  </a:cubicBezTo>
                  <a:cubicBezTo>
                    <a:pt x="1212" y="1162"/>
                    <a:pt x="387" y="1162"/>
                    <a:pt x="0" y="1162"/>
                  </a:cubicBezTo>
                  <a:cubicBezTo>
                    <a:pt x="0" y="1523"/>
                    <a:pt x="0" y="2375"/>
                    <a:pt x="0" y="2427"/>
                  </a:cubicBezTo>
                  <a:cubicBezTo>
                    <a:pt x="258" y="2452"/>
                    <a:pt x="361" y="2246"/>
                    <a:pt x="619" y="2246"/>
                  </a:cubicBezTo>
                  <a:cubicBezTo>
                    <a:pt x="1006" y="2246"/>
                    <a:pt x="1161" y="2504"/>
                    <a:pt x="1161" y="2787"/>
                  </a:cubicBezTo>
                  <a:cubicBezTo>
                    <a:pt x="1161" y="2840"/>
                    <a:pt x="1161" y="2840"/>
                    <a:pt x="1161" y="2840"/>
                  </a:cubicBezTo>
                  <a:cubicBezTo>
                    <a:pt x="1161" y="3124"/>
                    <a:pt x="1006" y="3381"/>
                    <a:pt x="619" y="3381"/>
                  </a:cubicBezTo>
                  <a:cubicBezTo>
                    <a:pt x="361" y="3381"/>
                    <a:pt x="258" y="3175"/>
                    <a:pt x="0" y="3200"/>
                  </a:cubicBezTo>
                  <a:cubicBezTo>
                    <a:pt x="0" y="3252"/>
                    <a:pt x="0" y="4053"/>
                    <a:pt x="0" y="4466"/>
                  </a:cubicBezTo>
                  <a:cubicBezTo>
                    <a:pt x="3174" y="4466"/>
                    <a:pt x="3174" y="4466"/>
                    <a:pt x="3174" y="4466"/>
                  </a:cubicBezTo>
                  <a:cubicBezTo>
                    <a:pt x="3226" y="4466"/>
                    <a:pt x="3304" y="4414"/>
                    <a:pt x="3304" y="4336"/>
                  </a:cubicBezTo>
                  <a:cubicBezTo>
                    <a:pt x="3304" y="1162"/>
                    <a:pt x="3304" y="1162"/>
                    <a:pt x="3304" y="1162"/>
                  </a:cubicBezTo>
                  <a:cubicBezTo>
                    <a:pt x="2864" y="1162"/>
                    <a:pt x="2090" y="1162"/>
                    <a:pt x="2038" y="1162"/>
                  </a:cubicBezTo>
                  <a:cubicBezTo>
                    <a:pt x="1987" y="904"/>
                    <a:pt x="2219" y="800"/>
                    <a:pt x="2219" y="543"/>
                  </a:cubicBezTo>
                </a:path>
              </a:pathLst>
            </a:custGeom>
            <a:solidFill>
              <a:schemeClr val="accent4"/>
            </a:solidFill>
            <a:ln>
              <a:noFill/>
            </a:ln>
            <a:effectLst>
              <a:outerShdw blurRad="63500" dist="38099" dir="2700000" algn="ctr" rotWithShape="0">
                <a:srgbClr val="000000">
                  <a:alpha val="24000"/>
                </a:srgbClr>
              </a:outerShdw>
              <a:reflection blurRad="6350" stA="52000" endA="300" endPos="35000" dir="5400000" sy="-100000" algn="bl" rotWithShape="0"/>
            </a:effectLst>
            <a:scene3d>
              <a:camera prst="orthographicFront"/>
              <a:lightRig rig="balanced" dir="t"/>
            </a:scene3d>
            <a:sp3d prstMaterial="plastic">
              <a:bevelT w="38100"/>
            </a:sp3d>
          </p:spPr>
          <p:txBody>
            <a:bodyPr wrap="none" anchor="ctr"/>
            <a:lstStyle/>
            <a:p>
              <a:pPr defTabSz="950928"/>
              <a:endParaRPr lang="en-US" sz="1867">
                <a:solidFill>
                  <a:srgbClr val="FFFFFF"/>
                </a:solidFill>
                <a:latin typeface="Calibri" panose="020F0502020204030204"/>
              </a:endParaRPr>
            </a:p>
          </p:txBody>
        </p:sp>
        <p:sp>
          <p:nvSpPr>
            <p:cNvPr id="15" name="Rectangle 14"/>
            <p:cNvSpPr/>
            <p:nvPr/>
          </p:nvSpPr>
          <p:spPr>
            <a:xfrm>
              <a:off x="5390665" y="2694067"/>
              <a:ext cx="1115654" cy="1069283"/>
            </a:xfrm>
            <a:prstGeom prst="rect">
              <a:avLst/>
            </a:prstGeom>
          </p:spPr>
          <p:txBody>
            <a:bodyPr wrap="square">
              <a:spAutoFit/>
            </a:bodyPr>
            <a:lstStyle/>
            <a:p>
              <a:pPr defTabSz="950928"/>
              <a:r>
                <a:rPr lang="en-US" sz="1733" dirty="0">
                  <a:solidFill>
                    <a:srgbClr val="FFFFFF"/>
                  </a:solidFill>
                  <a:latin typeface="Helvetica" charset="0"/>
                  <a:ea typeface="Helvetica" charset="0"/>
                  <a:cs typeface="Helvetica" charset="0"/>
                </a:rPr>
                <a:t>Recovery through ongoing  stakeholder partnerships. </a:t>
              </a:r>
              <a:endParaRPr lang="en-US" sz="1733" dirty="0">
                <a:solidFill>
                  <a:srgbClr val="FFFFFF"/>
                </a:solidFill>
                <a:latin typeface="Calibri" panose="020F0502020204030204"/>
              </a:endParaRPr>
            </a:p>
          </p:txBody>
        </p:sp>
      </p:grpSp>
      <p:grpSp>
        <p:nvGrpSpPr>
          <p:cNvPr id="47" name="Group 46">
            <a:extLst>
              <a:ext uri="{FF2B5EF4-FFF2-40B4-BE49-F238E27FC236}">
                <a16:creationId xmlns:a16="http://schemas.microsoft.com/office/drawing/2014/main" id="{401838AC-FFB8-4F1E-B8A1-2CDE90987BE2}"/>
              </a:ext>
            </a:extLst>
          </p:cNvPr>
          <p:cNvGrpSpPr/>
          <p:nvPr/>
        </p:nvGrpSpPr>
        <p:grpSpPr>
          <a:xfrm>
            <a:off x="6994652" y="3463283"/>
            <a:ext cx="2671380" cy="1964861"/>
            <a:chOff x="7079347" y="2629539"/>
            <a:chExt cx="2003535" cy="1473646"/>
          </a:xfrm>
        </p:grpSpPr>
        <p:sp>
          <p:nvSpPr>
            <p:cNvPr id="8" name="Freeform 7"/>
            <p:cNvSpPr>
              <a:spLocks noChangeArrowheads="1"/>
            </p:cNvSpPr>
            <p:nvPr/>
          </p:nvSpPr>
          <p:spPr bwMode="auto">
            <a:xfrm rot="10800000">
              <a:off x="7089821" y="2629539"/>
              <a:ext cx="1993061" cy="1473646"/>
            </a:xfrm>
            <a:custGeom>
              <a:avLst/>
              <a:gdLst>
                <a:gd name="T0" fmla="*/ 4336 w 4467"/>
                <a:gd name="T1" fmla="*/ 0 h 3304"/>
                <a:gd name="T2" fmla="*/ 4336 w 4467"/>
                <a:gd name="T3" fmla="*/ 0 h 3304"/>
                <a:gd name="T4" fmla="*/ 1162 w 4467"/>
                <a:gd name="T5" fmla="*/ 0 h 3304"/>
                <a:gd name="T6" fmla="*/ 1162 w 4467"/>
                <a:gd name="T7" fmla="*/ 1264 h 3304"/>
                <a:gd name="T8" fmla="*/ 543 w 4467"/>
                <a:gd name="T9" fmla="*/ 1083 h 3304"/>
                <a:gd name="T10" fmla="*/ 0 w 4467"/>
                <a:gd name="T11" fmla="*/ 1625 h 3304"/>
                <a:gd name="T12" fmla="*/ 0 w 4467"/>
                <a:gd name="T13" fmla="*/ 1677 h 3304"/>
                <a:gd name="T14" fmla="*/ 543 w 4467"/>
                <a:gd name="T15" fmla="*/ 2219 h 3304"/>
                <a:gd name="T16" fmla="*/ 1162 w 4467"/>
                <a:gd name="T17" fmla="*/ 2038 h 3304"/>
                <a:gd name="T18" fmla="*/ 1162 w 4467"/>
                <a:gd name="T19" fmla="*/ 3303 h 3304"/>
                <a:gd name="T20" fmla="*/ 2426 w 4467"/>
                <a:gd name="T21" fmla="*/ 3303 h 3304"/>
                <a:gd name="T22" fmla="*/ 2246 w 4467"/>
                <a:gd name="T23" fmla="*/ 2684 h 3304"/>
                <a:gd name="T24" fmla="*/ 2787 w 4467"/>
                <a:gd name="T25" fmla="*/ 2141 h 3304"/>
                <a:gd name="T26" fmla="*/ 2813 w 4467"/>
                <a:gd name="T27" fmla="*/ 2141 h 3304"/>
                <a:gd name="T28" fmla="*/ 3381 w 4467"/>
                <a:gd name="T29" fmla="*/ 2684 h 3304"/>
                <a:gd name="T30" fmla="*/ 3200 w 4467"/>
                <a:gd name="T31" fmla="*/ 3303 h 3304"/>
                <a:gd name="T32" fmla="*/ 4466 w 4467"/>
                <a:gd name="T33" fmla="*/ 3303 h 3304"/>
                <a:gd name="T34" fmla="*/ 4466 w 4467"/>
                <a:gd name="T35" fmla="*/ 129 h 3304"/>
                <a:gd name="T36" fmla="*/ 4336 w 4467"/>
                <a:gd name="T37" fmla="*/ 0 h 3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67" h="3304">
                  <a:moveTo>
                    <a:pt x="4336" y="0"/>
                  </a:moveTo>
                  <a:lnTo>
                    <a:pt x="4336" y="0"/>
                  </a:lnTo>
                  <a:cubicBezTo>
                    <a:pt x="1162" y="0"/>
                    <a:pt x="1162" y="0"/>
                    <a:pt x="1162" y="0"/>
                  </a:cubicBezTo>
                  <a:cubicBezTo>
                    <a:pt x="1162" y="361"/>
                    <a:pt x="1162" y="1212"/>
                    <a:pt x="1162" y="1264"/>
                  </a:cubicBezTo>
                  <a:cubicBezTo>
                    <a:pt x="904" y="1290"/>
                    <a:pt x="800" y="1083"/>
                    <a:pt x="543" y="1083"/>
                  </a:cubicBezTo>
                  <a:cubicBezTo>
                    <a:pt x="155" y="1083"/>
                    <a:pt x="0" y="1342"/>
                    <a:pt x="0" y="1625"/>
                  </a:cubicBezTo>
                  <a:cubicBezTo>
                    <a:pt x="0" y="1677"/>
                    <a:pt x="0" y="1677"/>
                    <a:pt x="0" y="1677"/>
                  </a:cubicBezTo>
                  <a:cubicBezTo>
                    <a:pt x="0" y="1961"/>
                    <a:pt x="155" y="2219"/>
                    <a:pt x="543" y="2219"/>
                  </a:cubicBezTo>
                  <a:cubicBezTo>
                    <a:pt x="800" y="2219"/>
                    <a:pt x="904" y="2012"/>
                    <a:pt x="1162" y="2038"/>
                  </a:cubicBezTo>
                  <a:cubicBezTo>
                    <a:pt x="1162" y="2090"/>
                    <a:pt x="1162" y="2916"/>
                    <a:pt x="1162" y="3303"/>
                  </a:cubicBezTo>
                  <a:cubicBezTo>
                    <a:pt x="1601" y="3303"/>
                    <a:pt x="2374" y="3303"/>
                    <a:pt x="2426" y="3303"/>
                  </a:cubicBezTo>
                  <a:cubicBezTo>
                    <a:pt x="2452" y="3045"/>
                    <a:pt x="2246" y="2941"/>
                    <a:pt x="2246" y="2684"/>
                  </a:cubicBezTo>
                  <a:cubicBezTo>
                    <a:pt x="2246" y="2297"/>
                    <a:pt x="2478" y="2141"/>
                    <a:pt x="2787" y="2141"/>
                  </a:cubicBezTo>
                  <a:cubicBezTo>
                    <a:pt x="2813" y="2141"/>
                    <a:pt x="2813" y="2141"/>
                    <a:pt x="2813" y="2141"/>
                  </a:cubicBezTo>
                  <a:cubicBezTo>
                    <a:pt x="3124" y="2141"/>
                    <a:pt x="3381" y="2297"/>
                    <a:pt x="3381" y="2684"/>
                  </a:cubicBezTo>
                  <a:cubicBezTo>
                    <a:pt x="3381" y="2941"/>
                    <a:pt x="3149" y="3045"/>
                    <a:pt x="3200" y="3303"/>
                  </a:cubicBezTo>
                  <a:cubicBezTo>
                    <a:pt x="3252" y="3303"/>
                    <a:pt x="4001" y="3303"/>
                    <a:pt x="4466" y="3303"/>
                  </a:cubicBezTo>
                  <a:cubicBezTo>
                    <a:pt x="4466" y="129"/>
                    <a:pt x="4466" y="129"/>
                    <a:pt x="4466" y="129"/>
                  </a:cubicBezTo>
                  <a:cubicBezTo>
                    <a:pt x="4466" y="51"/>
                    <a:pt x="4388" y="0"/>
                    <a:pt x="4336" y="0"/>
                  </a:cubicBezTo>
                </a:path>
              </a:pathLst>
            </a:custGeom>
            <a:solidFill>
              <a:schemeClr val="accent3"/>
            </a:solidFill>
            <a:ln>
              <a:noFill/>
            </a:ln>
            <a:effectLst>
              <a:outerShdw blurRad="63500" dist="38099" dir="2700000" algn="ctr" rotWithShape="0">
                <a:srgbClr val="000000">
                  <a:alpha val="24000"/>
                </a:srgbClr>
              </a:outerShdw>
              <a:reflection blurRad="6350" stA="52000" endA="300" endPos="35000" dir="5400000" sy="-100000" algn="bl" rotWithShape="0"/>
            </a:effectLst>
            <a:scene3d>
              <a:camera prst="orthographicFront"/>
              <a:lightRig rig="balanced" dir="t"/>
            </a:scene3d>
            <a:sp3d prstMaterial="plastic">
              <a:bevelT w="38100"/>
            </a:sp3d>
          </p:spPr>
          <p:txBody>
            <a:bodyPr wrap="none" anchor="ctr"/>
            <a:lstStyle/>
            <a:p>
              <a:pPr defTabSz="950928"/>
              <a:endParaRPr lang="en-US" sz="1867">
                <a:solidFill>
                  <a:srgbClr val="FFFFFF"/>
                </a:solidFill>
                <a:latin typeface="Calibri" panose="020F0502020204030204"/>
              </a:endParaRPr>
            </a:p>
          </p:txBody>
        </p:sp>
        <p:sp>
          <p:nvSpPr>
            <p:cNvPr id="16" name="Rectangle 15"/>
            <p:cNvSpPr/>
            <p:nvPr/>
          </p:nvSpPr>
          <p:spPr>
            <a:xfrm>
              <a:off x="7079347" y="3096453"/>
              <a:ext cx="1600094" cy="869276"/>
            </a:xfrm>
            <a:prstGeom prst="rect">
              <a:avLst/>
            </a:prstGeom>
          </p:spPr>
          <p:txBody>
            <a:bodyPr wrap="square">
              <a:spAutoFit/>
            </a:bodyPr>
            <a:lstStyle/>
            <a:p>
              <a:pPr defTabSz="950928"/>
              <a:r>
                <a:rPr lang="en-US" sz="1733" dirty="0">
                  <a:solidFill>
                    <a:srgbClr val="FFFFFF"/>
                  </a:solidFill>
                  <a:latin typeface="Helvetica" charset="0"/>
                  <a:ea typeface="Helvetica" charset="0"/>
                  <a:cs typeface="Helvetica" charset="0"/>
                </a:rPr>
                <a:t>Response to address immediate impacts on disaster survivors. </a:t>
              </a:r>
              <a:endParaRPr lang="en-US" sz="1733" dirty="0">
                <a:solidFill>
                  <a:srgbClr val="FFFFFF"/>
                </a:solidFill>
                <a:latin typeface="Calibri" panose="020F0502020204030204"/>
              </a:endParaRPr>
            </a:p>
          </p:txBody>
        </p:sp>
      </p:grpSp>
      <p:grpSp>
        <p:nvGrpSpPr>
          <p:cNvPr id="10" name="Group 9"/>
          <p:cNvGrpSpPr/>
          <p:nvPr/>
        </p:nvGrpSpPr>
        <p:grpSpPr>
          <a:xfrm>
            <a:off x="763724" y="2878039"/>
            <a:ext cx="772160" cy="872098"/>
            <a:chOff x="426678" y="2341408"/>
            <a:chExt cx="579120" cy="654074"/>
          </a:xfrm>
        </p:grpSpPr>
        <p:sp>
          <p:nvSpPr>
            <p:cNvPr id="3" name="Oval 2"/>
            <p:cNvSpPr/>
            <p:nvPr/>
          </p:nvSpPr>
          <p:spPr>
            <a:xfrm>
              <a:off x="426678" y="2404991"/>
              <a:ext cx="579120" cy="579120"/>
            </a:xfrm>
            <a:prstGeom prst="ellipse">
              <a:avLst/>
            </a:prstGeom>
            <a:solidFill>
              <a:schemeClr val="bg1">
                <a:lumMod val="65000"/>
                <a:lumOff val="35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587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28"/>
              <a:endParaRPr lang="en-US" sz="1867">
                <a:solidFill>
                  <a:srgbClr val="FFFFFF"/>
                </a:solidFill>
                <a:latin typeface="Calibri" panose="020F0502020204030204"/>
              </a:endParaRPr>
            </a:p>
          </p:txBody>
        </p:sp>
        <p:sp>
          <p:nvSpPr>
            <p:cNvPr id="4" name="TextBox 3"/>
            <p:cNvSpPr txBox="1"/>
            <p:nvPr/>
          </p:nvSpPr>
          <p:spPr>
            <a:xfrm>
              <a:off x="476429" y="2341408"/>
              <a:ext cx="384962" cy="654074"/>
            </a:xfrm>
            <a:prstGeom prst="rect">
              <a:avLst/>
            </a:prstGeom>
            <a:noFill/>
          </p:spPr>
          <p:txBody>
            <a:bodyPr wrap="none" rtlCol="0">
              <a:spAutoFit/>
            </a:bodyPr>
            <a:lstStyle/>
            <a:p>
              <a:pPr defTabSz="950928"/>
              <a:r>
                <a:rPr lang="en-US" sz="5067" b="1" dirty="0">
                  <a:latin typeface="Calibri" panose="020F0502020204030204"/>
                </a:rPr>
                <a:t>1</a:t>
              </a:r>
            </a:p>
          </p:txBody>
        </p:sp>
      </p:grpSp>
      <p:grpSp>
        <p:nvGrpSpPr>
          <p:cNvPr id="21" name="Group 20">
            <a:extLst>
              <a:ext uri="{FF2B5EF4-FFF2-40B4-BE49-F238E27FC236}">
                <a16:creationId xmlns:a16="http://schemas.microsoft.com/office/drawing/2014/main" id="{83D5E2D8-9599-47D2-B55D-7AEE9BB6437F}"/>
              </a:ext>
            </a:extLst>
          </p:cNvPr>
          <p:cNvGrpSpPr/>
          <p:nvPr/>
        </p:nvGrpSpPr>
        <p:grpSpPr>
          <a:xfrm>
            <a:off x="3371051" y="2878037"/>
            <a:ext cx="772160" cy="872098"/>
            <a:chOff x="2528288" y="2158528"/>
            <a:chExt cx="579120" cy="654074"/>
          </a:xfrm>
        </p:grpSpPr>
        <p:sp>
          <p:nvSpPr>
            <p:cNvPr id="18" name="Oval 17"/>
            <p:cNvSpPr/>
            <p:nvPr/>
          </p:nvSpPr>
          <p:spPr>
            <a:xfrm>
              <a:off x="2528288" y="2222111"/>
              <a:ext cx="579120" cy="579120"/>
            </a:xfrm>
            <a:prstGeom prst="ellipse">
              <a:avLst/>
            </a:prstGeom>
            <a:solidFill>
              <a:schemeClr val="bg1">
                <a:lumMod val="65000"/>
                <a:lumOff val="35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587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28"/>
              <a:endParaRPr lang="en-US" sz="1867">
                <a:solidFill>
                  <a:srgbClr val="FFFFFF"/>
                </a:solidFill>
                <a:latin typeface="Calibri" panose="020F0502020204030204"/>
              </a:endParaRPr>
            </a:p>
          </p:txBody>
        </p:sp>
        <p:sp>
          <p:nvSpPr>
            <p:cNvPr id="22" name="TextBox 21"/>
            <p:cNvSpPr txBox="1"/>
            <p:nvPr/>
          </p:nvSpPr>
          <p:spPr>
            <a:xfrm>
              <a:off x="2600401" y="2158528"/>
              <a:ext cx="384962" cy="654074"/>
            </a:xfrm>
            <a:prstGeom prst="rect">
              <a:avLst/>
            </a:prstGeom>
            <a:noFill/>
          </p:spPr>
          <p:txBody>
            <a:bodyPr wrap="none" rtlCol="0">
              <a:spAutoFit/>
            </a:bodyPr>
            <a:lstStyle/>
            <a:p>
              <a:pPr defTabSz="950928"/>
              <a:r>
                <a:rPr lang="en-US" sz="5067" b="1" dirty="0">
                  <a:latin typeface="Calibri" panose="020F0502020204030204"/>
                </a:rPr>
                <a:t>2</a:t>
              </a:r>
            </a:p>
          </p:txBody>
        </p:sp>
      </p:grpSp>
      <p:grpSp>
        <p:nvGrpSpPr>
          <p:cNvPr id="25" name="Group 24">
            <a:extLst>
              <a:ext uri="{FF2B5EF4-FFF2-40B4-BE49-F238E27FC236}">
                <a16:creationId xmlns:a16="http://schemas.microsoft.com/office/drawing/2014/main" id="{C4801105-198E-49BF-8F86-6D7A5D974F8F}"/>
              </a:ext>
            </a:extLst>
          </p:cNvPr>
          <p:cNvGrpSpPr/>
          <p:nvPr/>
        </p:nvGrpSpPr>
        <p:grpSpPr>
          <a:xfrm>
            <a:off x="6098583" y="2897489"/>
            <a:ext cx="772160" cy="872098"/>
            <a:chOff x="4573937" y="2173117"/>
            <a:chExt cx="579120" cy="654074"/>
          </a:xfrm>
        </p:grpSpPr>
        <p:sp>
          <p:nvSpPr>
            <p:cNvPr id="19" name="Oval 18"/>
            <p:cNvSpPr/>
            <p:nvPr/>
          </p:nvSpPr>
          <p:spPr>
            <a:xfrm>
              <a:off x="4573937" y="2222111"/>
              <a:ext cx="579120" cy="579120"/>
            </a:xfrm>
            <a:prstGeom prst="ellipse">
              <a:avLst/>
            </a:prstGeom>
            <a:solidFill>
              <a:schemeClr val="bg1">
                <a:lumMod val="65000"/>
                <a:lumOff val="35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587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28"/>
              <a:endParaRPr lang="en-US" sz="1867">
                <a:solidFill>
                  <a:srgbClr val="FFFFFF"/>
                </a:solidFill>
                <a:latin typeface="Calibri" panose="020F0502020204030204"/>
              </a:endParaRPr>
            </a:p>
          </p:txBody>
        </p:sp>
        <p:sp>
          <p:nvSpPr>
            <p:cNvPr id="23" name="TextBox 22"/>
            <p:cNvSpPr txBox="1"/>
            <p:nvPr/>
          </p:nvSpPr>
          <p:spPr>
            <a:xfrm>
              <a:off x="4620751" y="2173117"/>
              <a:ext cx="456188" cy="654074"/>
            </a:xfrm>
            <a:prstGeom prst="rect">
              <a:avLst/>
            </a:prstGeom>
            <a:noFill/>
          </p:spPr>
          <p:txBody>
            <a:bodyPr wrap="square" rtlCol="0">
              <a:spAutoFit/>
            </a:bodyPr>
            <a:lstStyle/>
            <a:p>
              <a:pPr defTabSz="950928"/>
              <a:r>
                <a:rPr lang="en-US" sz="5067" b="1" dirty="0">
                  <a:latin typeface="Calibri" panose="020F0502020204030204"/>
                </a:rPr>
                <a:t>3</a:t>
              </a:r>
            </a:p>
          </p:txBody>
        </p:sp>
      </p:grpSp>
      <p:grpSp>
        <p:nvGrpSpPr>
          <p:cNvPr id="43" name="Group 42">
            <a:extLst>
              <a:ext uri="{FF2B5EF4-FFF2-40B4-BE49-F238E27FC236}">
                <a16:creationId xmlns:a16="http://schemas.microsoft.com/office/drawing/2014/main" id="{CADC4A57-2539-4C2F-89FA-FA096D1B599E}"/>
              </a:ext>
            </a:extLst>
          </p:cNvPr>
          <p:cNvGrpSpPr/>
          <p:nvPr/>
        </p:nvGrpSpPr>
        <p:grpSpPr>
          <a:xfrm>
            <a:off x="8794841" y="2897489"/>
            <a:ext cx="772160" cy="872098"/>
            <a:chOff x="6596128" y="2173117"/>
            <a:chExt cx="579120" cy="654074"/>
          </a:xfrm>
        </p:grpSpPr>
        <p:sp>
          <p:nvSpPr>
            <p:cNvPr id="20" name="Oval 19"/>
            <p:cNvSpPr/>
            <p:nvPr/>
          </p:nvSpPr>
          <p:spPr>
            <a:xfrm>
              <a:off x="6596128" y="2222111"/>
              <a:ext cx="579120" cy="579120"/>
            </a:xfrm>
            <a:prstGeom prst="ellipse">
              <a:avLst/>
            </a:prstGeom>
            <a:solidFill>
              <a:schemeClr val="bg1">
                <a:lumMod val="65000"/>
                <a:lumOff val="35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587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928"/>
              <a:endParaRPr lang="en-US" sz="1867">
                <a:solidFill>
                  <a:srgbClr val="FFFFFF"/>
                </a:solidFill>
                <a:latin typeface="Calibri" panose="020F0502020204030204"/>
              </a:endParaRPr>
            </a:p>
          </p:txBody>
        </p:sp>
        <p:sp>
          <p:nvSpPr>
            <p:cNvPr id="24" name="TextBox 23"/>
            <p:cNvSpPr txBox="1"/>
            <p:nvPr/>
          </p:nvSpPr>
          <p:spPr>
            <a:xfrm>
              <a:off x="6650510" y="2173117"/>
              <a:ext cx="384962" cy="654074"/>
            </a:xfrm>
            <a:prstGeom prst="rect">
              <a:avLst/>
            </a:prstGeom>
            <a:noFill/>
          </p:spPr>
          <p:txBody>
            <a:bodyPr wrap="none" rtlCol="0">
              <a:spAutoFit/>
            </a:bodyPr>
            <a:lstStyle/>
            <a:p>
              <a:pPr defTabSz="950928"/>
              <a:r>
                <a:rPr lang="en-US" sz="5067" b="1" dirty="0">
                  <a:latin typeface="Calibri" panose="020F0502020204030204"/>
                </a:rPr>
                <a:t>4</a:t>
              </a:r>
            </a:p>
          </p:txBody>
        </p:sp>
      </p:grpSp>
      <p:grpSp>
        <p:nvGrpSpPr>
          <p:cNvPr id="26" name="Group 25"/>
          <p:cNvGrpSpPr/>
          <p:nvPr/>
        </p:nvGrpSpPr>
        <p:grpSpPr>
          <a:xfrm>
            <a:off x="8177852" y="2081463"/>
            <a:ext cx="635888" cy="1381820"/>
            <a:chOff x="5247958" y="786765"/>
            <a:chExt cx="1449387" cy="3149600"/>
          </a:xfrm>
          <a:solidFill>
            <a:schemeClr val="accent3"/>
          </a:solidFill>
          <a:effectLst>
            <a:reflection blurRad="6350" stA="52000" endA="300" endPos="35000" dir="5400000" sy="-100000" algn="bl" rotWithShape="0"/>
          </a:effectLst>
        </p:grpSpPr>
        <p:sp>
          <p:nvSpPr>
            <p:cNvPr id="27" name="Freeform 25"/>
            <p:cNvSpPr>
              <a:spLocks noChangeArrowheads="1"/>
            </p:cNvSpPr>
            <p:nvPr/>
          </p:nvSpPr>
          <p:spPr bwMode="auto">
            <a:xfrm>
              <a:off x="5676583" y="786765"/>
              <a:ext cx="585787" cy="585788"/>
            </a:xfrm>
            <a:custGeom>
              <a:avLst/>
              <a:gdLst>
                <a:gd name="T0" fmla="*/ 825 w 1626"/>
                <a:gd name="T1" fmla="*/ 1625 h 1626"/>
                <a:gd name="T2" fmla="*/ 825 w 1626"/>
                <a:gd name="T3" fmla="*/ 1625 h 1626"/>
                <a:gd name="T4" fmla="*/ 1625 w 1626"/>
                <a:gd name="T5" fmla="*/ 825 h 1626"/>
                <a:gd name="T6" fmla="*/ 825 w 1626"/>
                <a:gd name="T7" fmla="*/ 0 h 1626"/>
                <a:gd name="T8" fmla="*/ 0 w 1626"/>
                <a:gd name="T9" fmla="*/ 825 h 1626"/>
                <a:gd name="T10" fmla="*/ 825 w 1626"/>
                <a:gd name="T11" fmla="*/ 1625 h 1626"/>
              </a:gdLst>
              <a:ahLst/>
              <a:cxnLst>
                <a:cxn ang="0">
                  <a:pos x="T0" y="T1"/>
                </a:cxn>
                <a:cxn ang="0">
                  <a:pos x="T2" y="T3"/>
                </a:cxn>
                <a:cxn ang="0">
                  <a:pos x="T4" y="T5"/>
                </a:cxn>
                <a:cxn ang="0">
                  <a:pos x="T6" y="T7"/>
                </a:cxn>
                <a:cxn ang="0">
                  <a:pos x="T8" y="T9"/>
                </a:cxn>
                <a:cxn ang="0">
                  <a:pos x="T10" y="T11"/>
                </a:cxn>
              </a:cxnLst>
              <a:rect l="0" t="0" r="r" b="b"/>
              <a:pathLst>
                <a:path w="1626" h="1626">
                  <a:moveTo>
                    <a:pt x="825" y="1625"/>
                  </a:moveTo>
                  <a:lnTo>
                    <a:pt x="825" y="1625"/>
                  </a:lnTo>
                  <a:cubicBezTo>
                    <a:pt x="1264" y="1625"/>
                    <a:pt x="1625" y="1264"/>
                    <a:pt x="1625" y="825"/>
                  </a:cubicBezTo>
                  <a:cubicBezTo>
                    <a:pt x="1625" y="362"/>
                    <a:pt x="1264" y="0"/>
                    <a:pt x="825" y="0"/>
                  </a:cubicBezTo>
                  <a:cubicBezTo>
                    <a:pt x="361" y="0"/>
                    <a:pt x="0" y="362"/>
                    <a:pt x="0" y="825"/>
                  </a:cubicBezTo>
                  <a:cubicBezTo>
                    <a:pt x="0" y="1264"/>
                    <a:pt x="361" y="1625"/>
                    <a:pt x="825" y="16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sp>
          <p:nvSpPr>
            <p:cNvPr id="28" name="Freeform 26"/>
            <p:cNvSpPr>
              <a:spLocks noChangeArrowheads="1"/>
            </p:cNvSpPr>
            <p:nvPr/>
          </p:nvSpPr>
          <p:spPr bwMode="auto">
            <a:xfrm>
              <a:off x="5247958" y="1464628"/>
              <a:ext cx="1449387" cy="2471737"/>
            </a:xfrm>
            <a:custGeom>
              <a:avLst/>
              <a:gdLst>
                <a:gd name="T0" fmla="*/ 2478 w 4027"/>
                <a:gd name="T1" fmla="*/ 0 h 6866"/>
                <a:gd name="T2" fmla="*/ 2478 w 4027"/>
                <a:gd name="T3" fmla="*/ 0 h 6866"/>
                <a:gd name="T4" fmla="*/ 1523 w 4027"/>
                <a:gd name="T5" fmla="*/ 0 h 6866"/>
                <a:gd name="T6" fmla="*/ 0 w 4027"/>
                <a:gd name="T7" fmla="*/ 1523 h 6866"/>
                <a:gd name="T8" fmla="*/ 0 w 4027"/>
                <a:gd name="T9" fmla="*/ 3587 h 6866"/>
                <a:gd name="T10" fmla="*/ 362 w 4027"/>
                <a:gd name="T11" fmla="*/ 3948 h 6866"/>
                <a:gd name="T12" fmla="*/ 723 w 4027"/>
                <a:gd name="T13" fmla="*/ 3587 h 6866"/>
                <a:gd name="T14" fmla="*/ 723 w 4027"/>
                <a:gd name="T15" fmla="*/ 1523 h 6866"/>
                <a:gd name="T16" fmla="*/ 981 w 4027"/>
                <a:gd name="T17" fmla="*/ 929 h 6866"/>
                <a:gd name="T18" fmla="*/ 981 w 4027"/>
                <a:gd name="T19" fmla="*/ 6452 h 6866"/>
                <a:gd name="T20" fmla="*/ 1394 w 4027"/>
                <a:gd name="T21" fmla="*/ 6865 h 6866"/>
                <a:gd name="T22" fmla="*/ 1807 w 4027"/>
                <a:gd name="T23" fmla="*/ 6452 h 6866"/>
                <a:gd name="T24" fmla="*/ 1807 w 4027"/>
                <a:gd name="T25" fmla="*/ 3975 h 6866"/>
                <a:gd name="T26" fmla="*/ 2194 w 4027"/>
                <a:gd name="T27" fmla="*/ 3975 h 6866"/>
                <a:gd name="T28" fmla="*/ 2194 w 4027"/>
                <a:gd name="T29" fmla="*/ 6452 h 6866"/>
                <a:gd name="T30" fmla="*/ 2607 w 4027"/>
                <a:gd name="T31" fmla="*/ 6865 h 6866"/>
                <a:gd name="T32" fmla="*/ 3020 w 4027"/>
                <a:gd name="T33" fmla="*/ 6452 h 6866"/>
                <a:gd name="T34" fmla="*/ 3020 w 4027"/>
                <a:gd name="T35" fmla="*/ 929 h 6866"/>
                <a:gd name="T36" fmla="*/ 3304 w 4027"/>
                <a:gd name="T37" fmla="*/ 1523 h 6866"/>
                <a:gd name="T38" fmla="*/ 3304 w 4027"/>
                <a:gd name="T39" fmla="*/ 3587 h 6866"/>
                <a:gd name="T40" fmla="*/ 3666 w 4027"/>
                <a:gd name="T41" fmla="*/ 3948 h 6866"/>
                <a:gd name="T42" fmla="*/ 4026 w 4027"/>
                <a:gd name="T43" fmla="*/ 3587 h 6866"/>
                <a:gd name="T44" fmla="*/ 4026 w 4027"/>
                <a:gd name="T45" fmla="*/ 1523 h 6866"/>
                <a:gd name="T46" fmla="*/ 2478 w 4027"/>
                <a:gd name="T47" fmla="*/ 0 h 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7" h="6866">
                  <a:moveTo>
                    <a:pt x="2478" y="0"/>
                  </a:moveTo>
                  <a:lnTo>
                    <a:pt x="2478" y="0"/>
                  </a:lnTo>
                  <a:cubicBezTo>
                    <a:pt x="1523" y="0"/>
                    <a:pt x="1523" y="0"/>
                    <a:pt x="1523" y="0"/>
                  </a:cubicBezTo>
                  <a:cubicBezTo>
                    <a:pt x="672" y="0"/>
                    <a:pt x="0" y="697"/>
                    <a:pt x="0" y="1523"/>
                  </a:cubicBezTo>
                  <a:cubicBezTo>
                    <a:pt x="0" y="3587"/>
                    <a:pt x="0" y="3587"/>
                    <a:pt x="0" y="3587"/>
                  </a:cubicBezTo>
                  <a:cubicBezTo>
                    <a:pt x="0" y="3768"/>
                    <a:pt x="156" y="3948"/>
                    <a:pt x="362" y="3948"/>
                  </a:cubicBezTo>
                  <a:cubicBezTo>
                    <a:pt x="542" y="3948"/>
                    <a:pt x="723" y="3768"/>
                    <a:pt x="723" y="3587"/>
                  </a:cubicBezTo>
                  <a:cubicBezTo>
                    <a:pt x="723" y="1523"/>
                    <a:pt x="723" y="1523"/>
                    <a:pt x="723" y="1523"/>
                  </a:cubicBezTo>
                  <a:cubicBezTo>
                    <a:pt x="723" y="1291"/>
                    <a:pt x="826" y="1084"/>
                    <a:pt x="981" y="929"/>
                  </a:cubicBezTo>
                  <a:cubicBezTo>
                    <a:pt x="981" y="6452"/>
                    <a:pt x="981" y="6452"/>
                    <a:pt x="981" y="6452"/>
                  </a:cubicBezTo>
                  <a:cubicBezTo>
                    <a:pt x="981" y="6684"/>
                    <a:pt x="1188" y="6865"/>
                    <a:pt x="1394" y="6865"/>
                  </a:cubicBezTo>
                  <a:cubicBezTo>
                    <a:pt x="1626" y="6865"/>
                    <a:pt x="1807" y="6684"/>
                    <a:pt x="1807" y="6452"/>
                  </a:cubicBezTo>
                  <a:cubicBezTo>
                    <a:pt x="1807" y="3975"/>
                    <a:pt x="1807" y="3975"/>
                    <a:pt x="1807" y="3975"/>
                  </a:cubicBezTo>
                  <a:cubicBezTo>
                    <a:pt x="2194" y="3975"/>
                    <a:pt x="2194" y="3975"/>
                    <a:pt x="2194" y="3975"/>
                  </a:cubicBezTo>
                  <a:cubicBezTo>
                    <a:pt x="2194" y="6452"/>
                    <a:pt x="2194" y="6452"/>
                    <a:pt x="2194" y="6452"/>
                  </a:cubicBezTo>
                  <a:cubicBezTo>
                    <a:pt x="2194" y="6684"/>
                    <a:pt x="2375" y="6865"/>
                    <a:pt x="2607" y="6865"/>
                  </a:cubicBezTo>
                  <a:cubicBezTo>
                    <a:pt x="2840" y="6865"/>
                    <a:pt x="3020" y="6684"/>
                    <a:pt x="3020" y="6452"/>
                  </a:cubicBezTo>
                  <a:cubicBezTo>
                    <a:pt x="3020" y="929"/>
                    <a:pt x="3020" y="929"/>
                    <a:pt x="3020" y="929"/>
                  </a:cubicBezTo>
                  <a:cubicBezTo>
                    <a:pt x="3201" y="1084"/>
                    <a:pt x="3304" y="1291"/>
                    <a:pt x="3304" y="1523"/>
                  </a:cubicBezTo>
                  <a:cubicBezTo>
                    <a:pt x="3304" y="3587"/>
                    <a:pt x="3304" y="3587"/>
                    <a:pt x="3304" y="3587"/>
                  </a:cubicBezTo>
                  <a:cubicBezTo>
                    <a:pt x="3304" y="3768"/>
                    <a:pt x="3459" y="3948"/>
                    <a:pt x="3666" y="3948"/>
                  </a:cubicBezTo>
                  <a:cubicBezTo>
                    <a:pt x="3846" y="3948"/>
                    <a:pt x="4026" y="3768"/>
                    <a:pt x="4026" y="3587"/>
                  </a:cubicBezTo>
                  <a:cubicBezTo>
                    <a:pt x="4026" y="1523"/>
                    <a:pt x="4026" y="1523"/>
                    <a:pt x="4026" y="1523"/>
                  </a:cubicBezTo>
                  <a:cubicBezTo>
                    <a:pt x="4026" y="697"/>
                    <a:pt x="3329" y="0"/>
                    <a:pt x="2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grpSp>
      <p:grpSp>
        <p:nvGrpSpPr>
          <p:cNvPr id="29" name="Group 28"/>
          <p:cNvGrpSpPr/>
          <p:nvPr/>
        </p:nvGrpSpPr>
        <p:grpSpPr>
          <a:xfrm>
            <a:off x="11259403" y="1963089"/>
            <a:ext cx="635888" cy="1381820"/>
            <a:chOff x="5247958" y="786765"/>
            <a:chExt cx="1449387" cy="3149600"/>
          </a:xfrm>
          <a:solidFill>
            <a:schemeClr val="accent4"/>
          </a:solidFill>
          <a:effectLst>
            <a:reflection blurRad="6350" stA="52000" endA="300" endPos="35000" dir="5400000" sy="-100000" algn="bl" rotWithShape="0"/>
          </a:effectLst>
        </p:grpSpPr>
        <p:sp>
          <p:nvSpPr>
            <p:cNvPr id="30" name="Freeform 25"/>
            <p:cNvSpPr>
              <a:spLocks noChangeArrowheads="1"/>
            </p:cNvSpPr>
            <p:nvPr/>
          </p:nvSpPr>
          <p:spPr bwMode="auto">
            <a:xfrm>
              <a:off x="5676583" y="786765"/>
              <a:ext cx="585787" cy="585788"/>
            </a:xfrm>
            <a:custGeom>
              <a:avLst/>
              <a:gdLst>
                <a:gd name="T0" fmla="*/ 825 w 1626"/>
                <a:gd name="T1" fmla="*/ 1625 h 1626"/>
                <a:gd name="T2" fmla="*/ 825 w 1626"/>
                <a:gd name="T3" fmla="*/ 1625 h 1626"/>
                <a:gd name="T4" fmla="*/ 1625 w 1626"/>
                <a:gd name="T5" fmla="*/ 825 h 1626"/>
                <a:gd name="T6" fmla="*/ 825 w 1626"/>
                <a:gd name="T7" fmla="*/ 0 h 1626"/>
                <a:gd name="T8" fmla="*/ 0 w 1626"/>
                <a:gd name="T9" fmla="*/ 825 h 1626"/>
                <a:gd name="T10" fmla="*/ 825 w 1626"/>
                <a:gd name="T11" fmla="*/ 1625 h 1626"/>
              </a:gdLst>
              <a:ahLst/>
              <a:cxnLst>
                <a:cxn ang="0">
                  <a:pos x="T0" y="T1"/>
                </a:cxn>
                <a:cxn ang="0">
                  <a:pos x="T2" y="T3"/>
                </a:cxn>
                <a:cxn ang="0">
                  <a:pos x="T4" y="T5"/>
                </a:cxn>
                <a:cxn ang="0">
                  <a:pos x="T6" y="T7"/>
                </a:cxn>
                <a:cxn ang="0">
                  <a:pos x="T8" y="T9"/>
                </a:cxn>
                <a:cxn ang="0">
                  <a:pos x="T10" y="T11"/>
                </a:cxn>
              </a:cxnLst>
              <a:rect l="0" t="0" r="r" b="b"/>
              <a:pathLst>
                <a:path w="1626" h="1626">
                  <a:moveTo>
                    <a:pt x="825" y="1625"/>
                  </a:moveTo>
                  <a:lnTo>
                    <a:pt x="825" y="1625"/>
                  </a:lnTo>
                  <a:cubicBezTo>
                    <a:pt x="1264" y="1625"/>
                    <a:pt x="1625" y="1264"/>
                    <a:pt x="1625" y="825"/>
                  </a:cubicBezTo>
                  <a:cubicBezTo>
                    <a:pt x="1625" y="362"/>
                    <a:pt x="1264" y="0"/>
                    <a:pt x="825" y="0"/>
                  </a:cubicBezTo>
                  <a:cubicBezTo>
                    <a:pt x="361" y="0"/>
                    <a:pt x="0" y="362"/>
                    <a:pt x="0" y="825"/>
                  </a:cubicBezTo>
                  <a:cubicBezTo>
                    <a:pt x="0" y="1264"/>
                    <a:pt x="361" y="1625"/>
                    <a:pt x="825" y="16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sp>
          <p:nvSpPr>
            <p:cNvPr id="31" name="Freeform 26"/>
            <p:cNvSpPr>
              <a:spLocks noChangeArrowheads="1"/>
            </p:cNvSpPr>
            <p:nvPr/>
          </p:nvSpPr>
          <p:spPr bwMode="auto">
            <a:xfrm>
              <a:off x="5247958" y="1464628"/>
              <a:ext cx="1449387" cy="2471737"/>
            </a:xfrm>
            <a:custGeom>
              <a:avLst/>
              <a:gdLst>
                <a:gd name="T0" fmla="*/ 2478 w 4027"/>
                <a:gd name="T1" fmla="*/ 0 h 6866"/>
                <a:gd name="T2" fmla="*/ 2478 w 4027"/>
                <a:gd name="T3" fmla="*/ 0 h 6866"/>
                <a:gd name="T4" fmla="*/ 1523 w 4027"/>
                <a:gd name="T5" fmla="*/ 0 h 6866"/>
                <a:gd name="T6" fmla="*/ 0 w 4027"/>
                <a:gd name="T7" fmla="*/ 1523 h 6866"/>
                <a:gd name="T8" fmla="*/ 0 w 4027"/>
                <a:gd name="T9" fmla="*/ 3587 h 6866"/>
                <a:gd name="T10" fmla="*/ 362 w 4027"/>
                <a:gd name="T11" fmla="*/ 3948 h 6866"/>
                <a:gd name="T12" fmla="*/ 723 w 4027"/>
                <a:gd name="T13" fmla="*/ 3587 h 6866"/>
                <a:gd name="T14" fmla="*/ 723 w 4027"/>
                <a:gd name="T15" fmla="*/ 1523 h 6866"/>
                <a:gd name="T16" fmla="*/ 981 w 4027"/>
                <a:gd name="T17" fmla="*/ 929 h 6866"/>
                <a:gd name="T18" fmla="*/ 981 w 4027"/>
                <a:gd name="T19" fmla="*/ 6452 h 6866"/>
                <a:gd name="T20" fmla="*/ 1394 w 4027"/>
                <a:gd name="T21" fmla="*/ 6865 h 6866"/>
                <a:gd name="T22" fmla="*/ 1807 w 4027"/>
                <a:gd name="T23" fmla="*/ 6452 h 6866"/>
                <a:gd name="T24" fmla="*/ 1807 w 4027"/>
                <a:gd name="T25" fmla="*/ 3975 h 6866"/>
                <a:gd name="T26" fmla="*/ 2194 w 4027"/>
                <a:gd name="T27" fmla="*/ 3975 h 6866"/>
                <a:gd name="T28" fmla="*/ 2194 w 4027"/>
                <a:gd name="T29" fmla="*/ 6452 h 6866"/>
                <a:gd name="T30" fmla="*/ 2607 w 4027"/>
                <a:gd name="T31" fmla="*/ 6865 h 6866"/>
                <a:gd name="T32" fmla="*/ 3020 w 4027"/>
                <a:gd name="T33" fmla="*/ 6452 h 6866"/>
                <a:gd name="T34" fmla="*/ 3020 w 4027"/>
                <a:gd name="T35" fmla="*/ 929 h 6866"/>
                <a:gd name="T36" fmla="*/ 3304 w 4027"/>
                <a:gd name="T37" fmla="*/ 1523 h 6866"/>
                <a:gd name="T38" fmla="*/ 3304 w 4027"/>
                <a:gd name="T39" fmla="*/ 3587 h 6866"/>
                <a:gd name="T40" fmla="*/ 3666 w 4027"/>
                <a:gd name="T41" fmla="*/ 3948 h 6866"/>
                <a:gd name="T42" fmla="*/ 4026 w 4027"/>
                <a:gd name="T43" fmla="*/ 3587 h 6866"/>
                <a:gd name="T44" fmla="*/ 4026 w 4027"/>
                <a:gd name="T45" fmla="*/ 1523 h 6866"/>
                <a:gd name="T46" fmla="*/ 2478 w 4027"/>
                <a:gd name="T47" fmla="*/ 0 h 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7" h="6866">
                  <a:moveTo>
                    <a:pt x="2478" y="0"/>
                  </a:moveTo>
                  <a:lnTo>
                    <a:pt x="2478" y="0"/>
                  </a:lnTo>
                  <a:cubicBezTo>
                    <a:pt x="1523" y="0"/>
                    <a:pt x="1523" y="0"/>
                    <a:pt x="1523" y="0"/>
                  </a:cubicBezTo>
                  <a:cubicBezTo>
                    <a:pt x="672" y="0"/>
                    <a:pt x="0" y="697"/>
                    <a:pt x="0" y="1523"/>
                  </a:cubicBezTo>
                  <a:cubicBezTo>
                    <a:pt x="0" y="3587"/>
                    <a:pt x="0" y="3587"/>
                    <a:pt x="0" y="3587"/>
                  </a:cubicBezTo>
                  <a:cubicBezTo>
                    <a:pt x="0" y="3768"/>
                    <a:pt x="156" y="3948"/>
                    <a:pt x="362" y="3948"/>
                  </a:cubicBezTo>
                  <a:cubicBezTo>
                    <a:pt x="542" y="3948"/>
                    <a:pt x="723" y="3768"/>
                    <a:pt x="723" y="3587"/>
                  </a:cubicBezTo>
                  <a:cubicBezTo>
                    <a:pt x="723" y="1523"/>
                    <a:pt x="723" y="1523"/>
                    <a:pt x="723" y="1523"/>
                  </a:cubicBezTo>
                  <a:cubicBezTo>
                    <a:pt x="723" y="1291"/>
                    <a:pt x="826" y="1084"/>
                    <a:pt x="981" y="929"/>
                  </a:cubicBezTo>
                  <a:cubicBezTo>
                    <a:pt x="981" y="6452"/>
                    <a:pt x="981" y="6452"/>
                    <a:pt x="981" y="6452"/>
                  </a:cubicBezTo>
                  <a:cubicBezTo>
                    <a:pt x="981" y="6684"/>
                    <a:pt x="1188" y="6865"/>
                    <a:pt x="1394" y="6865"/>
                  </a:cubicBezTo>
                  <a:cubicBezTo>
                    <a:pt x="1626" y="6865"/>
                    <a:pt x="1807" y="6684"/>
                    <a:pt x="1807" y="6452"/>
                  </a:cubicBezTo>
                  <a:cubicBezTo>
                    <a:pt x="1807" y="3975"/>
                    <a:pt x="1807" y="3975"/>
                    <a:pt x="1807" y="3975"/>
                  </a:cubicBezTo>
                  <a:cubicBezTo>
                    <a:pt x="2194" y="3975"/>
                    <a:pt x="2194" y="3975"/>
                    <a:pt x="2194" y="3975"/>
                  </a:cubicBezTo>
                  <a:cubicBezTo>
                    <a:pt x="2194" y="6452"/>
                    <a:pt x="2194" y="6452"/>
                    <a:pt x="2194" y="6452"/>
                  </a:cubicBezTo>
                  <a:cubicBezTo>
                    <a:pt x="2194" y="6684"/>
                    <a:pt x="2375" y="6865"/>
                    <a:pt x="2607" y="6865"/>
                  </a:cubicBezTo>
                  <a:cubicBezTo>
                    <a:pt x="2840" y="6865"/>
                    <a:pt x="3020" y="6684"/>
                    <a:pt x="3020" y="6452"/>
                  </a:cubicBezTo>
                  <a:cubicBezTo>
                    <a:pt x="3020" y="929"/>
                    <a:pt x="3020" y="929"/>
                    <a:pt x="3020" y="929"/>
                  </a:cubicBezTo>
                  <a:cubicBezTo>
                    <a:pt x="3201" y="1084"/>
                    <a:pt x="3304" y="1291"/>
                    <a:pt x="3304" y="1523"/>
                  </a:cubicBezTo>
                  <a:cubicBezTo>
                    <a:pt x="3304" y="3587"/>
                    <a:pt x="3304" y="3587"/>
                    <a:pt x="3304" y="3587"/>
                  </a:cubicBezTo>
                  <a:cubicBezTo>
                    <a:pt x="3304" y="3768"/>
                    <a:pt x="3459" y="3948"/>
                    <a:pt x="3666" y="3948"/>
                  </a:cubicBezTo>
                  <a:cubicBezTo>
                    <a:pt x="3846" y="3948"/>
                    <a:pt x="4026" y="3768"/>
                    <a:pt x="4026" y="3587"/>
                  </a:cubicBezTo>
                  <a:cubicBezTo>
                    <a:pt x="4026" y="1523"/>
                    <a:pt x="4026" y="1523"/>
                    <a:pt x="4026" y="1523"/>
                  </a:cubicBezTo>
                  <a:cubicBezTo>
                    <a:pt x="4026" y="697"/>
                    <a:pt x="3329" y="0"/>
                    <a:pt x="2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grpSp>
      <p:grpSp>
        <p:nvGrpSpPr>
          <p:cNvPr id="32" name="Group 31"/>
          <p:cNvGrpSpPr/>
          <p:nvPr/>
        </p:nvGrpSpPr>
        <p:grpSpPr>
          <a:xfrm>
            <a:off x="5151192" y="2187127"/>
            <a:ext cx="635888" cy="1381820"/>
            <a:chOff x="5247958" y="786765"/>
            <a:chExt cx="1449387" cy="3149600"/>
          </a:xfrm>
          <a:solidFill>
            <a:schemeClr val="accent6"/>
          </a:solidFill>
          <a:effectLst>
            <a:reflection blurRad="6350" stA="52000" endA="300" endPos="35000" dir="5400000" sy="-100000" algn="bl" rotWithShape="0"/>
          </a:effectLst>
        </p:grpSpPr>
        <p:sp>
          <p:nvSpPr>
            <p:cNvPr id="33" name="Freeform 25"/>
            <p:cNvSpPr>
              <a:spLocks noChangeArrowheads="1"/>
            </p:cNvSpPr>
            <p:nvPr/>
          </p:nvSpPr>
          <p:spPr bwMode="auto">
            <a:xfrm>
              <a:off x="5676583" y="786765"/>
              <a:ext cx="585787" cy="585788"/>
            </a:xfrm>
            <a:custGeom>
              <a:avLst/>
              <a:gdLst>
                <a:gd name="T0" fmla="*/ 825 w 1626"/>
                <a:gd name="T1" fmla="*/ 1625 h 1626"/>
                <a:gd name="T2" fmla="*/ 825 w 1626"/>
                <a:gd name="T3" fmla="*/ 1625 h 1626"/>
                <a:gd name="T4" fmla="*/ 1625 w 1626"/>
                <a:gd name="T5" fmla="*/ 825 h 1626"/>
                <a:gd name="T6" fmla="*/ 825 w 1626"/>
                <a:gd name="T7" fmla="*/ 0 h 1626"/>
                <a:gd name="T8" fmla="*/ 0 w 1626"/>
                <a:gd name="T9" fmla="*/ 825 h 1626"/>
                <a:gd name="T10" fmla="*/ 825 w 1626"/>
                <a:gd name="T11" fmla="*/ 1625 h 1626"/>
              </a:gdLst>
              <a:ahLst/>
              <a:cxnLst>
                <a:cxn ang="0">
                  <a:pos x="T0" y="T1"/>
                </a:cxn>
                <a:cxn ang="0">
                  <a:pos x="T2" y="T3"/>
                </a:cxn>
                <a:cxn ang="0">
                  <a:pos x="T4" y="T5"/>
                </a:cxn>
                <a:cxn ang="0">
                  <a:pos x="T6" y="T7"/>
                </a:cxn>
                <a:cxn ang="0">
                  <a:pos x="T8" y="T9"/>
                </a:cxn>
                <a:cxn ang="0">
                  <a:pos x="T10" y="T11"/>
                </a:cxn>
              </a:cxnLst>
              <a:rect l="0" t="0" r="r" b="b"/>
              <a:pathLst>
                <a:path w="1626" h="1626">
                  <a:moveTo>
                    <a:pt x="825" y="1625"/>
                  </a:moveTo>
                  <a:lnTo>
                    <a:pt x="825" y="1625"/>
                  </a:lnTo>
                  <a:cubicBezTo>
                    <a:pt x="1264" y="1625"/>
                    <a:pt x="1625" y="1264"/>
                    <a:pt x="1625" y="825"/>
                  </a:cubicBezTo>
                  <a:cubicBezTo>
                    <a:pt x="1625" y="362"/>
                    <a:pt x="1264" y="0"/>
                    <a:pt x="825" y="0"/>
                  </a:cubicBezTo>
                  <a:cubicBezTo>
                    <a:pt x="361" y="0"/>
                    <a:pt x="0" y="362"/>
                    <a:pt x="0" y="825"/>
                  </a:cubicBezTo>
                  <a:cubicBezTo>
                    <a:pt x="0" y="1264"/>
                    <a:pt x="361" y="1625"/>
                    <a:pt x="825" y="16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sp>
          <p:nvSpPr>
            <p:cNvPr id="34" name="Freeform 26"/>
            <p:cNvSpPr>
              <a:spLocks noChangeArrowheads="1"/>
            </p:cNvSpPr>
            <p:nvPr/>
          </p:nvSpPr>
          <p:spPr bwMode="auto">
            <a:xfrm>
              <a:off x="5247958" y="1464628"/>
              <a:ext cx="1449387" cy="2471737"/>
            </a:xfrm>
            <a:custGeom>
              <a:avLst/>
              <a:gdLst>
                <a:gd name="T0" fmla="*/ 2478 w 4027"/>
                <a:gd name="T1" fmla="*/ 0 h 6866"/>
                <a:gd name="T2" fmla="*/ 2478 w 4027"/>
                <a:gd name="T3" fmla="*/ 0 h 6866"/>
                <a:gd name="T4" fmla="*/ 1523 w 4027"/>
                <a:gd name="T5" fmla="*/ 0 h 6866"/>
                <a:gd name="T6" fmla="*/ 0 w 4027"/>
                <a:gd name="T7" fmla="*/ 1523 h 6866"/>
                <a:gd name="T8" fmla="*/ 0 w 4027"/>
                <a:gd name="T9" fmla="*/ 3587 h 6866"/>
                <a:gd name="T10" fmla="*/ 362 w 4027"/>
                <a:gd name="T11" fmla="*/ 3948 h 6866"/>
                <a:gd name="T12" fmla="*/ 723 w 4027"/>
                <a:gd name="T13" fmla="*/ 3587 h 6866"/>
                <a:gd name="T14" fmla="*/ 723 w 4027"/>
                <a:gd name="T15" fmla="*/ 1523 h 6866"/>
                <a:gd name="T16" fmla="*/ 981 w 4027"/>
                <a:gd name="T17" fmla="*/ 929 h 6866"/>
                <a:gd name="T18" fmla="*/ 981 w 4027"/>
                <a:gd name="T19" fmla="*/ 6452 h 6866"/>
                <a:gd name="T20" fmla="*/ 1394 w 4027"/>
                <a:gd name="T21" fmla="*/ 6865 h 6866"/>
                <a:gd name="T22" fmla="*/ 1807 w 4027"/>
                <a:gd name="T23" fmla="*/ 6452 h 6866"/>
                <a:gd name="T24" fmla="*/ 1807 w 4027"/>
                <a:gd name="T25" fmla="*/ 3975 h 6866"/>
                <a:gd name="T26" fmla="*/ 2194 w 4027"/>
                <a:gd name="T27" fmla="*/ 3975 h 6866"/>
                <a:gd name="T28" fmla="*/ 2194 w 4027"/>
                <a:gd name="T29" fmla="*/ 6452 h 6866"/>
                <a:gd name="T30" fmla="*/ 2607 w 4027"/>
                <a:gd name="T31" fmla="*/ 6865 h 6866"/>
                <a:gd name="T32" fmla="*/ 3020 w 4027"/>
                <a:gd name="T33" fmla="*/ 6452 h 6866"/>
                <a:gd name="T34" fmla="*/ 3020 w 4027"/>
                <a:gd name="T35" fmla="*/ 929 h 6866"/>
                <a:gd name="T36" fmla="*/ 3304 w 4027"/>
                <a:gd name="T37" fmla="*/ 1523 h 6866"/>
                <a:gd name="T38" fmla="*/ 3304 w 4027"/>
                <a:gd name="T39" fmla="*/ 3587 h 6866"/>
                <a:gd name="T40" fmla="*/ 3666 w 4027"/>
                <a:gd name="T41" fmla="*/ 3948 h 6866"/>
                <a:gd name="T42" fmla="*/ 4026 w 4027"/>
                <a:gd name="T43" fmla="*/ 3587 h 6866"/>
                <a:gd name="T44" fmla="*/ 4026 w 4027"/>
                <a:gd name="T45" fmla="*/ 1523 h 6866"/>
                <a:gd name="T46" fmla="*/ 2478 w 4027"/>
                <a:gd name="T47" fmla="*/ 0 h 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7" h="6866">
                  <a:moveTo>
                    <a:pt x="2478" y="0"/>
                  </a:moveTo>
                  <a:lnTo>
                    <a:pt x="2478" y="0"/>
                  </a:lnTo>
                  <a:cubicBezTo>
                    <a:pt x="1523" y="0"/>
                    <a:pt x="1523" y="0"/>
                    <a:pt x="1523" y="0"/>
                  </a:cubicBezTo>
                  <a:cubicBezTo>
                    <a:pt x="672" y="0"/>
                    <a:pt x="0" y="697"/>
                    <a:pt x="0" y="1523"/>
                  </a:cubicBezTo>
                  <a:cubicBezTo>
                    <a:pt x="0" y="3587"/>
                    <a:pt x="0" y="3587"/>
                    <a:pt x="0" y="3587"/>
                  </a:cubicBezTo>
                  <a:cubicBezTo>
                    <a:pt x="0" y="3768"/>
                    <a:pt x="156" y="3948"/>
                    <a:pt x="362" y="3948"/>
                  </a:cubicBezTo>
                  <a:cubicBezTo>
                    <a:pt x="542" y="3948"/>
                    <a:pt x="723" y="3768"/>
                    <a:pt x="723" y="3587"/>
                  </a:cubicBezTo>
                  <a:cubicBezTo>
                    <a:pt x="723" y="1523"/>
                    <a:pt x="723" y="1523"/>
                    <a:pt x="723" y="1523"/>
                  </a:cubicBezTo>
                  <a:cubicBezTo>
                    <a:pt x="723" y="1291"/>
                    <a:pt x="826" y="1084"/>
                    <a:pt x="981" y="929"/>
                  </a:cubicBezTo>
                  <a:cubicBezTo>
                    <a:pt x="981" y="6452"/>
                    <a:pt x="981" y="6452"/>
                    <a:pt x="981" y="6452"/>
                  </a:cubicBezTo>
                  <a:cubicBezTo>
                    <a:pt x="981" y="6684"/>
                    <a:pt x="1188" y="6865"/>
                    <a:pt x="1394" y="6865"/>
                  </a:cubicBezTo>
                  <a:cubicBezTo>
                    <a:pt x="1626" y="6865"/>
                    <a:pt x="1807" y="6684"/>
                    <a:pt x="1807" y="6452"/>
                  </a:cubicBezTo>
                  <a:cubicBezTo>
                    <a:pt x="1807" y="3975"/>
                    <a:pt x="1807" y="3975"/>
                    <a:pt x="1807" y="3975"/>
                  </a:cubicBezTo>
                  <a:cubicBezTo>
                    <a:pt x="2194" y="3975"/>
                    <a:pt x="2194" y="3975"/>
                    <a:pt x="2194" y="3975"/>
                  </a:cubicBezTo>
                  <a:cubicBezTo>
                    <a:pt x="2194" y="6452"/>
                    <a:pt x="2194" y="6452"/>
                    <a:pt x="2194" y="6452"/>
                  </a:cubicBezTo>
                  <a:cubicBezTo>
                    <a:pt x="2194" y="6684"/>
                    <a:pt x="2375" y="6865"/>
                    <a:pt x="2607" y="6865"/>
                  </a:cubicBezTo>
                  <a:cubicBezTo>
                    <a:pt x="2840" y="6865"/>
                    <a:pt x="3020" y="6684"/>
                    <a:pt x="3020" y="6452"/>
                  </a:cubicBezTo>
                  <a:cubicBezTo>
                    <a:pt x="3020" y="929"/>
                    <a:pt x="3020" y="929"/>
                    <a:pt x="3020" y="929"/>
                  </a:cubicBezTo>
                  <a:cubicBezTo>
                    <a:pt x="3201" y="1084"/>
                    <a:pt x="3304" y="1291"/>
                    <a:pt x="3304" y="1523"/>
                  </a:cubicBezTo>
                  <a:cubicBezTo>
                    <a:pt x="3304" y="3587"/>
                    <a:pt x="3304" y="3587"/>
                    <a:pt x="3304" y="3587"/>
                  </a:cubicBezTo>
                  <a:cubicBezTo>
                    <a:pt x="3304" y="3768"/>
                    <a:pt x="3459" y="3948"/>
                    <a:pt x="3666" y="3948"/>
                  </a:cubicBezTo>
                  <a:cubicBezTo>
                    <a:pt x="3846" y="3948"/>
                    <a:pt x="4026" y="3768"/>
                    <a:pt x="4026" y="3587"/>
                  </a:cubicBezTo>
                  <a:cubicBezTo>
                    <a:pt x="4026" y="1523"/>
                    <a:pt x="4026" y="1523"/>
                    <a:pt x="4026" y="1523"/>
                  </a:cubicBezTo>
                  <a:cubicBezTo>
                    <a:pt x="4026" y="697"/>
                    <a:pt x="3329" y="0"/>
                    <a:pt x="2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grpSp>
      <p:grpSp>
        <p:nvGrpSpPr>
          <p:cNvPr id="36" name="Group 35"/>
          <p:cNvGrpSpPr/>
          <p:nvPr/>
        </p:nvGrpSpPr>
        <p:grpSpPr>
          <a:xfrm>
            <a:off x="2492981" y="2187130"/>
            <a:ext cx="635888" cy="1381820"/>
            <a:chOff x="5247958" y="786765"/>
            <a:chExt cx="1449387" cy="3149600"/>
          </a:xfrm>
          <a:solidFill>
            <a:schemeClr val="accent5"/>
          </a:solidFill>
          <a:effectLst>
            <a:reflection blurRad="6350" stA="52000" endA="300" endPos="35000" dir="5400000" sy="-100000" algn="bl" rotWithShape="0"/>
          </a:effectLst>
        </p:grpSpPr>
        <p:sp>
          <p:nvSpPr>
            <p:cNvPr id="37" name="Freeform 25"/>
            <p:cNvSpPr>
              <a:spLocks noChangeArrowheads="1"/>
            </p:cNvSpPr>
            <p:nvPr/>
          </p:nvSpPr>
          <p:spPr bwMode="auto">
            <a:xfrm>
              <a:off x="5676583" y="786765"/>
              <a:ext cx="585787" cy="585788"/>
            </a:xfrm>
            <a:custGeom>
              <a:avLst/>
              <a:gdLst>
                <a:gd name="T0" fmla="*/ 825 w 1626"/>
                <a:gd name="T1" fmla="*/ 1625 h 1626"/>
                <a:gd name="T2" fmla="*/ 825 w 1626"/>
                <a:gd name="T3" fmla="*/ 1625 h 1626"/>
                <a:gd name="T4" fmla="*/ 1625 w 1626"/>
                <a:gd name="T5" fmla="*/ 825 h 1626"/>
                <a:gd name="T6" fmla="*/ 825 w 1626"/>
                <a:gd name="T7" fmla="*/ 0 h 1626"/>
                <a:gd name="T8" fmla="*/ 0 w 1626"/>
                <a:gd name="T9" fmla="*/ 825 h 1626"/>
                <a:gd name="T10" fmla="*/ 825 w 1626"/>
                <a:gd name="T11" fmla="*/ 1625 h 1626"/>
              </a:gdLst>
              <a:ahLst/>
              <a:cxnLst>
                <a:cxn ang="0">
                  <a:pos x="T0" y="T1"/>
                </a:cxn>
                <a:cxn ang="0">
                  <a:pos x="T2" y="T3"/>
                </a:cxn>
                <a:cxn ang="0">
                  <a:pos x="T4" y="T5"/>
                </a:cxn>
                <a:cxn ang="0">
                  <a:pos x="T6" y="T7"/>
                </a:cxn>
                <a:cxn ang="0">
                  <a:pos x="T8" y="T9"/>
                </a:cxn>
                <a:cxn ang="0">
                  <a:pos x="T10" y="T11"/>
                </a:cxn>
              </a:cxnLst>
              <a:rect l="0" t="0" r="r" b="b"/>
              <a:pathLst>
                <a:path w="1626" h="1626">
                  <a:moveTo>
                    <a:pt x="825" y="1625"/>
                  </a:moveTo>
                  <a:lnTo>
                    <a:pt x="825" y="1625"/>
                  </a:lnTo>
                  <a:cubicBezTo>
                    <a:pt x="1264" y="1625"/>
                    <a:pt x="1625" y="1264"/>
                    <a:pt x="1625" y="825"/>
                  </a:cubicBezTo>
                  <a:cubicBezTo>
                    <a:pt x="1625" y="362"/>
                    <a:pt x="1264" y="0"/>
                    <a:pt x="825" y="0"/>
                  </a:cubicBezTo>
                  <a:cubicBezTo>
                    <a:pt x="361" y="0"/>
                    <a:pt x="0" y="362"/>
                    <a:pt x="0" y="825"/>
                  </a:cubicBezTo>
                  <a:cubicBezTo>
                    <a:pt x="0" y="1264"/>
                    <a:pt x="361" y="1625"/>
                    <a:pt x="825" y="16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sp>
          <p:nvSpPr>
            <p:cNvPr id="38" name="Freeform 26"/>
            <p:cNvSpPr>
              <a:spLocks noChangeArrowheads="1"/>
            </p:cNvSpPr>
            <p:nvPr/>
          </p:nvSpPr>
          <p:spPr bwMode="auto">
            <a:xfrm>
              <a:off x="5247958" y="1464628"/>
              <a:ext cx="1449387" cy="2471737"/>
            </a:xfrm>
            <a:custGeom>
              <a:avLst/>
              <a:gdLst>
                <a:gd name="T0" fmla="*/ 2478 w 4027"/>
                <a:gd name="T1" fmla="*/ 0 h 6866"/>
                <a:gd name="T2" fmla="*/ 2478 w 4027"/>
                <a:gd name="T3" fmla="*/ 0 h 6866"/>
                <a:gd name="T4" fmla="*/ 1523 w 4027"/>
                <a:gd name="T5" fmla="*/ 0 h 6866"/>
                <a:gd name="T6" fmla="*/ 0 w 4027"/>
                <a:gd name="T7" fmla="*/ 1523 h 6866"/>
                <a:gd name="T8" fmla="*/ 0 w 4027"/>
                <a:gd name="T9" fmla="*/ 3587 h 6866"/>
                <a:gd name="T10" fmla="*/ 362 w 4027"/>
                <a:gd name="T11" fmla="*/ 3948 h 6866"/>
                <a:gd name="T12" fmla="*/ 723 w 4027"/>
                <a:gd name="T13" fmla="*/ 3587 h 6866"/>
                <a:gd name="T14" fmla="*/ 723 w 4027"/>
                <a:gd name="T15" fmla="*/ 1523 h 6866"/>
                <a:gd name="T16" fmla="*/ 981 w 4027"/>
                <a:gd name="T17" fmla="*/ 929 h 6866"/>
                <a:gd name="T18" fmla="*/ 981 w 4027"/>
                <a:gd name="T19" fmla="*/ 6452 h 6866"/>
                <a:gd name="T20" fmla="*/ 1394 w 4027"/>
                <a:gd name="T21" fmla="*/ 6865 h 6866"/>
                <a:gd name="T22" fmla="*/ 1807 w 4027"/>
                <a:gd name="T23" fmla="*/ 6452 h 6866"/>
                <a:gd name="T24" fmla="*/ 1807 w 4027"/>
                <a:gd name="T25" fmla="*/ 3975 h 6866"/>
                <a:gd name="T26" fmla="*/ 2194 w 4027"/>
                <a:gd name="T27" fmla="*/ 3975 h 6866"/>
                <a:gd name="T28" fmla="*/ 2194 w 4027"/>
                <a:gd name="T29" fmla="*/ 6452 h 6866"/>
                <a:gd name="T30" fmla="*/ 2607 w 4027"/>
                <a:gd name="T31" fmla="*/ 6865 h 6866"/>
                <a:gd name="T32" fmla="*/ 3020 w 4027"/>
                <a:gd name="T33" fmla="*/ 6452 h 6866"/>
                <a:gd name="T34" fmla="*/ 3020 w 4027"/>
                <a:gd name="T35" fmla="*/ 929 h 6866"/>
                <a:gd name="T36" fmla="*/ 3304 w 4027"/>
                <a:gd name="T37" fmla="*/ 1523 h 6866"/>
                <a:gd name="T38" fmla="*/ 3304 w 4027"/>
                <a:gd name="T39" fmla="*/ 3587 h 6866"/>
                <a:gd name="T40" fmla="*/ 3666 w 4027"/>
                <a:gd name="T41" fmla="*/ 3948 h 6866"/>
                <a:gd name="T42" fmla="*/ 4026 w 4027"/>
                <a:gd name="T43" fmla="*/ 3587 h 6866"/>
                <a:gd name="T44" fmla="*/ 4026 w 4027"/>
                <a:gd name="T45" fmla="*/ 1523 h 6866"/>
                <a:gd name="T46" fmla="*/ 2478 w 4027"/>
                <a:gd name="T47" fmla="*/ 0 h 6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7" h="6866">
                  <a:moveTo>
                    <a:pt x="2478" y="0"/>
                  </a:moveTo>
                  <a:lnTo>
                    <a:pt x="2478" y="0"/>
                  </a:lnTo>
                  <a:cubicBezTo>
                    <a:pt x="1523" y="0"/>
                    <a:pt x="1523" y="0"/>
                    <a:pt x="1523" y="0"/>
                  </a:cubicBezTo>
                  <a:cubicBezTo>
                    <a:pt x="672" y="0"/>
                    <a:pt x="0" y="697"/>
                    <a:pt x="0" y="1523"/>
                  </a:cubicBezTo>
                  <a:cubicBezTo>
                    <a:pt x="0" y="3587"/>
                    <a:pt x="0" y="3587"/>
                    <a:pt x="0" y="3587"/>
                  </a:cubicBezTo>
                  <a:cubicBezTo>
                    <a:pt x="0" y="3768"/>
                    <a:pt x="156" y="3948"/>
                    <a:pt x="362" y="3948"/>
                  </a:cubicBezTo>
                  <a:cubicBezTo>
                    <a:pt x="542" y="3948"/>
                    <a:pt x="723" y="3768"/>
                    <a:pt x="723" y="3587"/>
                  </a:cubicBezTo>
                  <a:cubicBezTo>
                    <a:pt x="723" y="1523"/>
                    <a:pt x="723" y="1523"/>
                    <a:pt x="723" y="1523"/>
                  </a:cubicBezTo>
                  <a:cubicBezTo>
                    <a:pt x="723" y="1291"/>
                    <a:pt x="826" y="1084"/>
                    <a:pt x="981" y="929"/>
                  </a:cubicBezTo>
                  <a:cubicBezTo>
                    <a:pt x="981" y="6452"/>
                    <a:pt x="981" y="6452"/>
                    <a:pt x="981" y="6452"/>
                  </a:cubicBezTo>
                  <a:cubicBezTo>
                    <a:pt x="981" y="6684"/>
                    <a:pt x="1188" y="6865"/>
                    <a:pt x="1394" y="6865"/>
                  </a:cubicBezTo>
                  <a:cubicBezTo>
                    <a:pt x="1626" y="6865"/>
                    <a:pt x="1807" y="6684"/>
                    <a:pt x="1807" y="6452"/>
                  </a:cubicBezTo>
                  <a:cubicBezTo>
                    <a:pt x="1807" y="3975"/>
                    <a:pt x="1807" y="3975"/>
                    <a:pt x="1807" y="3975"/>
                  </a:cubicBezTo>
                  <a:cubicBezTo>
                    <a:pt x="2194" y="3975"/>
                    <a:pt x="2194" y="3975"/>
                    <a:pt x="2194" y="3975"/>
                  </a:cubicBezTo>
                  <a:cubicBezTo>
                    <a:pt x="2194" y="6452"/>
                    <a:pt x="2194" y="6452"/>
                    <a:pt x="2194" y="6452"/>
                  </a:cubicBezTo>
                  <a:cubicBezTo>
                    <a:pt x="2194" y="6684"/>
                    <a:pt x="2375" y="6865"/>
                    <a:pt x="2607" y="6865"/>
                  </a:cubicBezTo>
                  <a:cubicBezTo>
                    <a:pt x="2840" y="6865"/>
                    <a:pt x="3020" y="6684"/>
                    <a:pt x="3020" y="6452"/>
                  </a:cubicBezTo>
                  <a:cubicBezTo>
                    <a:pt x="3020" y="929"/>
                    <a:pt x="3020" y="929"/>
                    <a:pt x="3020" y="929"/>
                  </a:cubicBezTo>
                  <a:cubicBezTo>
                    <a:pt x="3201" y="1084"/>
                    <a:pt x="3304" y="1291"/>
                    <a:pt x="3304" y="1523"/>
                  </a:cubicBezTo>
                  <a:cubicBezTo>
                    <a:pt x="3304" y="3587"/>
                    <a:pt x="3304" y="3587"/>
                    <a:pt x="3304" y="3587"/>
                  </a:cubicBezTo>
                  <a:cubicBezTo>
                    <a:pt x="3304" y="3768"/>
                    <a:pt x="3459" y="3948"/>
                    <a:pt x="3666" y="3948"/>
                  </a:cubicBezTo>
                  <a:cubicBezTo>
                    <a:pt x="3846" y="3948"/>
                    <a:pt x="4026" y="3768"/>
                    <a:pt x="4026" y="3587"/>
                  </a:cubicBezTo>
                  <a:cubicBezTo>
                    <a:pt x="4026" y="1523"/>
                    <a:pt x="4026" y="1523"/>
                    <a:pt x="4026" y="1523"/>
                  </a:cubicBezTo>
                  <a:cubicBezTo>
                    <a:pt x="4026" y="697"/>
                    <a:pt x="3329" y="0"/>
                    <a:pt x="2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Lst>
          </p:spPr>
          <p:txBody>
            <a:bodyPr wrap="none" anchor="ctr"/>
            <a:lstStyle/>
            <a:p>
              <a:pPr defTabSz="950928"/>
              <a:endParaRPr lang="en-US" sz="1867">
                <a:solidFill>
                  <a:srgbClr val="FFFFFF"/>
                </a:solidFill>
                <a:latin typeface="Calibri" panose="020F0502020204030204"/>
              </a:endParaRPr>
            </a:p>
          </p:txBody>
        </p:sp>
      </p:grpSp>
      <p:sp>
        <p:nvSpPr>
          <p:cNvPr id="42" name="TextBox 41"/>
          <p:cNvSpPr txBox="1"/>
          <p:nvPr/>
        </p:nvSpPr>
        <p:spPr>
          <a:xfrm>
            <a:off x="4137165" y="886881"/>
            <a:ext cx="3917669" cy="615551"/>
          </a:xfrm>
          <a:prstGeom prst="rect">
            <a:avLst/>
          </a:prstGeom>
          <a:noFill/>
        </p:spPr>
        <p:txBody>
          <a:bodyPr wrap="none" lIns="121917" tIns="60959" rIns="121917" bIns="60959" rtlCol="0">
            <a:spAutoFit/>
          </a:bodyPr>
          <a:lstStyle/>
          <a:p>
            <a:pPr defTabSz="950928"/>
            <a:r>
              <a:rPr lang="en-US" sz="3200" b="1" dirty="0">
                <a:solidFill>
                  <a:srgbClr val="000000">
                    <a:lumMod val="65000"/>
                    <a:lumOff val="35000"/>
                  </a:srgbClr>
                </a:solidFill>
                <a:latin typeface="Calibri" panose="020F0502020204030204"/>
              </a:rPr>
              <a:t>THE DISASTER CYCLE </a:t>
            </a:r>
          </a:p>
        </p:txBody>
      </p:sp>
    </p:spTree>
    <p:extLst>
      <p:ext uri="{BB962C8B-B14F-4D97-AF65-F5344CB8AC3E}">
        <p14:creationId xmlns:p14="http://schemas.microsoft.com/office/powerpoint/2010/main" val="8815971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 presetClass="entr" presetSubtype="4" decel="4000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500"/>
                            </p:stCondLst>
                            <p:childTnLst>
                              <p:par>
                                <p:cTn id="35" presetID="2" presetClass="entr" presetSubtype="4" decel="4600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1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500"/>
                            </p:stCondLst>
                            <p:childTnLst>
                              <p:par>
                                <p:cTn id="51" presetID="2" presetClass="entr" presetSubtype="4" decel="4600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2" presetClass="entr" presetSubtype="4"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par>
                          <p:cTn id="66" fill="hold">
                            <p:stCondLst>
                              <p:cond delay="500"/>
                            </p:stCondLst>
                            <p:childTnLst>
                              <p:par>
                                <p:cTn id="67" presetID="2" presetClass="entr" presetSubtype="4" decel="46000" fill="hold" nodeType="after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D87858-1E41-6DBB-7B3F-3C67587D8E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7177BD6-FFF4-0DD3-2796-55D8CE94ACE5}"/>
              </a:ext>
            </a:extLst>
          </p:cNvPr>
          <p:cNvSpPr/>
          <p:nvPr/>
        </p:nvSpPr>
        <p:spPr>
          <a:xfrm>
            <a:off x="0" y="-12952"/>
            <a:ext cx="12192000" cy="6858000"/>
          </a:xfrm>
          <a:prstGeom prst="rect">
            <a:avLst/>
          </a:prstGeom>
          <a:gradFill flip="none" rotWithShape="1">
            <a:gsLst>
              <a:gs pos="0">
                <a:schemeClr val="tx1">
                  <a:lumMod val="50000"/>
                  <a:alpha val="34000"/>
                </a:schemeClr>
              </a:gs>
              <a:gs pos="100000">
                <a:schemeClr val="tx1">
                  <a:lumMod val="50000"/>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FDC90C-8E4E-4A53-34D4-63B6EEC7B1AB}"/>
              </a:ext>
            </a:extLst>
          </p:cNvPr>
          <p:cNvSpPr/>
          <p:nvPr/>
        </p:nvSpPr>
        <p:spPr>
          <a:xfrm rot="16200000">
            <a:off x="2657607" y="-2676393"/>
            <a:ext cx="6876785" cy="12192000"/>
          </a:xfrm>
          <a:prstGeom prst="rect">
            <a:avLst/>
          </a:prstGeom>
          <a:gradFill flip="none" rotWithShape="1">
            <a:gsLst>
              <a:gs pos="0">
                <a:schemeClr val="tx1">
                  <a:lumMod val="50000"/>
                  <a:alpha val="34000"/>
                </a:schemeClr>
              </a:gs>
              <a:gs pos="100000">
                <a:schemeClr val="tx1">
                  <a:lumMod val="50000"/>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B05E4B-7ED8-346F-4412-42EFFA1A7405}"/>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rot="5400000">
            <a:off x="-3043158" y="3032041"/>
            <a:ext cx="6863833" cy="788091"/>
          </a:xfrm>
          <a:prstGeom prst="rect">
            <a:avLst/>
          </a:prstGeom>
        </p:spPr>
      </p:pic>
      <p:sp>
        <p:nvSpPr>
          <p:cNvPr id="16" name="TextBox 15">
            <a:extLst>
              <a:ext uri="{FF2B5EF4-FFF2-40B4-BE49-F238E27FC236}">
                <a16:creationId xmlns:a16="http://schemas.microsoft.com/office/drawing/2014/main" id="{78AFD20D-3968-9A23-95A0-692DA723DD0A}"/>
              </a:ext>
            </a:extLst>
          </p:cNvPr>
          <p:cNvSpPr txBox="1"/>
          <p:nvPr/>
        </p:nvSpPr>
        <p:spPr>
          <a:xfrm>
            <a:off x="943476" y="3443675"/>
            <a:ext cx="9688252" cy="964365"/>
          </a:xfrm>
          <a:prstGeom prst="rect">
            <a:avLst/>
          </a:prstGeom>
          <a:noFill/>
          <a:effectLst/>
        </p:spPr>
        <p:txBody>
          <a:bodyPr wrap="square" lIns="91440" tIns="45719" rIns="91440" bIns="45719" rtlCol="0">
            <a:spAutoFit/>
          </a:bodyPr>
          <a:lstStyle/>
          <a:p>
            <a:pPr>
              <a:lnSpc>
                <a:spcPts val="6820"/>
              </a:lnSpc>
              <a:spcAft>
                <a:spcPts val="1200"/>
              </a:spcAft>
            </a:pPr>
            <a:r>
              <a:rPr lang="en-US" sz="6600" b="1" spc="-150" dirty="0">
                <a:solidFill>
                  <a:schemeClr val="bg1"/>
                </a:solidFill>
                <a:latin typeface="Arial" panose="020B0604020202020204" pitchFamily="34" charset="0"/>
                <a:cs typeface="Arial" panose="020B0604020202020204" pitchFamily="34" charset="0"/>
              </a:rPr>
              <a:t>Regional Approach</a:t>
            </a:r>
          </a:p>
        </p:txBody>
      </p:sp>
      <p:pic>
        <p:nvPicPr>
          <p:cNvPr id="17" name="Picture 16">
            <a:extLst>
              <a:ext uri="{FF2B5EF4-FFF2-40B4-BE49-F238E27FC236}">
                <a16:creationId xmlns:a16="http://schemas.microsoft.com/office/drawing/2014/main" id="{1758F2FB-9B0B-3C88-AA54-D925F9A57D9D}"/>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rot="10800000" flipV="1">
            <a:off x="2396002" y="6048657"/>
            <a:ext cx="2735573" cy="191988"/>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E8811E6F-6F1F-1668-130B-ED6D4D490D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050" y="845071"/>
            <a:ext cx="1043210" cy="535171"/>
          </a:xfrm>
          <a:prstGeom prst="rect">
            <a:avLst/>
          </a:prstGeom>
        </p:spPr>
      </p:pic>
    </p:spTree>
    <p:extLst>
      <p:ext uri="{BB962C8B-B14F-4D97-AF65-F5344CB8AC3E}">
        <p14:creationId xmlns:p14="http://schemas.microsoft.com/office/powerpoint/2010/main" val="34067741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A2BBC-4FDE-4317-8A9E-3B3135DE08B5}"/>
              </a:ext>
            </a:extLst>
          </p:cNvPr>
          <p:cNvSpPr>
            <a:spLocks noGrp="1"/>
          </p:cNvSpPr>
          <p:nvPr>
            <p:ph type="body" sz="quarter" idx="12"/>
          </p:nvPr>
        </p:nvSpPr>
        <p:spPr/>
        <p:txBody>
          <a:bodyPr>
            <a:normAutofit/>
          </a:bodyPr>
          <a:lstStyle/>
          <a:p>
            <a:r>
              <a:rPr lang="en-US" sz="2800" dirty="0"/>
              <a:t>BENEFITS OF A REGIONAL APPROACH</a:t>
            </a:r>
          </a:p>
        </p:txBody>
      </p:sp>
      <p:sp>
        <p:nvSpPr>
          <p:cNvPr id="4" name="TextBox 3">
            <a:extLst>
              <a:ext uri="{FF2B5EF4-FFF2-40B4-BE49-F238E27FC236}">
                <a16:creationId xmlns:a16="http://schemas.microsoft.com/office/drawing/2014/main" id="{9AF00C9C-EA8F-4CE4-B5CB-FEA0D6E80FBD}"/>
              </a:ext>
            </a:extLst>
          </p:cNvPr>
          <p:cNvSpPr txBox="1"/>
          <p:nvPr/>
        </p:nvSpPr>
        <p:spPr>
          <a:xfrm>
            <a:off x="481751" y="1102932"/>
            <a:ext cx="10590663" cy="4953151"/>
          </a:xfrm>
          <a:prstGeom prst="rect">
            <a:avLst/>
          </a:prstGeom>
          <a:noFill/>
        </p:spPr>
        <p:txBody>
          <a:bodyPr wrap="square" rtlCol="0">
            <a:spAutoFit/>
          </a:bodyPr>
          <a:lstStyle/>
          <a:p>
            <a:pPr marL="342900" indent="-342900">
              <a:lnSpc>
                <a:spcPct val="90000"/>
              </a:lnSpc>
              <a:spcBef>
                <a:spcPts val="432"/>
              </a:spcBef>
              <a:buFont typeface="Arial" panose="020B0604020202020204" pitchFamily="34" charset="0"/>
              <a:buChar char="•"/>
            </a:pPr>
            <a:r>
              <a:rPr lang="en-US" sz="2400" b="1" dirty="0">
                <a:solidFill>
                  <a:schemeClr val="bg1"/>
                </a:solidFill>
              </a:rPr>
              <a:t>Increased Readiness</a:t>
            </a:r>
          </a:p>
          <a:p>
            <a:pPr marL="342900" indent="-342900">
              <a:lnSpc>
                <a:spcPct val="90000"/>
              </a:lnSpc>
              <a:spcBef>
                <a:spcPts val="432"/>
              </a:spcBef>
              <a:buFont typeface="Arial" panose="020B0604020202020204" pitchFamily="34" charset="0"/>
              <a:buChar char="•"/>
            </a:pPr>
            <a:endParaRPr lang="en-US" sz="2400" b="1" dirty="0">
              <a:solidFill>
                <a:schemeClr val="bg1"/>
              </a:solidFill>
            </a:endParaRPr>
          </a:p>
          <a:p>
            <a:pPr marL="342900" indent="-342900">
              <a:lnSpc>
                <a:spcPct val="90000"/>
              </a:lnSpc>
              <a:spcBef>
                <a:spcPts val="432"/>
              </a:spcBef>
              <a:buFont typeface="Arial" panose="020B0604020202020204" pitchFamily="34" charset="0"/>
              <a:buChar char="•"/>
            </a:pPr>
            <a:r>
              <a:rPr lang="en-US" sz="2400" b="1" dirty="0">
                <a:solidFill>
                  <a:schemeClr val="bg1"/>
                </a:solidFill>
              </a:rPr>
              <a:t>Increased Capacity</a:t>
            </a:r>
          </a:p>
          <a:p>
            <a:pPr marL="342900" indent="-342900">
              <a:lnSpc>
                <a:spcPct val="90000"/>
              </a:lnSpc>
              <a:spcBef>
                <a:spcPts val="432"/>
              </a:spcBef>
              <a:buFont typeface="Arial" panose="020B0604020202020204" pitchFamily="34" charset="0"/>
              <a:buChar char="•"/>
            </a:pPr>
            <a:endParaRPr lang="en-US" sz="2400" b="1" dirty="0">
              <a:solidFill>
                <a:schemeClr val="bg1"/>
              </a:solidFill>
            </a:endParaRPr>
          </a:p>
          <a:p>
            <a:pPr marL="342900" indent="-342900">
              <a:lnSpc>
                <a:spcPct val="90000"/>
              </a:lnSpc>
              <a:spcBef>
                <a:spcPts val="432"/>
              </a:spcBef>
              <a:buFont typeface="Arial" panose="020B0604020202020204" pitchFamily="34" charset="0"/>
              <a:buChar char="•"/>
            </a:pPr>
            <a:r>
              <a:rPr lang="en-US" sz="2400" b="1" dirty="0">
                <a:solidFill>
                  <a:schemeClr val="bg1"/>
                </a:solidFill>
              </a:rPr>
              <a:t>Additional Resources</a:t>
            </a:r>
          </a:p>
          <a:p>
            <a:pPr marL="800100" lvl="1" indent="-342900">
              <a:lnSpc>
                <a:spcPct val="90000"/>
              </a:lnSpc>
              <a:spcBef>
                <a:spcPts val="432"/>
              </a:spcBef>
              <a:buFont typeface="Arial" panose="020B0604020202020204" pitchFamily="34" charset="0"/>
              <a:buChar char="•"/>
            </a:pPr>
            <a:r>
              <a:rPr lang="en-US" sz="2400" dirty="0">
                <a:solidFill>
                  <a:schemeClr val="bg1"/>
                </a:solidFill>
              </a:rPr>
              <a:t>Staff</a:t>
            </a:r>
          </a:p>
          <a:p>
            <a:pPr marL="800100" lvl="1" indent="-342900">
              <a:lnSpc>
                <a:spcPct val="90000"/>
              </a:lnSpc>
              <a:spcBef>
                <a:spcPts val="432"/>
              </a:spcBef>
              <a:buFont typeface="Arial" panose="020B0604020202020204" pitchFamily="34" charset="0"/>
              <a:buChar char="•"/>
            </a:pPr>
            <a:r>
              <a:rPr lang="en-US" sz="2400" dirty="0">
                <a:solidFill>
                  <a:schemeClr val="bg1"/>
                </a:solidFill>
              </a:rPr>
              <a:t>Supplies</a:t>
            </a:r>
          </a:p>
          <a:p>
            <a:pPr marL="800100" lvl="1" indent="-342900">
              <a:lnSpc>
                <a:spcPct val="90000"/>
              </a:lnSpc>
              <a:spcBef>
                <a:spcPts val="432"/>
              </a:spcBef>
              <a:buFont typeface="Arial" panose="020B0604020202020204" pitchFamily="34" charset="0"/>
              <a:buChar char="•"/>
            </a:pPr>
            <a:r>
              <a:rPr lang="en-US" sz="2400" dirty="0">
                <a:solidFill>
                  <a:schemeClr val="bg1"/>
                </a:solidFill>
              </a:rPr>
              <a:t>Equipment</a:t>
            </a:r>
          </a:p>
          <a:p>
            <a:pPr marL="800100" lvl="1" indent="-342900">
              <a:lnSpc>
                <a:spcPct val="90000"/>
              </a:lnSpc>
              <a:spcBef>
                <a:spcPts val="432"/>
              </a:spcBef>
              <a:buFont typeface="Arial" panose="020B0604020202020204" pitchFamily="34" charset="0"/>
              <a:buChar char="•"/>
            </a:pPr>
            <a:r>
              <a:rPr lang="en-US" sz="2400" dirty="0">
                <a:solidFill>
                  <a:schemeClr val="bg1"/>
                </a:solidFill>
              </a:rPr>
              <a:t>Food</a:t>
            </a:r>
          </a:p>
          <a:p>
            <a:pPr marL="800100" lvl="1" indent="-342900">
              <a:lnSpc>
                <a:spcPct val="90000"/>
              </a:lnSpc>
              <a:spcBef>
                <a:spcPts val="432"/>
              </a:spcBef>
              <a:buFont typeface="Arial" panose="020B0604020202020204" pitchFamily="34" charset="0"/>
              <a:buChar char="•"/>
            </a:pPr>
            <a:r>
              <a:rPr lang="en-US" sz="2400" dirty="0">
                <a:solidFill>
                  <a:schemeClr val="bg1"/>
                </a:solidFill>
              </a:rPr>
              <a:t>Expertise </a:t>
            </a:r>
          </a:p>
          <a:p>
            <a:pPr marL="800100" lvl="1" indent="-342900">
              <a:lnSpc>
                <a:spcPct val="90000"/>
              </a:lnSpc>
              <a:spcBef>
                <a:spcPts val="432"/>
              </a:spcBef>
              <a:buFont typeface="Arial" panose="020B0604020202020204" pitchFamily="34" charset="0"/>
              <a:buChar char="•"/>
            </a:pPr>
            <a:endParaRPr lang="en-US" sz="2400" dirty="0">
              <a:solidFill>
                <a:schemeClr val="bg1"/>
              </a:solidFill>
            </a:endParaRPr>
          </a:p>
          <a:p>
            <a:pPr marL="342900" indent="-342900">
              <a:lnSpc>
                <a:spcPct val="90000"/>
              </a:lnSpc>
              <a:spcBef>
                <a:spcPts val="432"/>
              </a:spcBef>
              <a:buFont typeface="Arial" panose="020B0604020202020204" pitchFamily="34" charset="0"/>
              <a:buChar char="•"/>
            </a:pPr>
            <a:r>
              <a:rPr lang="en-US" sz="2400" b="1" dirty="0">
                <a:solidFill>
                  <a:schemeClr val="bg1"/>
                </a:solidFill>
              </a:rPr>
              <a:t>Ability to serve more, faster, and more effectively</a:t>
            </a:r>
          </a:p>
          <a:p>
            <a:endParaRPr lang="en-US" sz="2000" dirty="0"/>
          </a:p>
        </p:txBody>
      </p:sp>
      <p:pic>
        <p:nvPicPr>
          <p:cNvPr id="5" name="Picture 4">
            <a:extLst>
              <a:ext uri="{FF2B5EF4-FFF2-40B4-BE49-F238E27FC236}">
                <a16:creationId xmlns:a16="http://schemas.microsoft.com/office/drawing/2014/main" id="{FC108C7C-F24F-4D52-B6A8-96DA76C729CA}"/>
              </a:ext>
            </a:extLst>
          </p:cNvPr>
          <p:cNvPicPr>
            <a:picLocks noChangeAspect="1"/>
          </p:cNvPicPr>
          <p:nvPr/>
        </p:nvPicPr>
        <p:blipFill>
          <a:blip r:embed="rId2"/>
          <a:stretch>
            <a:fillRect/>
          </a:stretch>
        </p:blipFill>
        <p:spPr>
          <a:xfrm>
            <a:off x="5094693" y="1553935"/>
            <a:ext cx="6382729" cy="3127537"/>
          </a:xfrm>
          <a:prstGeom prst="rect">
            <a:avLst/>
          </a:prstGeom>
          <a:ln w="19050">
            <a:solidFill>
              <a:schemeClr val="bg2">
                <a:lumMod val="10000"/>
              </a:schemeClr>
            </a:solidFill>
          </a:ln>
        </p:spPr>
      </p:pic>
    </p:spTree>
    <p:extLst>
      <p:ext uri="{BB962C8B-B14F-4D97-AF65-F5344CB8AC3E}">
        <p14:creationId xmlns:p14="http://schemas.microsoft.com/office/powerpoint/2010/main" val="12997118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A2BBC-4FDE-4317-8A9E-3B3135DE08B5}"/>
              </a:ext>
            </a:extLst>
          </p:cNvPr>
          <p:cNvSpPr>
            <a:spLocks noGrp="1"/>
          </p:cNvSpPr>
          <p:nvPr>
            <p:ph type="body" sz="quarter" idx="12"/>
          </p:nvPr>
        </p:nvSpPr>
        <p:spPr/>
        <p:txBody>
          <a:bodyPr>
            <a:normAutofit/>
          </a:bodyPr>
          <a:lstStyle/>
          <a:p>
            <a:r>
              <a:rPr lang="en-US" sz="2800" dirty="0"/>
              <a:t>FOCUS OF A REGIONAL APPROACH</a:t>
            </a:r>
          </a:p>
        </p:txBody>
      </p:sp>
      <p:sp>
        <p:nvSpPr>
          <p:cNvPr id="3" name="TextBox 2">
            <a:extLst>
              <a:ext uri="{FF2B5EF4-FFF2-40B4-BE49-F238E27FC236}">
                <a16:creationId xmlns:a16="http://schemas.microsoft.com/office/drawing/2014/main" id="{9F8A48DD-EB6A-449B-9E96-E7095FD22EB1}"/>
              </a:ext>
            </a:extLst>
          </p:cNvPr>
          <p:cNvSpPr txBox="1"/>
          <p:nvPr/>
        </p:nvSpPr>
        <p:spPr>
          <a:xfrm>
            <a:off x="1294360" y="1476232"/>
            <a:ext cx="4449171" cy="738664"/>
          </a:xfrm>
          <a:prstGeom prst="rect">
            <a:avLst/>
          </a:prstGeom>
          <a:solidFill>
            <a:schemeClr val="accent6"/>
          </a:solidFill>
          <a:ln>
            <a:solidFill>
              <a:schemeClr val="bg2">
                <a:lumMod val="10000"/>
              </a:schemeClr>
            </a:solidFill>
          </a:ln>
        </p:spPr>
        <p:txBody>
          <a:bodyPr wrap="square" rtlCol="0">
            <a:spAutoFit/>
          </a:bodyPr>
          <a:lstStyle/>
          <a:p>
            <a:pPr algn="ctr"/>
            <a:r>
              <a:rPr lang="en-US" sz="2400" b="1" dirty="0">
                <a:solidFill>
                  <a:schemeClr val="bg1"/>
                </a:solidFill>
              </a:rPr>
              <a:t>Focus on Training</a:t>
            </a:r>
          </a:p>
          <a:p>
            <a:endParaRPr lang="en-US" dirty="0"/>
          </a:p>
        </p:txBody>
      </p:sp>
      <p:sp>
        <p:nvSpPr>
          <p:cNvPr id="8" name="TextBox 7">
            <a:extLst>
              <a:ext uri="{FF2B5EF4-FFF2-40B4-BE49-F238E27FC236}">
                <a16:creationId xmlns:a16="http://schemas.microsoft.com/office/drawing/2014/main" id="{B252420E-21F4-4907-AA22-7589A293A575}"/>
              </a:ext>
            </a:extLst>
          </p:cNvPr>
          <p:cNvSpPr txBox="1"/>
          <p:nvPr/>
        </p:nvSpPr>
        <p:spPr>
          <a:xfrm>
            <a:off x="6448469" y="1476232"/>
            <a:ext cx="4449171" cy="738664"/>
          </a:xfrm>
          <a:prstGeom prst="rect">
            <a:avLst/>
          </a:prstGeom>
          <a:solidFill>
            <a:schemeClr val="accent6"/>
          </a:solidFill>
          <a:ln>
            <a:solidFill>
              <a:schemeClr val="bg2">
                <a:lumMod val="10000"/>
              </a:schemeClr>
            </a:solidFill>
          </a:ln>
        </p:spPr>
        <p:txBody>
          <a:bodyPr wrap="square" rtlCol="0">
            <a:spAutoFit/>
          </a:bodyPr>
          <a:lstStyle/>
          <a:p>
            <a:pPr algn="ctr"/>
            <a:r>
              <a:rPr lang="en-US" sz="2400" b="1" dirty="0">
                <a:solidFill>
                  <a:schemeClr val="bg1"/>
                </a:solidFill>
              </a:rPr>
              <a:t>Focus on Partnerships</a:t>
            </a:r>
          </a:p>
          <a:p>
            <a:endParaRPr lang="en-US" sz="1800" b="1" dirty="0">
              <a:solidFill>
                <a:schemeClr val="bg2">
                  <a:lumMod val="10000"/>
                </a:schemeClr>
              </a:solidFill>
            </a:endParaRPr>
          </a:p>
        </p:txBody>
      </p:sp>
      <p:sp>
        <p:nvSpPr>
          <p:cNvPr id="10" name="TextBox 9">
            <a:extLst>
              <a:ext uri="{FF2B5EF4-FFF2-40B4-BE49-F238E27FC236}">
                <a16:creationId xmlns:a16="http://schemas.microsoft.com/office/drawing/2014/main" id="{74BF1A7B-DBDA-4EE2-A400-73264BAA8FF7}"/>
              </a:ext>
            </a:extLst>
          </p:cNvPr>
          <p:cNvSpPr txBox="1"/>
          <p:nvPr/>
        </p:nvSpPr>
        <p:spPr>
          <a:xfrm>
            <a:off x="6448469" y="2076733"/>
            <a:ext cx="4449171" cy="3992888"/>
          </a:xfrm>
          <a:prstGeom prst="rect">
            <a:avLst/>
          </a:prstGeom>
          <a:solidFill>
            <a:schemeClr val="accent6">
              <a:lumMod val="20000"/>
              <a:lumOff val="80000"/>
            </a:schemeClr>
          </a:solidFill>
          <a:ln>
            <a:solidFill>
              <a:schemeClr val="bg2">
                <a:lumMod val="10000"/>
              </a:schemeClr>
            </a:solidFill>
          </a:ln>
        </p:spPr>
        <p:txBody>
          <a:bodyPr wrap="square" rtlCol="0">
            <a:spAutoFit/>
          </a:bodyPr>
          <a:lstStyle/>
          <a:p>
            <a:pPr marL="342900" indent="-342900">
              <a:lnSpc>
                <a:spcPct val="90000"/>
              </a:lnSpc>
              <a:spcBef>
                <a:spcPts val="432"/>
              </a:spcBef>
              <a:buFont typeface="Arial" panose="020B0604020202020204" pitchFamily="34" charset="0"/>
              <a:buChar char="•"/>
            </a:pPr>
            <a:endParaRPr lang="en-US" sz="1800" dirty="0">
              <a:solidFill>
                <a:schemeClr val="bg2">
                  <a:lumMod val="10000"/>
                </a:schemeClr>
              </a:solidFill>
            </a:endParaRPr>
          </a:p>
          <a:p>
            <a:pPr marL="342900" indent="-342900">
              <a:lnSpc>
                <a:spcPct val="90000"/>
              </a:lnSpc>
              <a:spcBef>
                <a:spcPts val="432"/>
              </a:spcBef>
              <a:buFont typeface="Arial" panose="020B0604020202020204" pitchFamily="34" charset="0"/>
              <a:buChar char="•"/>
            </a:pPr>
            <a:r>
              <a:rPr lang="en-US" sz="1800" dirty="0">
                <a:solidFill>
                  <a:schemeClr val="bg2">
                    <a:lumMod val="10000"/>
                  </a:schemeClr>
                </a:solidFill>
              </a:rPr>
              <a:t>Community Partner Agency Disaster-Ready Network Development</a:t>
            </a:r>
          </a:p>
          <a:p>
            <a:pPr marL="342900" indent="-342900">
              <a:lnSpc>
                <a:spcPct val="90000"/>
              </a:lnSpc>
              <a:spcBef>
                <a:spcPts val="432"/>
              </a:spcBef>
              <a:buFont typeface="Arial" panose="020B0604020202020204" pitchFamily="34" charset="0"/>
              <a:buChar char="•"/>
            </a:pPr>
            <a:endParaRPr lang="en-US" sz="1800" dirty="0">
              <a:solidFill>
                <a:schemeClr val="bg2">
                  <a:lumMod val="10000"/>
                </a:schemeClr>
              </a:solidFill>
            </a:endParaRPr>
          </a:p>
          <a:p>
            <a:pPr marL="342900" indent="-342900">
              <a:lnSpc>
                <a:spcPct val="90000"/>
              </a:lnSpc>
              <a:spcBef>
                <a:spcPts val="432"/>
              </a:spcBef>
              <a:buFont typeface="Arial" panose="020B0604020202020204" pitchFamily="34" charset="0"/>
              <a:buChar char="•"/>
            </a:pPr>
            <a:r>
              <a:rPr lang="en-US" sz="1800" dirty="0">
                <a:solidFill>
                  <a:schemeClr val="bg2">
                    <a:lumMod val="10000"/>
                  </a:schemeClr>
                </a:solidFill>
              </a:rPr>
              <a:t>Memorandum of Understanding to Build Agency Level Response Network</a:t>
            </a:r>
          </a:p>
          <a:p>
            <a:pPr marL="342900" indent="-342900">
              <a:lnSpc>
                <a:spcPct val="90000"/>
              </a:lnSpc>
              <a:spcBef>
                <a:spcPts val="432"/>
              </a:spcBef>
              <a:buFont typeface="Arial" panose="020B0604020202020204" pitchFamily="34" charset="0"/>
              <a:buChar char="•"/>
            </a:pPr>
            <a:endParaRPr lang="en-US" sz="1800" dirty="0">
              <a:solidFill>
                <a:schemeClr val="bg2">
                  <a:lumMod val="10000"/>
                </a:schemeClr>
              </a:solidFill>
            </a:endParaRPr>
          </a:p>
          <a:p>
            <a:pPr marL="342900" indent="-342900">
              <a:lnSpc>
                <a:spcPct val="90000"/>
              </a:lnSpc>
              <a:spcBef>
                <a:spcPts val="432"/>
              </a:spcBef>
              <a:buFont typeface="Arial" panose="020B0604020202020204" pitchFamily="34" charset="0"/>
              <a:buChar char="•"/>
            </a:pPr>
            <a:r>
              <a:rPr lang="en-US" sz="1800" dirty="0">
                <a:solidFill>
                  <a:schemeClr val="bg2">
                    <a:lumMod val="10000"/>
                  </a:schemeClr>
                </a:solidFill>
              </a:rPr>
              <a:t>Voluntary Organizations Active in Disaster </a:t>
            </a:r>
          </a:p>
          <a:p>
            <a:pPr marL="342900" indent="-342900">
              <a:lnSpc>
                <a:spcPct val="90000"/>
              </a:lnSpc>
              <a:spcBef>
                <a:spcPts val="432"/>
              </a:spcBef>
              <a:buFont typeface="Arial" panose="020B0604020202020204" pitchFamily="34" charset="0"/>
              <a:buChar char="•"/>
            </a:pPr>
            <a:endParaRPr lang="en-US" sz="1800" dirty="0">
              <a:solidFill>
                <a:schemeClr val="bg2">
                  <a:lumMod val="10000"/>
                </a:schemeClr>
              </a:solidFill>
            </a:endParaRPr>
          </a:p>
          <a:p>
            <a:pPr marL="342900" indent="-342900">
              <a:lnSpc>
                <a:spcPct val="90000"/>
              </a:lnSpc>
              <a:spcBef>
                <a:spcPts val="432"/>
              </a:spcBef>
              <a:buFont typeface="Arial" panose="020B0604020202020204" pitchFamily="34" charset="0"/>
              <a:buChar char="•"/>
            </a:pPr>
            <a:r>
              <a:rPr lang="en-US" sz="1800" dirty="0">
                <a:solidFill>
                  <a:schemeClr val="bg2">
                    <a:lumMod val="10000"/>
                  </a:schemeClr>
                </a:solidFill>
              </a:rPr>
              <a:t>Assure Food Bank’s ‘Place at the Table’ as Valued</a:t>
            </a:r>
          </a:p>
          <a:p>
            <a:pPr marL="342900" indent="-342900">
              <a:lnSpc>
                <a:spcPct val="90000"/>
              </a:lnSpc>
              <a:spcBef>
                <a:spcPts val="432"/>
              </a:spcBef>
              <a:buFont typeface="Arial" panose="020B0604020202020204" pitchFamily="34" charset="0"/>
              <a:buChar char="•"/>
            </a:pPr>
            <a:endParaRPr lang="en-US" dirty="0"/>
          </a:p>
        </p:txBody>
      </p:sp>
      <p:graphicFrame>
        <p:nvGraphicFramePr>
          <p:cNvPr id="13" name="TextBox 8">
            <a:extLst>
              <a:ext uri="{FF2B5EF4-FFF2-40B4-BE49-F238E27FC236}">
                <a16:creationId xmlns:a16="http://schemas.microsoft.com/office/drawing/2014/main" id="{CD6878F0-71E3-FF73-DD63-9DDFC04FC069}"/>
              </a:ext>
            </a:extLst>
          </p:cNvPr>
          <p:cNvGraphicFramePr/>
          <p:nvPr/>
        </p:nvGraphicFramePr>
        <p:xfrm>
          <a:off x="1294358" y="2076734"/>
          <a:ext cx="4449171" cy="4052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0790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p:cNvSpPr>
          <p:nvPr/>
        </p:nvSpPr>
        <p:spPr bwMode="auto">
          <a:xfrm>
            <a:off x="596151" y="2299050"/>
            <a:ext cx="2278970" cy="557010"/>
          </a:xfrm>
          <a:prstGeom prst="rect">
            <a:avLst/>
          </a:prstGeom>
          <a:solidFill>
            <a:schemeClr val="accent1"/>
          </a:solidFill>
          <a:ln w="25400">
            <a:noFill/>
            <a:miter lim="800000"/>
            <a:headEnd/>
            <a:tailEnd/>
          </a:ln>
        </p:spPr>
        <p:txBody>
          <a:bodyPr lIns="0" tIns="0" rIns="0" bIns="0">
            <a:normAutofit/>
          </a:bodyPr>
          <a:lstStyle/>
          <a:p>
            <a:endParaRPr lang="en-US" sz="900"/>
          </a:p>
        </p:txBody>
      </p:sp>
      <p:sp>
        <p:nvSpPr>
          <p:cNvPr id="6" name="Rectangle 1"/>
          <p:cNvSpPr>
            <a:spLocks/>
          </p:cNvSpPr>
          <p:nvPr/>
        </p:nvSpPr>
        <p:spPr bwMode="auto">
          <a:xfrm>
            <a:off x="805099" y="2856061"/>
            <a:ext cx="2070021" cy="3023538"/>
          </a:xfrm>
          <a:prstGeom prst="rect">
            <a:avLst/>
          </a:prstGeom>
          <a:solidFill>
            <a:schemeClr val="bg1">
              <a:lumMod val="95000"/>
            </a:schemeClr>
          </a:solidFill>
          <a:ln w="25400">
            <a:noFill/>
            <a:miter lim="800000"/>
            <a:headEnd/>
            <a:tailEnd/>
          </a:ln>
        </p:spPr>
        <p:txBody>
          <a:bodyPr lIns="0" tIns="0" rIns="0" bIns="0">
            <a:normAutofit/>
          </a:bodyPr>
          <a:lstStyle/>
          <a:p>
            <a:endParaRPr lang="en-US" sz="1000">
              <a:solidFill>
                <a:schemeClr val="tx2"/>
              </a:solidFill>
            </a:endParaRPr>
          </a:p>
        </p:txBody>
      </p:sp>
      <p:sp>
        <p:nvSpPr>
          <p:cNvPr id="52" name="Freeform 2"/>
          <p:cNvSpPr>
            <a:spLocks/>
          </p:cNvSpPr>
          <p:nvPr/>
        </p:nvSpPr>
        <p:spPr bwMode="auto">
          <a:xfrm>
            <a:off x="2659865" y="2600198"/>
            <a:ext cx="220841" cy="255862"/>
          </a:xfrm>
          <a:custGeom>
            <a:avLst/>
            <a:gdLst>
              <a:gd name="T0" fmla="*/ 0 w 21600"/>
              <a:gd name="T1" fmla="*/ 0 h 21600"/>
              <a:gd name="T2" fmla="*/ 1422400 w 21600"/>
              <a:gd name="T3" fmla="*/ 0 h 21600"/>
              <a:gd name="T4" fmla="*/ 1422400 w 21600"/>
              <a:gd name="T5" fmla="*/ 143510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21600" y="21600"/>
                </a:lnTo>
                <a:lnTo>
                  <a:pt x="0" y="0"/>
                </a:lnTo>
                <a:close/>
                <a:moveTo>
                  <a:pt x="0" y="0"/>
                </a:moveTo>
              </a:path>
            </a:pathLst>
          </a:custGeom>
          <a:solidFill>
            <a:schemeClr val="accent2">
              <a:lumMod val="5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ormAutofit/>
          </a:bodyPr>
          <a:lstStyle/>
          <a:p>
            <a:endParaRPr lang="en-US" sz="900"/>
          </a:p>
        </p:txBody>
      </p:sp>
      <p:sp>
        <p:nvSpPr>
          <p:cNvPr id="53" name="Rectangle 4"/>
          <p:cNvSpPr>
            <a:spLocks/>
          </p:cNvSpPr>
          <p:nvPr/>
        </p:nvSpPr>
        <p:spPr bwMode="auto">
          <a:xfrm>
            <a:off x="2659865" y="2043188"/>
            <a:ext cx="2278970" cy="557010"/>
          </a:xfrm>
          <a:prstGeom prst="rect">
            <a:avLst/>
          </a:prstGeom>
          <a:solidFill>
            <a:schemeClr val="accent2"/>
          </a:solidFill>
          <a:ln w="25400">
            <a:noFill/>
            <a:miter lim="800000"/>
            <a:headEnd/>
            <a:tailEnd/>
          </a:ln>
        </p:spPr>
        <p:txBody>
          <a:bodyPr lIns="0" tIns="0" rIns="0" bIns="0">
            <a:normAutofit/>
          </a:bodyPr>
          <a:lstStyle/>
          <a:p>
            <a:endParaRPr lang="en-US" sz="900"/>
          </a:p>
        </p:txBody>
      </p:sp>
      <p:sp>
        <p:nvSpPr>
          <p:cNvPr id="54" name="Rectangle 1"/>
          <p:cNvSpPr>
            <a:spLocks/>
          </p:cNvSpPr>
          <p:nvPr/>
        </p:nvSpPr>
        <p:spPr bwMode="auto">
          <a:xfrm>
            <a:off x="2958932" y="2600199"/>
            <a:ext cx="1985488" cy="3023538"/>
          </a:xfrm>
          <a:prstGeom prst="rect">
            <a:avLst/>
          </a:prstGeom>
          <a:solidFill>
            <a:schemeClr val="bg1">
              <a:lumMod val="95000"/>
            </a:schemeClr>
          </a:solidFill>
          <a:ln w="25400">
            <a:noFill/>
            <a:miter lim="800000"/>
            <a:headEnd/>
            <a:tailEnd/>
          </a:ln>
        </p:spPr>
        <p:txBody>
          <a:bodyPr lIns="0" tIns="0" rIns="0" bIns="0">
            <a:normAutofit/>
          </a:bodyPr>
          <a:lstStyle/>
          <a:p>
            <a:endParaRPr lang="en-US" sz="1000"/>
          </a:p>
        </p:txBody>
      </p:sp>
      <p:sp>
        <p:nvSpPr>
          <p:cNvPr id="49" name="Freeform 2"/>
          <p:cNvSpPr>
            <a:spLocks/>
          </p:cNvSpPr>
          <p:nvPr/>
        </p:nvSpPr>
        <p:spPr bwMode="auto">
          <a:xfrm>
            <a:off x="4721018" y="2348972"/>
            <a:ext cx="220841" cy="255862"/>
          </a:xfrm>
          <a:custGeom>
            <a:avLst/>
            <a:gdLst>
              <a:gd name="T0" fmla="*/ 0 w 21600"/>
              <a:gd name="T1" fmla="*/ 0 h 21600"/>
              <a:gd name="T2" fmla="*/ 1422400 w 21600"/>
              <a:gd name="T3" fmla="*/ 0 h 21600"/>
              <a:gd name="T4" fmla="*/ 1422400 w 21600"/>
              <a:gd name="T5" fmla="*/ 143510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21600" y="21600"/>
                </a:lnTo>
                <a:lnTo>
                  <a:pt x="0" y="0"/>
                </a:lnTo>
                <a:close/>
                <a:moveTo>
                  <a:pt x="0" y="0"/>
                </a:moveTo>
              </a:path>
            </a:pathLst>
          </a:custGeom>
          <a:solidFill>
            <a:schemeClr val="accent3">
              <a:lumMod val="5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ormAutofit/>
          </a:bodyPr>
          <a:lstStyle/>
          <a:p>
            <a:endParaRPr lang="en-US" sz="900"/>
          </a:p>
        </p:txBody>
      </p:sp>
      <p:sp>
        <p:nvSpPr>
          <p:cNvPr id="50" name="Rectangle 4"/>
          <p:cNvSpPr>
            <a:spLocks/>
          </p:cNvSpPr>
          <p:nvPr/>
        </p:nvSpPr>
        <p:spPr bwMode="auto">
          <a:xfrm>
            <a:off x="4721018" y="1791962"/>
            <a:ext cx="2278970" cy="557010"/>
          </a:xfrm>
          <a:prstGeom prst="rect">
            <a:avLst/>
          </a:prstGeom>
          <a:solidFill>
            <a:schemeClr val="accent3"/>
          </a:solidFill>
          <a:ln w="25400">
            <a:noFill/>
            <a:miter lim="800000"/>
            <a:headEnd/>
            <a:tailEnd/>
          </a:ln>
        </p:spPr>
        <p:txBody>
          <a:bodyPr lIns="0" tIns="0" rIns="0" bIns="0">
            <a:normAutofit/>
          </a:bodyPr>
          <a:lstStyle/>
          <a:p>
            <a:endParaRPr lang="en-US" sz="900"/>
          </a:p>
        </p:txBody>
      </p:sp>
      <p:sp>
        <p:nvSpPr>
          <p:cNvPr id="51" name="Rectangle 1"/>
          <p:cNvSpPr>
            <a:spLocks/>
          </p:cNvSpPr>
          <p:nvPr/>
        </p:nvSpPr>
        <p:spPr bwMode="auto">
          <a:xfrm>
            <a:off x="5020085" y="2348973"/>
            <a:ext cx="1985488" cy="3023538"/>
          </a:xfrm>
          <a:prstGeom prst="rect">
            <a:avLst/>
          </a:prstGeom>
          <a:solidFill>
            <a:schemeClr val="bg1">
              <a:lumMod val="95000"/>
            </a:schemeClr>
          </a:solidFill>
          <a:ln w="25400">
            <a:noFill/>
            <a:miter lim="800000"/>
            <a:headEnd/>
            <a:tailEnd/>
          </a:ln>
        </p:spPr>
        <p:txBody>
          <a:bodyPr lIns="0" tIns="0" rIns="0" bIns="0">
            <a:normAutofit/>
          </a:bodyPr>
          <a:lstStyle/>
          <a:p>
            <a:endParaRPr lang="en-US" sz="1000"/>
          </a:p>
        </p:txBody>
      </p:sp>
      <p:sp>
        <p:nvSpPr>
          <p:cNvPr id="9" name="Freeform 2"/>
          <p:cNvSpPr>
            <a:spLocks/>
          </p:cNvSpPr>
          <p:nvPr/>
        </p:nvSpPr>
        <p:spPr bwMode="auto">
          <a:xfrm>
            <a:off x="598216" y="2856060"/>
            <a:ext cx="220841" cy="255862"/>
          </a:xfrm>
          <a:custGeom>
            <a:avLst/>
            <a:gdLst>
              <a:gd name="T0" fmla="*/ 0 w 21600"/>
              <a:gd name="T1" fmla="*/ 0 h 21600"/>
              <a:gd name="T2" fmla="*/ 1422400 w 21600"/>
              <a:gd name="T3" fmla="*/ 0 h 21600"/>
              <a:gd name="T4" fmla="*/ 1422400 w 21600"/>
              <a:gd name="T5" fmla="*/ 143510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21600" y="21600"/>
                </a:lnTo>
                <a:lnTo>
                  <a:pt x="0" y="0"/>
                </a:lnTo>
                <a:close/>
                <a:moveTo>
                  <a:pt x="0" y="0"/>
                </a:moveTo>
              </a:path>
            </a:pathLst>
          </a:custGeom>
          <a:solidFill>
            <a:schemeClr val="accent1">
              <a:lumMod val="5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ormAutofit/>
          </a:bodyPr>
          <a:lstStyle/>
          <a:p>
            <a:endParaRPr lang="en-US" sz="900"/>
          </a:p>
        </p:txBody>
      </p:sp>
      <p:sp>
        <p:nvSpPr>
          <p:cNvPr id="46" name="Freeform 2"/>
          <p:cNvSpPr>
            <a:spLocks/>
          </p:cNvSpPr>
          <p:nvPr/>
        </p:nvSpPr>
        <p:spPr bwMode="auto">
          <a:xfrm>
            <a:off x="6786729" y="2069832"/>
            <a:ext cx="220841" cy="255862"/>
          </a:xfrm>
          <a:custGeom>
            <a:avLst/>
            <a:gdLst>
              <a:gd name="T0" fmla="*/ 0 w 21600"/>
              <a:gd name="T1" fmla="*/ 0 h 21600"/>
              <a:gd name="T2" fmla="*/ 1422400 w 21600"/>
              <a:gd name="T3" fmla="*/ 0 h 21600"/>
              <a:gd name="T4" fmla="*/ 1422400 w 21600"/>
              <a:gd name="T5" fmla="*/ 143510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21600" y="21600"/>
                </a:lnTo>
                <a:lnTo>
                  <a:pt x="0" y="0"/>
                </a:lnTo>
                <a:close/>
                <a:moveTo>
                  <a:pt x="0" y="0"/>
                </a:moveTo>
              </a:path>
            </a:pathLst>
          </a:custGeom>
          <a:solidFill>
            <a:schemeClr val="accent4">
              <a:lumMod val="5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ormAutofit/>
          </a:bodyPr>
          <a:lstStyle/>
          <a:p>
            <a:endParaRPr lang="en-US" sz="900"/>
          </a:p>
        </p:txBody>
      </p:sp>
      <p:sp>
        <p:nvSpPr>
          <p:cNvPr id="47" name="Rectangle 4"/>
          <p:cNvSpPr>
            <a:spLocks/>
          </p:cNvSpPr>
          <p:nvPr/>
        </p:nvSpPr>
        <p:spPr bwMode="auto">
          <a:xfrm>
            <a:off x="6786729" y="1512822"/>
            <a:ext cx="2278970" cy="557010"/>
          </a:xfrm>
          <a:prstGeom prst="rect">
            <a:avLst/>
          </a:prstGeom>
          <a:solidFill>
            <a:schemeClr val="accent4"/>
          </a:solidFill>
          <a:ln w="25400">
            <a:noFill/>
            <a:miter lim="800000"/>
            <a:headEnd/>
            <a:tailEnd/>
          </a:ln>
        </p:spPr>
        <p:txBody>
          <a:bodyPr lIns="0" tIns="0" rIns="0" bIns="0">
            <a:normAutofit/>
          </a:bodyPr>
          <a:lstStyle/>
          <a:p>
            <a:endParaRPr lang="en-US" sz="900"/>
          </a:p>
        </p:txBody>
      </p:sp>
      <p:sp>
        <p:nvSpPr>
          <p:cNvPr id="48" name="Rectangle 1"/>
          <p:cNvSpPr>
            <a:spLocks/>
          </p:cNvSpPr>
          <p:nvPr/>
        </p:nvSpPr>
        <p:spPr bwMode="auto">
          <a:xfrm>
            <a:off x="7085796" y="2069833"/>
            <a:ext cx="1985488" cy="3023538"/>
          </a:xfrm>
          <a:prstGeom prst="rect">
            <a:avLst/>
          </a:prstGeom>
          <a:solidFill>
            <a:schemeClr val="bg1">
              <a:lumMod val="95000"/>
            </a:schemeClr>
          </a:solidFill>
          <a:ln w="25400">
            <a:noFill/>
            <a:miter lim="800000"/>
            <a:headEnd/>
            <a:tailEnd/>
          </a:ln>
        </p:spPr>
        <p:txBody>
          <a:bodyPr lIns="0" tIns="0" rIns="0" bIns="0">
            <a:normAutofit/>
          </a:bodyPr>
          <a:lstStyle/>
          <a:p>
            <a:endParaRPr lang="en-US" sz="1000"/>
          </a:p>
        </p:txBody>
      </p:sp>
      <p:sp>
        <p:nvSpPr>
          <p:cNvPr id="42" name="AutoShape 13"/>
          <p:cNvSpPr>
            <a:spLocks/>
          </p:cNvSpPr>
          <p:nvPr/>
        </p:nvSpPr>
        <p:spPr bwMode="auto">
          <a:xfrm>
            <a:off x="8842378" y="1094905"/>
            <a:ext cx="2815198" cy="794758"/>
          </a:xfrm>
          <a:prstGeom prst="rightArrow">
            <a:avLst>
              <a:gd name="adj1" fmla="val 69463"/>
              <a:gd name="adj2" fmla="val 28319"/>
            </a:avLst>
          </a:prstGeom>
          <a:solidFill>
            <a:schemeClr val="accent5"/>
          </a:solidFill>
          <a:ln w="25400">
            <a:noFill/>
            <a:miter lim="800000"/>
            <a:headEnd/>
            <a:tailEnd/>
          </a:ln>
        </p:spPr>
        <p:txBody>
          <a:bodyPr lIns="0" tIns="0" rIns="0" bIns="0">
            <a:normAutofit/>
          </a:bodyPr>
          <a:lstStyle/>
          <a:p>
            <a:endParaRPr lang="en-US" sz="900"/>
          </a:p>
        </p:txBody>
      </p:sp>
      <p:sp>
        <p:nvSpPr>
          <p:cNvPr id="44" name="Freeform 2"/>
          <p:cNvSpPr>
            <a:spLocks/>
          </p:cNvSpPr>
          <p:nvPr/>
        </p:nvSpPr>
        <p:spPr bwMode="auto">
          <a:xfrm>
            <a:off x="8842378" y="1771818"/>
            <a:ext cx="220841" cy="248247"/>
          </a:xfrm>
          <a:custGeom>
            <a:avLst/>
            <a:gdLst>
              <a:gd name="T0" fmla="*/ 0 w 21600"/>
              <a:gd name="T1" fmla="*/ 0 h 21600"/>
              <a:gd name="T2" fmla="*/ 1422400 w 21600"/>
              <a:gd name="T3" fmla="*/ 0 h 21600"/>
              <a:gd name="T4" fmla="*/ 1422400 w 21600"/>
              <a:gd name="T5" fmla="*/ 143510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21600" y="21600"/>
                </a:lnTo>
                <a:lnTo>
                  <a:pt x="0" y="0"/>
                </a:lnTo>
                <a:close/>
                <a:moveTo>
                  <a:pt x="0" y="0"/>
                </a:moveTo>
              </a:path>
            </a:pathLst>
          </a:custGeom>
          <a:solidFill>
            <a:schemeClr val="accent5">
              <a:lumMod val="5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ormAutofit/>
          </a:bodyPr>
          <a:lstStyle/>
          <a:p>
            <a:endParaRPr lang="en-US" sz="900"/>
          </a:p>
        </p:txBody>
      </p:sp>
      <p:sp>
        <p:nvSpPr>
          <p:cNvPr id="45" name="Rectangle 1"/>
          <p:cNvSpPr>
            <a:spLocks/>
          </p:cNvSpPr>
          <p:nvPr/>
        </p:nvSpPr>
        <p:spPr bwMode="auto">
          <a:xfrm>
            <a:off x="9141445" y="1771818"/>
            <a:ext cx="1985488" cy="3023539"/>
          </a:xfrm>
          <a:prstGeom prst="rect">
            <a:avLst/>
          </a:prstGeom>
          <a:solidFill>
            <a:schemeClr val="bg1">
              <a:lumMod val="95000"/>
            </a:schemeClr>
          </a:solidFill>
          <a:ln w="25400">
            <a:noFill/>
            <a:miter lim="800000"/>
            <a:headEnd/>
            <a:tailEnd/>
          </a:ln>
        </p:spPr>
        <p:txBody>
          <a:bodyPr lIns="0" tIns="0" rIns="0" bIns="0">
            <a:normAutofit/>
          </a:bodyPr>
          <a:lstStyle/>
          <a:p>
            <a:endParaRPr lang="en-US" sz="1000"/>
          </a:p>
        </p:txBody>
      </p:sp>
      <p:sp>
        <p:nvSpPr>
          <p:cNvPr id="12" name="Rectangle 1"/>
          <p:cNvSpPr>
            <a:spLocks/>
          </p:cNvSpPr>
          <p:nvPr/>
        </p:nvSpPr>
        <p:spPr bwMode="auto">
          <a:xfrm>
            <a:off x="805099" y="5415343"/>
            <a:ext cx="2070021" cy="557010"/>
          </a:xfrm>
          <a:prstGeom prst="rect">
            <a:avLst/>
          </a:prstGeom>
          <a:solidFill>
            <a:schemeClr val="accent1"/>
          </a:solidFill>
          <a:ln w="25400">
            <a:noFill/>
            <a:miter lim="800000"/>
            <a:headEnd/>
            <a:tailEnd/>
          </a:ln>
        </p:spPr>
        <p:txBody>
          <a:bodyPr lIns="0" tIns="0" rIns="0" bIns="0">
            <a:normAutofit/>
          </a:bodyPr>
          <a:lstStyle/>
          <a:p>
            <a:endParaRPr lang="en-US" sz="1000"/>
          </a:p>
        </p:txBody>
      </p:sp>
      <p:sp>
        <p:nvSpPr>
          <p:cNvPr id="17" name="TextBox 16"/>
          <p:cNvSpPr txBox="1"/>
          <p:nvPr/>
        </p:nvSpPr>
        <p:spPr>
          <a:xfrm>
            <a:off x="592631" y="2363197"/>
            <a:ext cx="1983424" cy="369332"/>
          </a:xfrm>
          <a:prstGeom prst="rect">
            <a:avLst/>
          </a:prstGeom>
          <a:noFill/>
        </p:spPr>
        <p:txBody>
          <a:bodyPr wrap="square" rtlCol="0">
            <a:normAutofit/>
          </a:bodyPr>
          <a:lstStyle/>
          <a:p>
            <a:pPr algn="ctr"/>
            <a:r>
              <a:rPr lang="en-US" dirty="0">
                <a:solidFill>
                  <a:schemeClr val="bg1"/>
                </a:solidFill>
                <a:cs typeface="Lato Regular"/>
              </a:rPr>
              <a:t>Pre-Contemplation</a:t>
            </a:r>
            <a:endParaRPr lang="id-ID" dirty="0">
              <a:solidFill>
                <a:schemeClr val="bg1"/>
              </a:solidFill>
              <a:cs typeface="Lato Regular"/>
            </a:endParaRPr>
          </a:p>
        </p:txBody>
      </p:sp>
      <p:sp>
        <p:nvSpPr>
          <p:cNvPr id="18" name="TextBox 17"/>
          <p:cNvSpPr txBox="1"/>
          <p:nvPr/>
        </p:nvSpPr>
        <p:spPr>
          <a:xfrm>
            <a:off x="2873125" y="2112063"/>
            <a:ext cx="1836804" cy="369332"/>
          </a:xfrm>
          <a:prstGeom prst="rect">
            <a:avLst/>
          </a:prstGeom>
          <a:noFill/>
        </p:spPr>
        <p:txBody>
          <a:bodyPr wrap="square" rtlCol="0">
            <a:normAutofit/>
          </a:bodyPr>
          <a:lstStyle/>
          <a:p>
            <a:pPr algn="ctr"/>
            <a:r>
              <a:rPr lang="en-US" dirty="0">
                <a:solidFill>
                  <a:schemeClr val="bg1"/>
                </a:solidFill>
                <a:cs typeface="Lato Regular"/>
              </a:rPr>
              <a:t>Contemplation</a:t>
            </a:r>
            <a:endParaRPr lang="id-ID" dirty="0">
              <a:solidFill>
                <a:schemeClr val="bg1"/>
              </a:solidFill>
              <a:cs typeface="Lato Regular"/>
            </a:endParaRPr>
          </a:p>
        </p:txBody>
      </p:sp>
      <p:sp>
        <p:nvSpPr>
          <p:cNvPr id="19" name="TextBox 18"/>
          <p:cNvSpPr txBox="1"/>
          <p:nvPr/>
        </p:nvSpPr>
        <p:spPr>
          <a:xfrm>
            <a:off x="4923189" y="1869777"/>
            <a:ext cx="1793379" cy="369332"/>
          </a:xfrm>
          <a:prstGeom prst="rect">
            <a:avLst/>
          </a:prstGeom>
          <a:noFill/>
        </p:spPr>
        <p:txBody>
          <a:bodyPr wrap="square" rtlCol="0">
            <a:normAutofit/>
          </a:bodyPr>
          <a:lstStyle/>
          <a:p>
            <a:pPr algn="ctr"/>
            <a:r>
              <a:rPr lang="en-US" dirty="0">
                <a:solidFill>
                  <a:schemeClr val="bg1"/>
                </a:solidFill>
                <a:cs typeface="Lato Regular"/>
              </a:rPr>
              <a:t>Preparation</a:t>
            </a:r>
            <a:endParaRPr lang="id-ID" dirty="0">
              <a:solidFill>
                <a:schemeClr val="bg1"/>
              </a:solidFill>
              <a:cs typeface="Lato Regular"/>
            </a:endParaRPr>
          </a:p>
        </p:txBody>
      </p:sp>
      <p:sp>
        <p:nvSpPr>
          <p:cNvPr id="21" name="TextBox 20"/>
          <p:cNvSpPr txBox="1"/>
          <p:nvPr/>
        </p:nvSpPr>
        <p:spPr>
          <a:xfrm>
            <a:off x="6999988" y="1583352"/>
            <a:ext cx="1766643" cy="369332"/>
          </a:xfrm>
          <a:prstGeom prst="rect">
            <a:avLst/>
          </a:prstGeom>
          <a:noFill/>
        </p:spPr>
        <p:txBody>
          <a:bodyPr wrap="square" rtlCol="0">
            <a:normAutofit/>
          </a:bodyPr>
          <a:lstStyle/>
          <a:p>
            <a:pPr algn="ctr"/>
            <a:r>
              <a:rPr lang="en-US" dirty="0">
                <a:solidFill>
                  <a:schemeClr val="bg1"/>
                </a:solidFill>
                <a:cs typeface="Lato Regular"/>
              </a:rPr>
              <a:t>Action</a:t>
            </a:r>
            <a:endParaRPr lang="id-ID" dirty="0">
              <a:solidFill>
                <a:schemeClr val="bg1"/>
              </a:solidFill>
              <a:cs typeface="Lato Regular"/>
            </a:endParaRPr>
          </a:p>
        </p:txBody>
      </p:sp>
      <p:sp>
        <p:nvSpPr>
          <p:cNvPr id="22" name="TextBox 21"/>
          <p:cNvSpPr txBox="1"/>
          <p:nvPr/>
        </p:nvSpPr>
        <p:spPr>
          <a:xfrm>
            <a:off x="8987057" y="1269369"/>
            <a:ext cx="2442943" cy="369332"/>
          </a:xfrm>
          <a:prstGeom prst="rect">
            <a:avLst/>
          </a:prstGeom>
          <a:noFill/>
        </p:spPr>
        <p:txBody>
          <a:bodyPr wrap="square" rtlCol="0">
            <a:normAutofit/>
          </a:bodyPr>
          <a:lstStyle/>
          <a:p>
            <a:pPr algn="ctr"/>
            <a:r>
              <a:rPr lang="en-US" dirty="0">
                <a:solidFill>
                  <a:schemeClr val="bg1"/>
                </a:solidFill>
                <a:cs typeface="Lato Regular"/>
              </a:rPr>
              <a:t>Maintenance</a:t>
            </a:r>
            <a:endParaRPr lang="id-ID" dirty="0">
              <a:solidFill>
                <a:schemeClr val="bg1"/>
              </a:solidFill>
              <a:cs typeface="Lato Regular"/>
            </a:endParaRPr>
          </a:p>
        </p:txBody>
      </p:sp>
      <p:sp>
        <p:nvSpPr>
          <p:cNvPr id="23" name="Rectangle 1"/>
          <p:cNvSpPr>
            <a:spLocks/>
          </p:cNvSpPr>
          <p:nvPr/>
        </p:nvSpPr>
        <p:spPr bwMode="auto">
          <a:xfrm>
            <a:off x="2964021" y="5136838"/>
            <a:ext cx="1980400" cy="557010"/>
          </a:xfrm>
          <a:prstGeom prst="rect">
            <a:avLst/>
          </a:prstGeom>
          <a:solidFill>
            <a:schemeClr val="accent2"/>
          </a:solidFill>
          <a:ln w="25400">
            <a:noFill/>
            <a:miter lim="800000"/>
            <a:headEnd/>
            <a:tailEnd/>
          </a:ln>
        </p:spPr>
        <p:txBody>
          <a:bodyPr lIns="0" tIns="0" rIns="0" bIns="0">
            <a:normAutofit/>
          </a:bodyPr>
          <a:lstStyle/>
          <a:p>
            <a:endParaRPr lang="en-US" sz="1000"/>
          </a:p>
        </p:txBody>
      </p:sp>
      <p:sp>
        <p:nvSpPr>
          <p:cNvPr id="24" name="Rectangle 1"/>
          <p:cNvSpPr>
            <a:spLocks/>
          </p:cNvSpPr>
          <p:nvPr/>
        </p:nvSpPr>
        <p:spPr bwMode="auto">
          <a:xfrm>
            <a:off x="5019588" y="4888112"/>
            <a:ext cx="1980400" cy="557010"/>
          </a:xfrm>
          <a:prstGeom prst="rect">
            <a:avLst/>
          </a:prstGeom>
          <a:solidFill>
            <a:schemeClr val="accent3"/>
          </a:solidFill>
          <a:ln w="25400">
            <a:noFill/>
            <a:miter lim="800000"/>
            <a:headEnd/>
            <a:tailEnd/>
          </a:ln>
        </p:spPr>
        <p:txBody>
          <a:bodyPr lIns="0" tIns="0" rIns="0" bIns="0">
            <a:normAutofit/>
          </a:bodyPr>
          <a:lstStyle/>
          <a:p>
            <a:endParaRPr lang="en-US" sz="1000"/>
          </a:p>
        </p:txBody>
      </p:sp>
      <p:sp>
        <p:nvSpPr>
          <p:cNvPr id="25" name="Rectangle 1"/>
          <p:cNvSpPr>
            <a:spLocks/>
          </p:cNvSpPr>
          <p:nvPr/>
        </p:nvSpPr>
        <p:spPr bwMode="auto">
          <a:xfrm>
            <a:off x="7085299" y="4629115"/>
            <a:ext cx="1980400" cy="557010"/>
          </a:xfrm>
          <a:prstGeom prst="rect">
            <a:avLst/>
          </a:prstGeom>
          <a:solidFill>
            <a:schemeClr val="accent4"/>
          </a:solidFill>
          <a:ln w="25400">
            <a:noFill/>
            <a:miter lim="800000"/>
            <a:headEnd/>
            <a:tailEnd/>
          </a:ln>
        </p:spPr>
        <p:txBody>
          <a:bodyPr lIns="0" tIns="0" rIns="0" bIns="0">
            <a:normAutofit/>
          </a:bodyPr>
          <a:lstStyle/>
          <a:p>
            <a:endParaRPr lang="en-US" sz="1000"/>
          </a:p>
        </p:txBody>
      </p:sp>
      <p:grpSp>
        <p:nvGrpSpPr>
          <p:cNvPr id="64" name="Group 63"/>
          <p:cNvGrpSpPr/>
          <p:nvPr/>
        </p:nvGrpSpPr>
        <p:grpSpPr>
          <a:xfrm>
            <a:off x="919378" y="3575235"/>
            <a:ext cx="1791287" cy="1553772"/>
            <a:chOff x="1008278" y="3410135"/>
            <a:chExt cx="1791287" cy="1553772"/>
          </a:xfrm>
        </p:grpSpPr>
        <p:sp>
          <p:nvSpPr>
            <p:cNvPr id="62" name="TextBox 61"/>
            <p:cNvSpPr txBox="1"/>
            <p:nvPr/>
          </p:nvSpPr>
          <p:spPr>
            <a:xfrm>
              <a:off x="1008278" y="3794356"/>
              <a:ext cx="1791287" cy="1169551"/>
            </a:xfrm>
            <a:prstGeom prst="rect">
              <a:avLst/>
            </a:prstGeom>
            <a:noFill/>
          </p:spPr>
          <p:txBody>
            <a:bodyPr wrap="square" rtlCol="0">
              <a:normAutofit fontScale="92500"/>
            </a:bodyPr>
            <a:lstStyle/>
            <a:p>
              <a:pPr algn="ctr"/>
              <a:r>
                <a:rPr lang="en-US" sz="1400" dirty="0">
                  <a:solidFill>
                    <a:schemeClr val="tx1">
                      <a:lumMod val="50000"/>
                      <a:lumOff val="50000"/>
                    </a:schemeClr>
                  </a:solidFill>
                </a:rPr>
                <a:t>We are greater than the sum of our parts. The 200 Members food banks are natural force-multipliers. </a:t>
              </a:r>
            </a:p>
          </p:txBody>
        </p:sp>
        <p:sp>
          <p:nvSpPr>
            <p:cNvPr id="63" name="Rectangle 62"/>
            <p:cNvSpPr/>
            <p:nvPr/>
          </p:nvSpPr>
          <p:spPr>
            <a:xfrm>
              <a:off x="1237826" y="3410135"/>
              <a:ext cx="1376018" cy="369332"/>
            </a:xfrm>
            <a:prstGeom prst="rect">
              <a:avLst/>
            </a:prstGeom>
          </p:spPr>
          <p:txBody>
            <a:bodyPr wrap="none">
              <a:normAutofit/>
            </a:bodyPr>
            <a:lstStyle/>
            <a:p>
              <a:pPr algn="ctr"/>
              <a:r>
                <a:rPr lang="en-US" b="1" dirty="0">
                  <a:solidFill>
                    <a:schemeClr val="tx1">
                      <a:lumMod val="50000"/>
                      <a:lumOff val="50000"/>
                    </a:schemeClr>
                  </a:solidFill>
                </a:rPr>
                <a:t>SENSE</a:t>
              </a:r>
            </a:p>
          </p:txBody>
        </p:sp>
      </p:grpSp>
      <p:grpSp>
        <p:nvGrpSpPr>
          <p:cNvPr id="65" name="Group 64"/>
          <p:cNvGrpSpPr/>
          <p:nvPr/>
        </p:nvGrpSpPr>
        <p:grpSpPr>
          <a:xfrm>
            <a:off x="3040151" y="3261232"/>
            <a:ext cx="1791287" cy="1553772"/>
            <a:chOff x="1008278" y="3410135"/>
            <a:chExt cx="1791287" cy="1553772"/>
          </a:xfrm>
        </p:grpSpPr>
        <p:sp>
          <p:nvSpPr>
            <p:cNvPr id="66" name="TextBox 65"/>
            <p:cNvSpPr txBox="1"/>
            <p:nvPr/>
          </p:nvSpPr>
          <p:spPr>
            <a:xfrm>
              <a:off x="1008278" y="3794356"/>
              <a:ext cx="1791287" cy="1169551"/>
            </a:xfrm>
            <a:prstGeom prst="rect">
              <a:avLst/>
            </a:prstGeom>
            <a:noFill/>
          </p:spPr>
          <p:txBody>
            <a:bodyPr wrap="square" rtlCol="0">
              <a:normAutofit/>
            </a:bodyPr>
            <a:lstStyle/>
            <a:p>
              <a:pPr algn="ctr"/>
              <a:r>
                <a:rPr lang="en-US" sz="1400" dirty="0">
                  <a:solidFill>
                    <a:schemeClr val="tx1">
                      <a:lumMod val="50000"/>
                      <a:lumOff val="50000"/>
                    </a:schemeClr>
                  </a:solidFill>
                </a:rPr>
                <a:t>To leverage the power of the network to improve service delivery following major events. </a:t>
              </a:r>
            </a:p>
          </p:txBody>
        </p:sp>
        <p:sp>
          <p:nvSpPr>
            <p:cNvPr id="67" name="Rectangle 66"/>
            <p:cNvSpPr/>
            <p:nvPr/>
          </p:nvSpPr>
          <p:spPr>
            <a:xfrm>
              <a:off x="1235346" y="3410135"/>
              <a:ext cx="1380982" cy="369332"/>
            </a:xfrm>
            <a:prstGeom prst="rect">
              <a:avLst/>
            </a:prstGeom>
          </p:spPr>
          <p:txBody>
            <a:bodyPr wrap="none">
              <a:normAutofit/>
            </a:bodyPr>
            <a:lstStyle/>
            <a:p>
              <a:pPr algn="ctr"/>
              <a:r>
                <a:rPr lang="en-US" b="1" dirty="0">
                  <a:solidFill>
                    <a:schemeClr val="tx1">
                      <a:lumMod val="50000"/>
                      <a:lumOff val="50000"/>
                    </a:schemeClr>
                  </a:solidFill>
                </a:rPr>
                <a:t>WANT</a:t>
              </a:r>
            </a:p>
          </p:txBody>
        </p:sp>
      </p:grpSp>
      <p:grpSp>
        <p:nvGrpSpPr>
          <p:cNvPr id="68" name="Group 67"/>
          <p:cNvGrpSpPr/>
          <p:nvPr/>
        </p:nvGrpSpPr>
        <p:grpSpPr>
          <a:xfrm>
            <a:off x="5096741" y="2990459"/>
            <a:ext cx="1821558" cy="1553772"/>
            <a:chOff x="999157" y="3410135"/>
            <a:chExt cx="1821558" cy="1553772"/>
          </a:xfrm>
        </p:grpSpPr>
        <p:sp>
          <p:nvSpPr>
            <p:cNvPr id="69" name="TextBox 68"/>
            <p:cNvSpPr txBox="1"/>
            <p:nvPr/>
          </p:nvSpPr>
          <p:spPr>
            <a:xfrm>
              <a:off x="1008278" y="3794356"/>
              <a:ext cx="1791287" cy="1169551"/>
            </a:xfrm>
            <a:prstGeom prst="rect">
              <a:avLst/>
            </a:prstGeom>
            <a:noFill/>
          </p:spPr>
          <p:txBody>
            <a:bodyPr wrap="square" rtlCol="0">
              <a:normAutofit fontScale="92500" lnSpcReduction="10000"/>
            </a:bodyPr>
            <a:lstStyle/>
            <a:p>
              <a:pPr algn="ctr"/>
              <a:r>
                <a:rPr lang="en-US" sz="1400" dirty="0">
                  <a:solidFill>
                    <a:schemeClr val="tx1">
                      <a:lumMod val="50000"/>
                      <a:lumOff val="50000"/>
                    </a:schemeClr>
                  </a:solidFill>
                </a:rPr>
                <a:t>Donors, government agencies, and nongovernment partners are all focused on regional resilience approaches. </a:t>
              </a:r>
            </a:p>
          </p:txBody>
        </p:sp>
        <p:sp>
          <p:nvSpPr>
            <p:cNvPr id="70" name="Rectangle 69"/>
            <p:cNvSpPr/>
            <p:nvPr/>
          </p:nvSpPr>
          <p:spPr>
            <a:xfrm>
              <a:off x="999157" y="3410135"/>
              <a:ext cx="1821558" cy="369332"/>
            </a:xfrm>
            <a:prstGeom prst="rect">
              <a:avLst/>
            </a:prstGeom>
          </p:spPr>
          <p:txBody>
            <a:bodyPr wrap="none">
              <a:normAutofit/>
            </a:bodyPr>
            <a:lstStyle/>
            <a:p>
              <a:pPr algn="ctr"/>
              <a:r>
                <a:rPr lang="en-US" b="1" dirty="0">
                  <a:solidFill>
                    <a:schemeClr val="tx1">
                      <a:lumMod val="50000"/>
                      <a:lumOff val="50000"/>
                    </a:schemeClr>
                  </a:solidFill>
                </a:rPr>
                <a:t>UNDERSTANDING</a:t>
              </a:r>
            </a:p>
          </p:txBody>
        </p:sp>
      </p:grpSp>
      <p:grpSp>
        <p:nvGrpSpPr>
          <p:cNvPr id="71" name="Group 70"/>
          <p:cNvGrpSpPr/>
          <p:nvPr/>
        </p:nvGrpSpPr>
        <p:grpSpPr>
          <a:xfrm>
            <a:off x="7195770" y="2738511"/>
            <a:ext cx="1791887" cy="1553772"/>
            <a:chOff x="1008278" y="3410135"/>
            <a:chExt cx="1791887" cy="1553772"/>
          </a:xfrm>
        </p:grpSpPr>
        <p:sp>
          <p:nvSpPr>
            <p:cNvPr id="72" name="TextBox 71"/>
            <p:cNvSpPr txBox="1"/>
            <p:nvPr/>
          </p:nvSpPr>
          <p:spPr>
            <a:xfrm>
              <a:off x="1008278" y="3794356"/>
              <a:ext cx="1791287" cy="1169551"/>
            </a:xfrm>
            <a:prstGeom prst="rect">
              <a:avLst/>
            </a:prstGeom>
            <a:noFill/>
          </p:spPr>
          <p:txBody>
            <a:bodyPr wrap="square" rtlCol="0">
              <a:normAutofit/>
            </a:bodyPr>
            <a:lstStyle/>
            <a:p>
              <a:pPr algn="ctr"/>
              <a:r>
                <a:rPr lang="en-US" sz="1400" dirty="0">
                  <a:solidFill>
                    <a:schemeClr val="tx1">
                      <a:lumMod val="50000"/>
                      <a:lumOff val="50000"/>
                    </a:schemeClr>
                  </a:solidFill>
                </a:rPr>
                <a:t>The Network is quicker, better, and faster responding to common in-region disasters. </a:t>
              </a:r>
            </a:p>
          </p:txBody>
        </p:sp>
        <p:sp>
          <p:nvSpPr>
            <p:cNvPr id="73" name="Rectangle 72"/>
            <p:cNvSpPr/>
            <p:nvPr/>
          </p:nvSpPr>
          <p:spPr>
            <a:xfrm>
              <a:off x="1051509" y="3410135"/>
              <a:ext cx="1748656" cy="369332"/>
            </a:xfrm>
            <a:prstGeom prst="rect">
              <a:avLst/>
            </a:prstGeom>
          </p:spPr>
          <p:txBody>
            <a:bodyPr wrap="none">
              <a:normAutofit/>
            </a:bodyPr>
            <a:lstStyle/>
            <a:p>
              <a:pPr algn="ctr"/>
              <a:r>
                <a:rPr lang="en-US" b="1" dirty="0">
                  <a:solidFill>
                    <a:schemeClr val="tx1">
                      <a:lumMod val="50000"/>
                      <a:lumOff val="50000"/>
                    </a:schemeClr>
                  </a:solidFill>
                </a:rPr>
                <a:t>KNOW-HOW</a:t>
              </a:r>
            </a:p>
          </p:txBody>
        </p:sp>
      </p:grpSp>
      <p:grpSp>
        <p:nvGrpSpPr>
          <p:cNvPr id="74" name="Group 73"/>
          <p:cNvGrpSpPr/>
          <p:nvPr/>
        </p:nvGrpSpPr>
        <p:grpSpPr>
          <a:xfrm>
            <a:off x="9244798" y="2405683"/>
            <a:ext cx="1842044" cy="1553772"/>
            <a:chOff x="1004816" y="3410135"/>
            <a:chExt cx="1842044" cy="1553772"/>
          </a:xfrm>
        </p:grpSpPr>
        <p:sp>
          <p:nvSpPr>
            <p:cNvPr id="75" name="TextBox 74"/>
            <p:cNvSpPr txBox="1"/>
            <p:nvPr/>
          </p:nvSpPr>
          <p:spPr>
            <a:xfrm>
              <a:off x="1008278" y="3794356"/>
              <a:ext cx="1791287" cy="1169551"/>
            </a:xfrm>
            <a:prstGeom prst="rect">
              <a:avLst/>
            </a:prstGeom>
            <a:noFill/>
          </p:spPr>
          <p:txBody>
            <a:bodyPr wrap="square" rtlCol="0">
              <a:normAutofit/>
            </a:bodyPr>
            <a:lstStyle/>
            <a:p>
              <a:pPr algn="ctr"/>
              <a:r>
                <a:rPr lang="en-US" sz="1400" dirty="0">
                  <a:solidFill>
                    <a:schemeClr val="tx1">
                      <a:lumMod val="50000"/>
                      <a:lumOff val="50000"/>
                    </a:schemeClr>
                  </a:solidFill>
                </a:rPr>
                <a:t>We can loan equipment, technical support, and commodities quickly and at a low cost. </a:t>
              </a:r>
            </a:p>
          </p:txBody>
        </p:sp>
        <p:sp>
          <p:nvSpPr>
            <p:cNvPr id="76" name="Rectangle 75"/>
            <p:cNvSpPr/>
            <p:nvPr/>
          </p:nvSpPr>
          <p:spPr>
            <a:xfrm>
              <a:off x="1004816" y="3410135"/>
              <a:ext cx="1842044" cy="369332"/>
            </a:xfrm>
            <a:prstGeom prst="rect">
              <a:avLst/>
            </a:prstGeom>
          </p:spPr>
          <p:txBody>
            <a:bodyPr wrap="none">
              <a:normAutofit/>
            </a:bodyPr>
            <a:lstStyle/>
            <a:p>
              <a:pPr algn="ctr"/>
              <a:r>
                <a:rPr lang="en-US" b="1" dirty="0">
                  <a:solidFill>
                    <a:schemeClr val="tx1">
                      <a:lumMod val="50000"/>
                      <a:lumOff val="50000"/>
                    </a:schemeClr>
                  </a:solidFill>
                </a:rPr>
                <a:t>SUPPORT</a:t>
              </a:r>
            </a:p>
          </p:txBody>
        </p:sp>
      </p:grpSp>
      <p:sp>
        <p:nvSpPr>
          <p:cNvPr id="82" name="TextBox 81"/>
          <p:cNvSpPr txBox="1"/>
          <p:nvPr/>
        </p:nvSpPr>
        <p:spPr>
          <a:xfrm>
            <a:off x="435773" y="402915"/>
            <a:ext cx="7908640" cy="769441"/>
          </a:xfrm>
          <a:prstGeom prst="rect">
            <a:avLst/>
          </a:prstGeom>
          <a:noFill/>
        </p:spPr>
        <p:txBody>
          <a:bodyPr wrap="none" rtlCol="0">
            <a:normAutofit/>
          </a:bodyPr>
          <a:lstStyle/>
          <a:p>
            <a:r>
              <a:rPr lang="en-US" sz="3600" b="1" dirty="0">
                <a:solidFill>
                  <a:schemeClr val="tx1">
                    <a:lumMod val="50000"/>
                    <a:lumOff val="50000"/>
                  </a:schemeClr>
                </a:solidFill>
              </a:rPr>
              <a:t>REGIONAL COLLABORATIVES</a:t>
            </a:r>
            <a:endParaRPr lang="en-US" sz="3600" dirty="0">
              <a:solidFill>
                <a:schemeClr val="tx1">
                  <a:lumMod val="50000"/>
                  <a:lumOff val="50000"/>
                </a:schemeClr>
              </a:solidFill>
            </a:endParaRPr>
          </a:p>
        </p:txBody>
      </p:sp>
      <p:cxnSp>
        <p:nvCxnSpPr>
          <p:cNvPr id="83" name="Straight Connector 82"/>
          <p:cNvCxnSpPr/>
          <p:nvPr/>
        </p:nvCxnSpPr>
        <p:spPr>
          <a:xfrm>
            <a:off x="503435" y="1199544"/>
            <a:ext cx="7609891" cy="0"/>
          </a:xfrm>
          <a:prstGeom prst="line">
            <a:avLst/>
          </a:prstGeom>
          <a:ln w="76200">
            <a:solidFill>
              <a:schemeClr val="accent2">
                <a:lumMod val="20000"/>
                <a:lumOff val="8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345070" y="6237924"/>
            <a:ext cx="6740229" cy="494525"/>
            <a:chOff x="345070" y="6237924"/>
            <a:chExt cx="6740229" cy="494525"/>
          </a:xfrm>
          <a:solidFill>
            <a:schemeClr val="accent1">
              <a:lumMod val="20000"/>
              <a:lumOff val="80000"/>
            </a:schemeClr>
          </a:solidFill>
        </p:grpSpPr>
        <p:sp>
          <p:nvSpPr>
            <p:cNvPr id="86" name="Isosceles Triangle 85"/>
            <p:cNvSpPr/>
            <p:nvPr/>
          </p:nvSpPr>
          <p:spPr>
            <a:xfrm rot="16200000">
              <a:off x="327823" y="6255171"/>
              <a:ext cx="494523" cy="4600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a:p>
          </p:txBody>
        </p:sp>
        <p:sp>
          <p:nvSpPr>
            <p:cNvPr id="87" name="Rectangle 86"/>
            <p:cNvSpPr/>
            <p:nvPr/>
          </p:nvSpPr>
          <p:spPr>
            <a:xfrm>
              <a:off x="790763" y="6237925"/>
              <a:ext cx="6294536" cy="494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grpSp>
        <p:nvGrpSpPr>
          <p:cNvPr id="89" name="Group 88"/>
          <p:cNvGrpSpPr/>
          <p:nvPr/>
        </p:nvGrpSpPr>
        <p:grpSpPr>
          <a:xfrm rot="10800000">
            <a:off x="7085299" y="6237923"/>
            <a:ext cx="4833861" cy="494525"/>
            <a:chOff x="345070" y="6237924"/>
            <a:chExt cx="4833861" cy="494525"/>
          </a:xfrm>
          <a:solidFill>
            <a:schemeClr val="accent5">
              <a:lumMod val="20000"/>
              <a:lumOff val="80000"/>
            </a:schemeClr>
          </a:solidFill>
        </p:grpSpPr>
        <p:sp>
          <p:nvSpPr>
            <p:cNvPr id="90" name="Isosceles Triangle 89"/>
            <p:cNvSpPr/>
            <p:nvPr/>
          </p:nvSpPr>
          <p:spPr>
            <a:xfrm rot="16200000">
              <a:off x="327823" y="6255171"/>
              <a:ext cx="494523" cy="4600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a:p>
          </p:txBody>
        </p:sp>
        <p:sp>
          <p:nvSpPr>
            <p:cNvPr id="91" name="Rectangle 90"/>
            <p:cNvSpPr/>
            <p:nvPr/>
          </p:nvSpPr>
          <p:spPr>
            <a:xfrm>
              <a:off x="790763" y="6237925"/>
              <a:ext cx="4388168" cy="494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sp>
        <p:nvSpPr>
          <p:cNvPr id="92" name="Rectangle 91"/>
          <p:cNvSpPr/>
          <p:nvPr/>
        </p:nvSpPr>
        <p:spPr>
          <a:xfrm>
            <a:off x="948887" y="6303070"/>
            <a:ext cx="6136411" cy="400110"/>
          </a:xfrm>
          <a:prstGeom prst="rect">
            <a:avLst/>
          </a:prstGeom>
        </p:spPr>
        <p:txBody>
          <a:bodyPr wrap="square">
            <a:normAutofit/>
          </a:bodyPr>
          <a:lstStyle/>
          <a:p>
            <a:pPr algn="ctr"/>
            <a:r>
              <a:rPr lang="en-US" sz="2000" b="1" dirty="0">
                <a:solidFill>
                  <a:schemeClr val="tx1">
                    <a:lumMod val="50000"/>
                    <a:lumOff val="50000"/>
                  </a:schemeClr>
                </a:solidFill>
              </a:rPr>
              <a:t>ACTIVATION ZONE</a:t>
            </a:r>
          </a:p>
        </p:txBody>
      </p:sp>
      <p:sp>
        <p:nvSpPr>
          <p:cNvPr id="93" name="Rectangle 92"/>
          <p:cNvSpPr/>
          <p:nvPr/>
        </p:nvSpPr>
        <p:spPr>
          <a:xfrm>
            <a:off x="7099636" y="6286302"/>
            <a:ext cx="4330364" cy="400110"/>
          </a:xfrm>
          <a:prstGeom prst="rect">
            <a:avLst/>
          </a:prstGeom>
        </p:spPr>
        <p:txBody>
          <a:bodyPr wrap="square">
            <a:normAutofit/>
          </a:bodyPr>
          <a:lstStyle/>
          <a:p>
            <a:pPr algn="ctr"/>
            <a:r>
              <a:rPr lang="en-US" sz="2000" b="1" dirty="0">
                <a:solidFill>
                  <a:schemeClr val="tx1">
                    <a:lumMod val="50000"/>
                    <a:lumOff val="50000"/>
                  </a:schemeClr>
                </a:solidFill>
              </a:rPr>
              <a:t>ACTION ZONE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660515" y="2678519"/>
            <a:ext cx="548688" cy="5842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05480" y="2420714"/>
            <a:ext cx="426757" cy="58382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795056" y="2207033"/>
            <a:ext cx="592713" cy="49991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38154" y="1840770"/>
            <a:ext cx="611498" cy="469433"/>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541253" y="2957933"/>
            <a:ext cx="591363" cy="548687"/>
          </a:xfrm>
          <a:prstGeom prst="rect">
            <a:avLst/>
          </a:prstGeom>
        </p:spPr>
      </p:pic>
    </p:spTree>
    <p:extLst>
      <p:ext uri="{BB962C8B-B14F-4D97-AF65-F5344CB8AC3E}">
        <p14:creationId xmlns:p14="http://schemas.microsoft.com/office/powerpoint/2010/main" val="3976364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30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3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8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250"/>
                                        <p:tgtEl>
                                          <p:spTgt spid="9"/>
                                        </p:tgtEl>
                                      </p:cBhvr>
                                    </p:animEffect>
                                  </p:childTnLst>
                                </p:cTn>
                              </p:par>
                            </p:childTnLst>
                          </p:cTn>
                        </p:par>
                        <p:par>
                          <p:cTn id="21" fill="hold">
                            <p:stCondLst>
                              <p:cond delay="105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down)">
                                      <p:cBhvr>
                                        <p:cTn id="45" dur="250"/>
                                        <p:tgtEl>
                                          <p:spTgt spid="52"/>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par>
                                <p:cTn id="64" presetID="10"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down)">
                                      <p:cBhvr>
                                        <p:cTn id="70" dur="250"/>
                                        <p:tgtEl>
                                          <p:spTgt spid="49"/>
                                        </p:tgtEl>
                                      </p:cBhvr>
                                    </p:animEffect>
                                  </p:childTnLst>
                                </p:cTn>
                              </p:par>
                            </p:childTnLst>
                          </p:cTn>
                        </p:par>
                        <p:par>
                          <p:cTn id="71" fill="hold">
                            <p:stCondLst>
                              <p:cond delay="750"/>
                            </p:stCondLst>
                            <p:childTnLst>
                              <p:par>
                                <p:cTn id="72" presetID="22" presetClass="entr" presetSubtype="8" fill="hold" grpId="0" nodeType="after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left)">
                                      <p:cBhvr>
                                        <p:cTn id="74" dur="500"/>
                                        <p:tgtEl>
                                          <p:spTgt spid="5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par>
                          <p:cTn id="92" fill="hold">
                            <p:stCondLst>
                              <p:cond delay="500"/>
                            </p:stCondLst>
                            <p:childTnLst>
                              <p:par>
                                <p:cTn id="93" presetID="22" presetClass="entr" presetSubtype="4"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down)">
                                      <p:cBhvr>
                                        <p:cTn id="95" dur="250"/>
                                        <p:tgtEl>
                                          <p:spTgt spid="46"/>
                                        </p:tgtEl>
                                      </p:cBhvr>
                                    </p:animEffect>
                                  </p:childTnLst>
                                </p:cTn>
                              </p:par>
                            </p:childTnLst>
                          </p:cTn>
                        </p:par>
                        <p:par>
                          <p:cTn id="96" fill="hold">
                            <p:stCondLst>
                              <p:cond delay="75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left)">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10" presetClass="entr" presetSubtype="0" fill="hold" nodeType="with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fade">
                                      <p:cBhvr>
                                        <p:cTn id="110" dur="500"/>
                                        <p:tgtEl>
                                          <p:spTgt spid="74"/>
                                        </p:tgtEl>
                                      </p:cBhvr>
                                    </p:animEffect>
                                  </p:childTnLst>
                                </p:cTn>
                              </p:par>
                              <p:par>
                                <p:cTn id="111" presetID="10" presetClass="entr" presetSubtype="0" fill="hold" nodeType="with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childTnLst>
                          </p:cTn>
                        </p:par>
                        <p:par>
                          <p:cTn id="114" fill="hold">
                            <p:stCondLst>
                              <p:cond delay="500"/>
                            </p:stCondLst>
                            <p:childTnLst>
                              <p:par>
                                <p:cTn id="115" presetID="22" presetClass="entr" presetSubtype="4" fill="hold" grpId="0" nodeType="after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250"/>
                                        <p:tgtEl>
                                          <p:spTgt spid="44"/>
                                        </p:tgtEl>
                                      </p:cBhvr>
                                    </p:animEffect>
                                  </p:childTnLst>
                                </p:cTn>
                              </p:par>
                            </p:childTnLst>
                          </p:cTn>
                        </p:par>
                        <p:par>
                          <p:cTn id="118" fill="hold">
                            <p:stCondLst>
                              <p:cond delay="750"/>
                            </p:stCondLst>
                            <p:childTnLst>
                              <p:par>
                                <p:cTn id="119" presetID="22" presetClass="entr" presetSubtype="8" fill="hold" grpId="0" nodeType="after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wipe(left)">
                                      <p:cBhvr>
                                        <p:cTn id="121" dur="500"/>
                                        <p:tgtEl>
                                          <p:spTgt spid="22"/>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wipe(left)">
                                      <p:cBhvr>
                                        <p:cTn id="124" dur="500"/>
                                        <p:tgtEl>
                                          <p:spTgt spid="42"/>
                                        </p:tgtEl>
                                      </p:cBhvr>
                                    </p:animEffect>
                                  </p:childTnLst>
                                </p:cTn>
                              </p:par>
                            </p:childTnLst>
                          </p:cTn>
                        </p:par>
                        <p:par>
                          <p:cTn id="125" fill="hold">
                            <p:stCondLst>
                              <p:cond delay="1250"/>
                            </p:stCondLst>
                            <p:childTnLst>
                              <p:par>
                                <p:cTn id="126" presetID="22" presetClass="entr" presetSubtype="2" fill="hold" grpId="0" nodeType="afterEffect">
                                  <p:stCondLst>
                                    <p:cond delay="0"/>
                                  </p:stCondLst>
                                  <p:childTnLst>
                                    <p:set>
                                      <p:cBhvr>
                                        <p:cTn id="127" dur="1" fill="hold">
                                          <p:stCondLst>
                                            <p:cond delay="0"/>
                                          </p:stCondLst>
                                        </p:cTn>
                                        <p:tgtEl>
                                          <p:spTgt spid="92"/>
                                        </p:tgtEl>
                                        <p:attrNameLst>
                                          <p:attrName>style.visibility</p:attrName>
                                        </p:attrNameLst>
                                      </p:cBhvr>
                                      <p:to>
                                        <p:strVal val="visible"/>
                                      </p:to>
                                    </p:set>
                                    <p:animEffect transition="in" filter="wipe(right)">
                                      <p:cBhvr>
                                        <p:cTn id="128" dur="500"/>
                                        <p:tgtEl>
                                          <p:spTgt spid="92"/>
                                        </p:tgtEl>
                                      </p:cBhvr>
                                    </p:animEffect>
                                  </p:childTnLst>
                                </p:cTn>
                              </p:par>
                              <p:par>
                                <p:cTn id="129" presetID="22" presetClass="entr" presetSubtype="2" fill="hold" nodeType="withEffect">
                                  <p:stCondLst>
                                    <p:cond delay="0"/>
                                  </p:stCondLst>
                                  <p:childTnLst>
                                    <p:set>
                                      <p:cBhvr>
                                        <p:cTn id="130" dur="1" fill="hold">
                                          <p:stCondLst>
                                            <p:cond delay="0"/>
                                          </p:stCondLst>
                                        </p:cTn>
                                        <p:tgtEl>
                                          <p:spTgt spid="88"/>
                                        </p:tgtEl>
                                        <p:attrNameLst>
                                          <p:attrName>style.visibility</p:attrName>
                                        </p:attrNameLst>
                                      </p:cBhvr>
                                      <p:to>
                                        <p:strVal val="visible"/>
                                      </p:to>
                                    </p:set>
                                    <p:animEffect transition="in" filter="wipe(right)">
                                      <p:cBhvr>
                                        <p:cTn id="131" dur="500"/>
                                        <p:tgtEl>
                                          <p:spTgt spid="88"/>
                                        </p:tgtEl>
                                      </p:cBhvr>
                                    </p:animEffect>
                                  </p:childTnLst>
                                </p:cTn>
                              </p:par>
                              <p:par>
                                <p:cTn id="132" presetID="22" presetClass="entr" presetSubtype="8" fill="hold" nodeType="withEffect">
                                  <p:stCondLst>
                                    <p:cond delay="0"/>
                                  </p:stCondLst>
                                  <p:childTnLst>
                                    <p:set>
                                      <p:cBhvr>
                                        <p:cTn id="133" dur="1" fill="hold">
                                          <p:stCondLst>
                                            <p:cond delay="0"/>
                                          </p:stCondLst>
                                        </p:cTn>
                                        <p:tgtEl>
                                          <p:spTgt spid="89"/>
                                        </p:tgtEl>
                                        <p:attrNameLst>
                                          <p:attrName>style.visibility</p:attrName>
                                        </p:attrNameLst>
                                      </p:cBhvr>
                                      <p:to>
                                        <p:strVal val="visible"/>
                                      </p:to>
                                    </p:set>
                                    <p:animEffect transition="in" filter="wipe(left)">
                                      <p:cBhvr>
                                        <p:cTn id="134" dur="500"/>
                                        <p:tgtEl>
                                          <p:spTgt spid="89"/>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93"/>
                                        </p:tgtEl>
                                        <p:attrNameLst>
                                          <p:attrName>style.visibility</p:attrName>
                                        </p:attrNameLst>
                                      </p:cBhvr>
                                      <p:to>
                                        <p:strVal val="visible"/>
                                      </p:to>
                                    </p:set>
                                    <p:animEffect transition="in" filter="wipe(left)">
                                      <p:cBhvr>
                                        <p:cTn id="13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2" grpId="0" animBg="1"/>
      <p:bldP spid="53" grpId="0" animBg="1"/>
      <p:bldP spid="54" grpId="0" animBg="1"/>
      <p:bldP spid="49" grpId="0" animBg="1"/>
      <p:bldP spid="50" grpId="0" animBg="1"/>
      <p:bldP spid="51" grpId="0" animBg="1"/>
      <p:bldP spid="9" grpId="0" animBg="1"/>
      <p:bldP spid="46" grpId="0" animBg="1"/>
      <p:bldP spid="47" grpId="0" animBg="1"/>
      <p:bldP spid="48" grpId="0" animBg="1"/>
      <p:bldP spid="42" grpId="0" animBg="1"/>
      <p:bldP spid="44" grpId="0" animBg="1"/>
      <p:bldP spid="45" grpId="0" animBg="1"/>
      <p:bldP spid="12" grpId="0" animBg="1"/>
      <p:bldP spid="17" grpId="0"/>
      <p:bldP spid="18" grpId="0"/>
      <p:bldP spid="19" grpId="0"/>
      <p:bldP spid="21" grpId="0"/>
      <p:bldP spid="22" grpId="0"/>
      <p:bldP spid="23" grpId="0" animBg="1"/>
      <p:bldP spid="24" grpId="0" animBg="1"/>
      <p:bldP spid="25" grpId="0" animBg="1"/>
      <p:bldP spid="92"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3E080E-6CEC-42BA-9ED8-AB79F9526666}"/>
              </a:ext>
            </a:extLst>
          </p:cNvPr>
          <p:cNvSpPr>
            <a:spLocks noGrp="1"/>
          </p:cNvSpPr>
          <p:nvPr>
            <p:ph type="body" sz="quarter" idx="12"/>
          </p:nvPr>
        </p:nvSpPr>
        <p:spPr/>
        <p:txBody>
          <a:bodyPr>
            <a:noAutofit/>
          </a:bodyPr>
          <a:lstStyle/>
          <a:p>
            <a:r>
              <a:rPr lang="en-US" sz="2800" b="1" dirty="0"/>
              <a:t>REGIONAL MUTUAL AID </a:t>
            </a:r>
            <a:r>
              <a:rPr lang="en-US" sz="2800" dirty="0"/>
              <a:t>AGREEMENT: A REGIONAL APPROACH TO DISASTER RESPONSE</a:t>
            </a:r>
          </a:p>
        </p:txBody>
      </p:sp>
      <p:graphicFrame>
        <p:nvGraphicFramePr>
          <p:cNvPr id="4" name="Table 3">
            <a:extLst>
              <a:ext uri="{FF2B5EF4-FFF2-40B4-BE49-F238E27FC236}">
                <a16:creationId xmlns:a16="http://schemas.microsoft.com/office/drawing/2014/main" id="{30A7E311-7876-47C6-97D4-29CE3BD64F40}"/>
              </a:ext>
            </a:extLst>
          </p:cNvPr>
          <p:cNvGraphicFramePr>
            <a:graphicFrameLocks noGrp="1"/>
          </p:cNvGraphicFramePr>
          <p:nvPr/>
        </p:nvGraphicFramePr>
        <p:xfrm>
          <a:off x="151606" y="1314994"/>
          <a:ext cx="11888788" cy="5449610"/>
        </p:xfrm>
        <a:graphic>
          <a:graphicData uri="http://schemas.openxmlformats.org/drawingml/2006/table">
            <a:tbl>
              <a:tblPr>
                <a:tableStyleId>{5C22544A-7EE6-4342-B048-85BDC9FD1C3A}</a:tableStyleId>
              </a:tblPr>
              <a:tblGrid>
                <a:gridCol w="1447353">
                  <a:extLst>
                    <a:ext uri="{9D8B030D-6E8A-4147-A177-3AD203B41FA5}">
                      <a16:colId xmlns:a16="http://schemas.microsoft.com/office/drawing/2014/main" val="4267532392"/>
                    </a:ext>
                  </a:extLst>
                </a:gridCol>
                <a:gridCol w="675644">
                  <a:extLst>
                    <a:ext uri="{9D8B030D-6E8A-4147-A177-3AD203B41FA5}">
                      <a16:colId xmlns:a16="http://schemas.microsoft.com/office/drawing/2014/main" val="3052125403"/>
                    </a:ext>
                  </a:extLst>
                </a:gridCol>
                <a:gridCol w="752699">
                  <a:extLst>
                    <a:ext uri="{9D8B030D-6E8A-4147-A177-3AD203B41FA5}">
                      <a16:colId xmlns:a16="http://schemas.microsoft.com/office/drawing/2014/main" val="3166586811"/>
                    </a:ext>
                  </a:extLst>
                </a:gridCol>
                <a:gridCol w="646549">
                  <a:extLst>
                    <a:ext uri="{9D8B030D-6E8A-4147-A177-3AD203B41FA5}">
                      <a16:colId xmlns:a16="http://schemas.microsoft.com/office/drawing/2014/main" val="1731309965"/>
                    </a:ext>
                  </a:extLst>
                </a:gridCol>
                <a:gridCol w="839550">
                  <a:extLst>
                    <a:ext uri="{9D8B030D-6E8A-4147-A177-3AD203B41FA5}">
                      <a16:colId xmlns:a16="http://schemas.microsoft.com/office/drawing/2014/main" val="2125067803"/>
                    </a:ext>
                  </a:extLst>
                </a:gridCol>
                <a:gridCol w="752699">
                  <a:extLst>
                    <a:ext uri="{9D8B030D-6E8A-4147-A177-3AD203B41FA5}">
                      <a16:colId xmlns:a16="http://schemas.microsoft.com/office/drawing/2014/main" val="762839718"/>
                    </a:ext>
                  </a:extLst>
                </a:gridCol>
                <a:gridCol w="704450">
                  <a:extLst>
                    <a:ext uri="{9D8B030D-6E8A-4147-A177-3AD203B41FA5}">
                      <a16:colId xmlns:a16="http://schemas.microsoft.com/office/drawing/2014/main" val="3800096594"/>
                    </a:ext>
                  </a:extLst>
                </a:gridCol>
                <a:gridCol w="781649">
                  <a:extLst>
                    <a:ext uri="{9D8B030D-6E8A-4147-A177-3AD203B41FA5}">
                      <a16:colId xmlns:a16="http://schemas.microsoft.com/office/drawing/2014/main" val="3196704009"/>
                    </a:ext>
                  </a:extLst>
                </a:gridCol>
                <a:gridCol w="810600">
                  <a:extLst>
                    <a:ext uri="{9D8B030D-6E8A-4147-A177-3AD203B41FA5}">
                      <a16:colId xmlns:a16="http://schemas.microsoft.com/office/drawing/2014/main" val="2304717656"/>
                    </a:ext>
                  </a:extLst>
                </a:gridCol>
                <a:gridCol w="771999">
                  <a:extLst>
                    <a:ext uri="{9D8B030D-6E8A-4147-A177-3AD203B41FA5}">
                      <a16:colId xmlns:a16="http://schemas.microsoft.com/office/drawing/2014/main" val="1487597143"/>
                    </a:ext>
                  </a:extLst>
                </a:gridCol>
                <a:gridCol w="694799">
                  <a:extLst>
                    <a:ext uri="{9D8B030D-6E8A-4147-A177-3AD203B41FA5}">
                      <a16:colId xmlns:a16="http://schemas.microsoft.com/office/drawing/2014/main" val="1201114056"/>
                    </a:ext>
                  </a:extLst>
                </a:gridCol>
                <a:gridCol w="694799">
                  <a:extLst>
                    <a:ext uri="{9D8B030D-6E8A-4147-A177-3AD203B41FA5}">
                      <a16:colId xmlns:a16="http://schemas.microsoft.com/office/drawing/2014/main" val="3112000477"/>
                    </a:ext>
                  </a:extLst>
                </a:gridCol>
                <a:gridCol w="694799">
                  <a:extLst>
                    <a:ext uri="{9D8B030D-6E8A-4147-A177-3AD203B41FA5}">
                      <a16:colId xmlns:a16="http://schemas.microsoft.com/office/drawing/2014/main" val="544444808"/>
                    </a:ext>
                  </a:extLst>
                </a:gridCol>
                <a:gridCol w="839550">
                  <a:extLst>
                    <a:ext uri="{9D8B030D-6E8A-4147-A177-3AD203B41FA5}">
                      <a16:colId xmlns:a16="http://schemas.microsoft.com/office/drawing/2014/main" val="3463001443"/>
                    </a:ext>
                  </a:extLst>
                </a:gridCol>
                <a:gridCol w="781649">
                  <a:extLst>
                    <a:ext uri="{9D8B030D-6E8A-4147-A177-3AD203B41FA5}">
                      <a16:colId xmlns:a16="http://schemas.microsoft.com/office/drawing/2014/main" val="2239422798"/>
                    </a:ext>
                  </a:extLst>
                </a:gridCol>
              </a:tblGrid>
              <a:tr h="272624">
                <a:tc>
                  <a:txBody>
                    <a:bodyPr/>
                    <a:lstStyle/>
                    <a:p>
                      <a:pPr algn="l" fontAlgn="b"/>
                      <a:endParaRPr lang="en-US" sz="1100" b="0"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gridSpan="14">
                  <a:txBody>
                    <a:bodyPr/>
                    <a:lstStyle/>
                    <a:p>
                      <a:pPr algn="ctr" fontAlgn="b"/>
                      <a:r>
                        <a:rPr lang="en-US" sz="1200" b="1" u="sng" strike="noStrike" dirty="0">
                          <a:solidFill>
                            <a:schemeClr val="bg2">
                              <a:lumMod val="10000"/>
                            </a:schemeClr>
                          </a:solidFill>
                          <a:effectLst/>
                          <a:latin typeface="+mn-lt"/>
                        </a:rPr>
                        <a:t>Regional Disaster Partner Food Banks</a:t>
                      </a:r>
                      <a:endParaRPr lang="en-US" sz="1200" b="1" i="0" u="sng"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5103407"/>
                  </a:ext>
                </a:extLst>
              </a:tr>
              <a:tr h="728862">
                <a:tc>
                  <a:txBody>
                    <a:bodyPr/>
                    <a:lstStyle/>
                    <a:p>
                      <a:pPr algn="l" fontAlgn="b"/>
                      <a:endParaRPr lang="en-US" sz="1100" b="0"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100" b="1" i="0" u="sng" strike="noStrike" dirty="0">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18006741"/>
                  </a:ext>
                </a:extLst>
              </a:tr>
              <a:tr h="978527">
                <a:tc>
                  <a:txBody>
                    <a:bodyPr/>
                    <a:lstStyle/>
                    <a:p>
                      <a:pPr algn="l" fontAlgn="t"/>
                      <a:endParaRPr lang="en-US" sz="1100" b="0" i="0" u="none" strike="noStrike" dirty="0">
                        <a:solidFill>
                          <a:schemeClr val="bg2">
                            <a:lumMod val="10000"/>
                          </a:schemeClr>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rtl="0" fontAlgn="t"/>
                      <a:r>
                        <a:rPr lang="en-US" sz="1100" b="1" u="none" strike="noStrike" dirty="0">
                          <a:solidFill>
                            <a:schemeClr val="bg2">
                              <a:lumMod val="10000"/>
                            </a:schemeClr>
                          </a:solidFill>
                          <a:effectLst/>
                          <a:latin typeface="+mn-lt"/>
                        </a:rPr>
                        <a:t>Community Food Bank of Eastern Oklahoma </a:t>
                      </a:r>
                      <a:br>
                        <a:rPr lang="en-US" sz="1100" b="1" u="none" strike="noStrike" dirty="0">
                          <a:solidFill>
                            <a:schemeClr val="bg2">
                              <a:lumMod val="10000"/>
                            </a:schemeClr>
                          </a:solidFill>
                          <a:effectLst/>
                          <a:latin typeface="+mn-lt"/>
                        </a:rPr>
                      </a:br>
                      <a:endParaRPr lang="en-US" sz="1100" b="1" i="1" u="none" strike="noStrike" dirty="0">
                        <a:solidFill>
                          <a:schemeClr val="bg2">
                            <a:lumMod val="10000"/>
                          </a:schemeClr>
                        </a:solidFill>
                        <a:effectLst/>
                        <a:latin typeface="+mn-lt"/>
                      </a:endParaRPr>
                    </a:p>
                  </a:txBody>
                  <a:tcPr marL="0" marR="0" marT="0" marB="0">
                    <a:lnL w="12700" cap="flat" cmpd="sng" algn="ctr">
                      <a:solidFill>
                        <a:schemeClr val="tx1"/>
                      </a:solidFill>
                      <a:prstDash val="solid"/>
                      <a:round/>
                      <a:headEnd type="none" w="med" len="med"/>
                      <a:tailEnd type="none" w="med" len="med"/>
                    </a:lnL>
                  </a:tcPr>
                </a:tc>
                <a:tc>
                  <a:txBody>
                    <a:bodyPr/>
                    <a:lstStyle/>
                    <a:p>
                      <a:pPr algn="ctr" rtl="0" fontAlgn="t"/>
                      <a:r>
                        <a:rPr lang="en-US" sz="1100" b="1" u="none" strike="noStrike" dirty="0">
                          <a:solidFill>
                            <a:schemeClr val="bg2">
                              <a:lumMod val="10000"/>
                            </a:schemeClr>
                          </a:solidFill>
                          <a:effectLst/>
                          <a:latin typeface="+mn-lt"/>
                        </a:rPr>
                        <a:t>Harvesters – The Community Food Network   </a:t>
                      </a:r>
                      <a:endParaRPr lang="en-US" sz="1100" b="1" i="1" u="none" strike="noStrike" dirty="0">
                        <a:solidFill>
                          <a:schemeClr val="bg2">
                            <a:lumMod val="10000"/>
                          </a:schemeClr>
                        </a:solidFill>
                        <a:effectLst/>
                        <a:latin typeface="+mn-lt"/>
                      </a:endParaRPr>
                    </a:p>
                  </a:txBody>
                  <a:tcPr marL="0" marR="0" marT="0" marB="0"/>
                </a:tc>
                <a:tc>
                  <a:txBody>
                    <a:bodyPr/>
                    <a:lstStyle/>
                    <a:p>
                      <a:pPr algn="ctr" rtl="0" fontAlgn="t"/>
                      <a:r>
                        <a:rPr lang="en-US" sz="1100" b="1" u="none" strike="noStrike" dirty="0">
                          <a:solidFill>
                            <a:schemeClr val="bg2">
                              <a:lumMod val="10000"/>
                            </a:schemeClr>
                          </a:solidFill>
                          <a:effectLst/>
                          <a:latin typeface="+mn-lt"/>
                        </a:rPr>
                        <a:t>Kansas Food Bank</a:t>
                      </a:r>
                      <a:br>
                        <a:rPr lang="en-US" sz="1100" b="1" u="none" strike="noStrike" dirty="0">
                          <a:solidFill>
                            <a:schemeClr val="bg2">
                              <a:lumMod val="10000"/>
                            </a:schemeClr>
                          </a:solidFill>
                          <a:effectLst/>
                          <a:latin typeface="+mn-lt"/>
                        </a:rPr>
                      </a:br>
                      <a:endParaRPr lang="en-US" sz="1100" b="1" i="1" u="none" strike="noStrike" dirty="0">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Regional Food Bank of Oklahoma </a:t>
                      </a:r>
                      <a:br>
                        <a:rPr lang="en-US" sz="1100" b="1" u="none" strike="noStrike">
                          <a:solidFill>
                            <a:schemeClr val="bg2">
                              <a:lumMod val="10000"/>
                            </a:schemeClr>
                          </a:solidFill>
                          <a:effectLst/>
                          <a:latin typeface="+mn-lt"/>
                        </a:rPr>
                      </a:b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Second Harvest Community Food Bank </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St. Louis Area Food Bank </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The Food Bank for Central and Northeast Missouri</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Southeast Missouri Food Bank </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Ozarks Food Harvest</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Arkansas Food Bank</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Food Bank of Northeast Arkansas</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River Valley Regional Food Bank</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a:solidFill>
                            <a:schemeClr val="bg2">
                              <a:lumMod val="10000"/>
                            </a:schemeClr>
                          </a:solidFill>
                          <a:effectLst/>
                          <a:latin typeface="+mn-lt"/>
                        </a:rPr>
                        <a:t>Northwest Arkansas Food Bank</a:t>
                      </a:r>
                      <a:endParaRPr lang="en-US" sz="1100" b="1" i="1" u="none" strike="noStrike">
                        <a:solidFill>
                          <a:schemeClr val="bg2">
                            <a:lumMod val="10000"/>
                          </a:schemeClr>
                        </a:solidFill>
                        <a:effectLst/>
                        <a:latin typeface="+mn-lt"/>
                      </a:endParaRPr>
                    </a:p>
                  </a:txBody>
                  <a:tcPr marL="0" marR="0" marT="0" marB="0"/>
                </a:tc>
                <a:tc>
                  <a:txBody>
                    <a:bodyPr/>
                    <a:lstStyle/>
                    <a:p>
                      <a:pPr algn="ctr" rtl="0" fontAlgn="t"/>
                      <a:r>
                        <a:rPr lang="en-US" sz="1100" b="1" u="none" strike="noStrike" dirty="0">
                          <a:solidFill>
                            <a:schemeClr val="bg2">
                              <a:lumMod val="10000"/>
                            </a:schemeClr>
                          </a:solidFill>
                          <a:effectLst/>
                          <a:latin typeface="+mn-lt"/>
                        </a:rPr>
                        <a:t>Harvest Regional Food Bank</a:t>
                      </a:r>
                      <a:endParaRPr lang="en-US" sz="1100" b="1" i="1" u="none" strike="noStrike" dirty="0">
                        <a:solidFill>
                          <a:schemeClr val="bg2">
                            <a:lumMod val="10000"/>
                          </a:schemeClr>
                        </a:solidFill>
                        <a:effectLst/>
                        <a:latin typeface="+mn-lt"/>
                      </a:endParaRPr>
                    </a:p>
                  </a:txBody>
                  <a:tcPr marL="0" marR="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92654506"/>
                  </a:ext>
                </a:extLst>
              </a:tr>
              <a:tr h="326176">
                <a:tc>
                  <a:txBody>
                    <a:bodyPr/>
                    <a:lstStyle/>
                    <a:p>
                      <a:pPr algn="l" fontAlgn="b"/>
                      <a:r>
                        <a:rPr lang="en-US" sz="1200" b="1" u="sng" strike="noStrike" dirty="0">
                          <a:solidFill>
                            <a:schemeClr val="bg2">
                              <a:lumMod val="10000"/>
                            </a:schemeClr>
                          </a:solidFill>
                          <a:effectLst/>
                          <a:latin typeface="+mn-lt"/>
                        </a:rPr>
                        <a:t>Resource Sharing</a:t>
                      </a:r>
                      <a:endParaRPr lang="en-US" sz="1200" b="1" i="0" u="sng"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000" u="none" strike="noStrike" dirty="0">
                          <a:solidFill>
                            <a:schemeClr val="bg2">
                              <a:lumMod val="10000"/>
                            </a:schemeClr>
                          </a:solidFill>
                          <a:effectLst/>
                          <a:latin typeface="+mn-lt"/>
                        </a:rPr>
                        <a:t>Tulsa, OK</a:t>
                      </a:r>
                      <a:endParaRPr lang="en-US" sz="1000" b="0"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rtl="0" fontAlgn="ctr"/>
                      <a:r>
                        <a:rPr lang="en-US" sz="1000" u="none" strike="noStrike" dirty="0">
                          <a:solidFill>
                            <a:schemeClr val="bg2">
                              <a:lumMod val="10000"/>
                            </a:schemeClr>
                          </a:solidFill>
                          <a:effectLst/>
                          <a:latin typeface="+mn-lt"/>
                        </a:rPr>
                        <a:t>Kansas City, MO</a:t>
                      </a:r>
                      <a:endParaRPr lang="en-US" sz="1000" b="0" i="0" u="none" strike="noStrike" dirty="0">
                        <a:solidFill>
                          <a:schemeClr val="bg2">
                            <a:lumMod val="10000"/>
                          </a:schemeClr>
                        </a:solidFill>
                        <a:effectLst/>
                        <a:latin typeface="+mn-l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Wichita, KS </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Oklahoma City, OK</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St. Joseph, Mo</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St. Louis, Mo</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Columbia, Mo</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Sikeston, Mo</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solidFill>
                            <a:schemeClr val="bg2">
                              <a:lumMod val="10000"/>
                            </a:schemeClr>
                          </a:solidFill>
                          <a:effectLst/>
                          <a:latin typeface="+mn-lt"/>
                        </a:rPr>
                        <a:t>Springfield, Mo</a:t>
                      </a:r>
                      <a:endParaRPr lang="en-US" sz="10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Little Rock, AR</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Jonesboro, AR</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Ft. Smith, AR</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Bethel Heights, AR</a:t>
                      </a:r>
                      <a:endParaRPr lang="en-US" sz="10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bg2">
                              <a:lumMod val="10000"/>
                            </a:schemeClr>
                          </a:solidFill>
                          <a:effectLst/>
                          <a:latin typeface="+mn-lt"/>
                        </a:rPr>
                        <a:t>Texarkana, AR</a:t>
                      </a:r>
                      <a:endParaRPr lang="en-US" sz="1000" b="0" i="0" u="none" strike="noStrike" dirty="0">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401589"/>
                  </a:ext>
                </a:extLst>
              </a:tr>
              <a:tr h="355828">
                <a:tc>
                  <a:txBody>
                    <a:bodyPr/>
                    <a:lstStyle/>
                    <a:p>
                      <a:pPr algn="l" fontAlgn="b"/>
                      <a:r>
                        <a:rPr lang="en-US" sz="1200" b="1" u="none" strike="noStrike" dirty="0">
                          <a:solidFill>
                            <a:schemeClr val="bg2">
                              <a:lumMod val="10000"/>
                            </a:schemeClr>
                          </a:solidFill>
                          <a:effectLst/>
                          <a:latin typeface="+mn-lt"/>
                        </a:rPr>
                        <a:t>Agency Liaison Staff</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34351204"/>
                  </a:ext>
                </a:extLst>
              </a:tr>
              <a:tr h="209892">
                <a:tc>
                  <a:txBody>
                    <a:bodyPr/>
                    <a:lstStyle/>
                    <a:p>
                      <a:pPr algn="l" fontAlgn="b"/>
                      <a:r>
                        <a:rPr lang="en-US" sz="1200" b="1" u="none" strike="noStrike" dirty="0">
                          <a:solidFill>
                            <a:schemeClr val="bg2">
                              <a:lumMod val="10000"/>
                            </a:schemeClr>
                          </a:solidFill>
                          <a:effectLst/>
                          <a:latin typeface="+mn-lt"/>
                        </a:rPr>
                        <a:t>Drivers - CDL</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39828891"/>
                  </a:ext>
                </a:extLst>
              </a:tr>
              <a:tr h="180741">
                <a:tc>
                  <a:txBody>
                    <a:bodyPr/>
                    <a:lstStyle/>
                    <a:p>
                      <a:pPr algn="l" fontAlgn="b"/>
                      <a:r>
                        <a:rPr lang="en-US" sz="1200" b="1" u="none" strike="noStrike" dirty="0">
                          <a:solidFill>
                            <a:schemeClr val="bg2">
                              <a:lumMod val="10000"/>
                            </a:schemeClr>
                          </a:solidFill>
                          <a:effectLst/>
                          <a:latin typeface="+mn-lt"/>
                        </a:rPr>
                        <a:t>Drivers - Non CDL </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2739657"/>
                  </a:ext>
                </a:extLst>
              </a:tr>
              <a:tr h="180741">
                <a:tc>
                  <a:txBody>
                    <a:bodyPr/>
                    <a:lstStyle/>
                    <a:p>
                      <a:pPr algn="l" fontAlgn="b"/>
                      <a:r>
                        <a:rPr lang="en-US" sz="1200" b="1" u="none" strike="noStrike" dirty="0">
                          <a:solidFill>
                            <a:schemeClr val="bg2">
                              <a:lumMod val="10000"/>
                            </a:schemeClr>
                          </a:solidFill>
                          <a:effectLst/>
                          <a:latin typeface="+mn-lt"/>
                        </a:rPr>
                        <a:t>ICS Staff</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3258124"/>
                  </a:ext>
                </a:extLst>
              </a:tr>
              <a:tr h="355828">
                <a:tc>
                  <a:txBody>
                    <a:bodyPr/>
                    <a:lstStyle/>
                    <a:p>
                      <a:pPr algn="l" fontAlgn="b"/>
                      <a:r>
                        <a:rPr lang="en-US" sz="1200" b="1" u="none" strike="noStrike" dirty="0">
                          <a:solidFill>
                            <a:schemeClr val="bg2">
                              <a:lumMod val="10000"/>
                            </a:schemeClr>
                          </a:solidFill>
                          <a:effectLst/>
                          <a:latin typeface="+mn-lt"/>
                        </a:rPr>
                        <a:t>Inventory Control Staff</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49930225"/>
                  </a:ext>
                </a:extLst>
              </a:tr>
              <a:tr h="180741">
                <a:tc>
                  <a:txBody>
                    <a:bodyPr/>
                    <a:lstStyle/>
                    <a:p>
                      <a:pPr algn="l" fontAlgn="b"/>
                      <a:r>
                        <a:rPr lang="en-US" sz="1200" b="1" u="none" strike="noStrike">
                          <a:solidFill>
                            <a:schemeClr val="bg2">
                              <a:lumMod val="10000"/>
                            </a:schemeClr>
                          </a:solidFill>
                          <a:effectLst/>
                          <a:latin typeface="+mn-lt"/>
                        </a:rPr>
                        <a:t>IT Support Staffing </a:t>
                      </a:r>
                      <a:endParaRPr lang="en-US" sz="1200" b="1"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75836427"/>
                  </a:ext>
                </a:extLst>
              </a:tr>
              <a:tr h="180741">
                <a:tc>
                  <a:txBody>
                    <a:bodyPr/>
                    <a:lstStyle/>
                    <a:p>
                      <a:pPr algn="l" fontAlgn="b"/>
                      <a:r>
                        <a:rPr lang="en-US" sz="1200" b="1" u="none" strike="noStrike" dirty="0">
                          <a:solidFill>
                            <a:schemeClr val="bg2">
                              <a:lumMod val="10000"/>
                            </a:schemeClr>
                          </a:solidFill>
                          <a:effectLst/>
                          <a:latin typeface="+mn-lt"/>
                        </a:rPr>
                        <a:t>Safety Staffing</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15196258"/>
                  </a:ext>
                </a:extLst>
              </a:tr>
              <a:tr h="355828">
                <a:tc>
                  <a:txBody>
                    <a:bodyPr/>
                    <a:lstStyle/>
                    <a:p>
                      <a:pPr algn="l" fontAlgn="b"/>
                      <a:r>
                        <a:rPr lang="en-US" sz="1200" b="1" u="none" strike="noStrike" dirty="0">
                          <a:solidFill>
                            <a:schemeClr val="bg2">
                              <a:lumMod val="10000"/>
                            </a:schemeClr>
                          </a:solidFill>
                          <a:effectLst/>
                          <a:latin typeface="+mn-lt"/>
                        </a:rPr>
                        <a:t>Volunteer Management Staff</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01786585"/>
                  </a:ext>
                </a:extLst>
              </a:tr>
              <a:tr h="180741">
                <a:tc>
                  <a:txBody>
                    <a:bodyPr/>
                    <a:lstStyle/>
                    <a:p>
                      <a:pPr algn="l" fontAlgn="b"/>
                      <a:r>
                        <a:rPr lang="en-US" sz="1200" b="1" u="none" strike="noStrike" dirty="0">
                          <a:solidFill>
                            <a:schemeClr val="bg2">
                              <a:lumMod val="10000"/>
                            </a:schemeClr>
                          </a:solidFill>
                          <a:effectLst/>
                          <a:latin typeface="+mn-lt"/>
                        </a:rPr>
                        <a:t>Warehouse Staff</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34595194"/>
                  </a:ext>
                </a:extLst>
              </a:tr>
              <a:tr h="180741">
                <a:tc>
                  <a:txBody>
                    <a:bodyPr/>
                    <a:lstStyle/>
                    <a:p>
                      <a:pPr algn="l" fontAlgn="b"/>
                      <a:r>
                        <a:rPr lang="en-US" sz="1200" b="1" u="none" strike="noStrike" dirty="0">
                          <a:solidFill>
                            <a:schemeClr val="bg2">
                              <a:lumMod val="10000"/>
                            </a:schemeClr>
                          </a:solidFill>
                          <a:effectLst/>
                          <a:latin typeface="+mn-lt"/>
                        </a:rPr>
                        <a:t> </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4546767"/>
                  </a:ext>
                </a:extLst>
              </a:tr>
              <a:tr h="180741">
                <a:tc>
                  <a:txBody>
                    <a:bodyPr/>
                    <a:lstStyle/>
                    <a:p>
                      <a:pPr algn="l" fontAlgn="b"/>
                      <a:r>
                        <a:rPr lang="en-US" sz="1200" b="1" u="none" strike="noStrike" dirty="0">
                          <a:solidFill>
                            <a:schemeClr val="bg2">
                              <a:lumMod val="10000"/>
                            </a:schemeClr>
                          </a:solidFill>
                          <a:effectLst/>
                          <a:latin typeface="+mn-lt"/>
                        </a:rPr>
                        <a:t>Staging Space</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93786247"/>
                  </a:ext>
                </a:extLst>
              </a:tr>
              <a:tr h="180741">
                <a:tc>
                  <a:txBody>
                    <a:bodyPr/>
                    <a:lstStyle/>
                    <a:p>
                      <a:pPr algn="l" fontAlgn="b"/>
                      <a:r>
                        <a:rPr lang="en-US" sz="1200" b="1" u="none" strike="noStrike" dirty="0">
                          <a:solidFill>
                            <a:schemeClr val="bg2">
                              <a:lumMod val="10000"/>
                            </a:schemeClr>
                          </a:solidFill>
                          <a:effectLst/>
                          <a:latin typeface="+mn-lt"/>
                        </a:rPr>
                        <a:t>Trucks/Trailers</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96209717"/>
                  </a:ext>
                </a:extLst>
              </a:tr>
              <a:tr h="177914">
                <a:tc>
                  <a:txBody>
                    <a:bodyPr/>
                    <a:lstStyle/>
                    <a:p>
                      <a:pPr algn="l" fontAlgn="b"/>
                      <a:r>
                        <a:rPr lang="en-US" sz="1200" b="1" u="none" strike="noStrike" dirty="0">
                          <a:solidFill>
                            <a:schemeClr val="bg2">
                              <a:lumMod val="10000"/>
                            </a:schemeClr>
                          </a:solidFill>
                          <a:effectLst/>
                          <a:latin typeface="+mn-lt"/>
                        </a:rPr>
                        <a:t>Generator/s</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79462710"/>
                  </a:ext>
                </a:extLst>
              </a:tr>
              <a:tr h="177914">
                <a:tc>
                  <a:txBody>
                    <a:bodyPr/>
                    <a:lstStyle/>
                    <a:p>
                      <a:pPr algn="l" fontAlgn="b"/>
                      <a:r>
                        <a:rPr lang="en-US" sz="1200" b="1" u="none" strike="noStrike" dirty="0">
                          <a:solidFill>
                            <a:schemeClr val="bg2">
                              <a:lumMod val="10000"/>
                            </a:schemeClr>
                          </a:solidFill>
                          <a:effectLst/>
                          <a:latin typeface="+mn-lt"/>
                        </a:rPr>
                        <a:t>Light Tower </a:t>
                      </a:r>
                      <a:endParaRPr lang="en-US" sz="1200" b="1" i="0" u="none" strike="noStrike" dirty="0">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chemeClr val="bg2">
                              <a:lumMod val="10000"/>
                            </a:schemeClr>
                          </a:solidFill>
                          <a:effectLst/>
                          <a:latin typeface="+mn-lt"/>
                        </a:rPr>
                        <a:t>X</a:t>
                      </a:r>
                      <a:endParaRPr lang="en-US" sz="11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X</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solidFill>
                            <a:schemeClr val="bg2">
                              <a:lumMod val="10000"/>
                            </a:schemeClr>
                          </a:solidFill>
                          <a:effectLst/>
                          <a:latin typeface="+mn-lt"/>
                        </a:rPr>
                        <a:t> </a:t>
                      </a:r>
                      <a:endParaRPr lang="en-US" sz="1100" b="0" i="0" u="none" strike="noStrike">
                        <a:solidFill>
                          <a:schemeClr val="bg2">
                            <a:lumMod val="10000"/>
                          </a:schemeClr>
                        </a:solidFill>
                        <a:effectLst/>
                        <a:latin typeface="+mn-lt"/>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chemeClr val="bg2">
                              <a:lumMod val="10000"/>
                            </a:schemeClr>
                          </a:solidFill>
                          <a:effectLst/>
                          <a:latin typeface="+mn-lt"/>
                        </a:rPr>
                        <a:t> </a:t>
                      </a:r>
                      <a:endParaRPr lang="en-US" sz="1100" b="0" i="0" u="none" strike="noStrike" dirty="0">
                        <a:solidFill>
                          <a:schemeClr val="bg2">
                            <a:lumMod val="10000"/>
                          </a:schemeClr>
                        </a:solidFill>
                        <a:effectLst/>
                        <a:latin typeface="+mn-lt"/>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185162"/>
                  </a:ext>
                </a:extLst>
              </a:tr>
            </a:tbl>
          </a:graphicData>
        </a:graphic>
      </p:graphicFrame>
      <p:pic>
        <p:nvPicPr>
          <p:cNvPr id="5" name="Picture 4">
            <a:extLst>
              <a:ext uri="{FF2B5EF4-FFF2-40B4-BE49-F238E27FC236}">
                <a16:creationId xmlns:a16="http://schemas.microsoft.com/office/drawing/2014/main" id="{00000000-0008-0000-0000-000004000000}"/>
              </a:ext>
            </a:extLst>
          </p:cNvPr>
          <p:cNvPicPr>
            <a:picLocks noChangeAspect="1"/>
          </p:cNvPicPr>
          <p:nvPr/>
        </p:nvPicPr>
        <p:blipFill rotWithShape="1">
          <a:blip r:embed="rId2"/>
          <a:srcRect l="3623" t="8440"/>
          <a:stretch/>
        </p:blipFill>
        <p:spPr>
          <a:xfrm>
            <a:off x="1630584" y="1610263"/>
            <a:ext cx="603851" cy="640194"/>
          </a:xfrm>
          <a:prstGeom prst="rect">
            <a:avLst/>
          </a:prstGeom>
        </p:spPr>
      </p:pic>
      <p:pic>
        <p:nvPicPr>
          <p:cNvPr id="6" name="Picture 5">
            <a:extLst>
              <a:ext uri="{FF2B5EF4-FFF2-40B4-BE49-F238E27FC236}">
                <a16:creationId xmlns:a16="http://schemas.microsoft.com/office/drawing/2014/main" id="{00000000-0008-0000-0000-000005000000}"/>
              </a:ext>
            </a:extLst>
          </p:cNvPr>
          <p:cNvPicPr>
            <a:picLocks noChangeAspect="1"/>
          </p:cNvPicPr>
          <p:nvPr/>
        </p:nvPicPr>
        <p:blipFill rotWithShape="1">
          <a:blip r:embed="rId3"/>
          <a:srcRect l="3585" t="7778"/>
          <a:stretch/>
        </p:blipFill>
        <p:spPr>
          <a:xfrm>
            <a:off x="2310567" y="1658097"/>
            <a:ext cx="696467" cy="443333"/>
          </a:xfrm>
          <a:prstGeom prst="rect">
            <a:avLst/>
          </a:prstGeom>
        </p:spPr>
      </p:pic>
      <p:pic>
        <p:nvPicPr>
          <p:cNvPr id="7" name="Picture 6">
            <a:extLst>
              <a:ext uri="{FF2B5EF4-FFF2-40B4-BE49-F238E27FC236}">
                <a16:creationId xmlns:a16="http://schemas.microsoft.com/office/drawing/2014/main" id="{00000000-0008-0000-0000-000006000000}"/>
              </a:ext>
            </a:extLst>
          </p:cNvPr>
          <p:cNvPicPr>
            <a:picLocks noChangeAspect="1"/>
          </p:cNvPicPr>
          <p:nvPr/>
        </p:nvPicPr>
        <p:blipFill>
          <a:blip r:embed="rId4"/>
          <a:stretch>
            <a:fillRect/>
          </a:stretch>
        </p:blipFill>
        <p:spPr>
          <a:xfrm>
            <a:off x="3043312" y="1686226"/>
            <a:ext cx="603852" cy="398925"/>
          </a:xfrm>
          <a:prstGeom prst="rect">
            <a:avLst/>
          </a:prstGeom>
        </p:spPr>
      </p:pic>
      <p:pic>
        <p:nvPicPr>
          <p:cNvPr id="8" name="Picture 7">
            <a:extLst>
              <a:ext uri="{FF2B5EF4-FFF2-40B4-BE49-F238E27FC236}">
                <a16:creationId xmlns:a16="http://schemas.microsoft.com/office/drawing/2014/main" id="{00000000-0008-0000-0000-000007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6092" y="1664085"/>
            <a:ext cx="772028" cy="555372"/>
          </a:xfrm>
          <a:prstGeom prst="rect">
            <a:avLst/>
          </a:prstGeom>
        </p:spPr>
      </p:pic>
      <p:pic>
        <p:nvPicPr>
          <p:cNvPr id="9" name="Picture 8">
            <a:extLst>
              <a:ext uri="{FF2B5EF4-FFF2-40B4-BE49-F238E27FC236}">
                <a16:creationId xmlns:a16="http://schemas.microsoft.com/office/drawing/2014/main" id="{00000000-0008-0000-0000-000008000000}"/>
              </a:ext>
            </a:extLst>
          </p:cNvPr>
          <p:cNvPicPr>
            <a:picLocks noChangeAspect="1"/>
          </p:cNvPicPr>
          <p:nvPr/>
        </p:nvPicPr>
        <p:blipFill>
          <a:blip r:embed="rId6"/>
          <a:stretch>
            <a:fillRect/>
          </a:stretch>
        </p:blipFill>
        <p:spPr>
          <a:xfrm>
            <a:off x="4542063" y="1797294"/>
            <a:ext cx="708183" cy="304136"/>
          </a:xfrm>
          <a:prstGeom prst="rect">
            <a:avLst/>
          </a:prstGeom>
        </p:spPr>
      </p:pic>
      <p:pic>
        <p:nvPicPr>
          <p:cNvPr id="10" name="Picture 9">
            <a:extLst>
              <a:ext uri="{FF2B5EF4-FFF2-40B4-BE49-F238E27FC236}">
                <a16:creationId xmlns:a16="http://schemas.microsoft.com/office/drawing/2014/main" id="{4F30594D-8C69-49BE-9362-CC596BAD313A}"/>
              </a:ext>
            </a:extLst>
          </p:cNvPr>
          <p:cNvPicPr>
            <a:picLocks noChangeAspect="1"/>
          </p:cNvPicPr>
          <p:nvPr/>
        </p:nvPicPr>
        <p:blipFill>
          <a:blip r:embed="rId7"/>
          <a:stretch>
            <a:fillRect/>
          </a:stretch>
        </p:blipFill>
        <p:spPr>
          <a:xfrm>
            <a:off x="5294641" y="1766112"/>
            <a:ext cx="645857" cy="366498"/>
          </a:xfrm>
          <a:prstGeom prst="rect">
            <a:avLst/>
          </a:prstGeom>
        </p:spPr>
      </p:pic>
      <p:pic>
        <p:nvPicPr>
          <p:cNvPr id="11" name="Picture 10">
            <a:extLst>
              <a:ext uri="{FF2B5EF4-FFF2-40B4-BE49-F238E27FC236}">
                <a16:creationId xmlns:a16="http://schemas.microsoft.com/office/drawing/2014/main" id="{AE323C95-040B-4629-9502-3623501D29F3}"/>
              </a:ext>
            </a:extLst>
          </p:cNvPr>
          <p:cNvPicPr>
            <a:picLocks noChangeAspect="1"/>
          </p:cNvPicPr>
          <p:nvPr/>
        </p:nvPicPr>
        <p:blipFill>
          <a:blip r:embed="rId8"/>
          <a:stretch>
            <a:fillRect/>
          </a:stretch>
        </p:blipFill>
        <p:spPr>
          <a:xfrm>
            <a:off x="6027507" y="1605572"/>
            <a:ext cx="655796" cy="672398"/>
          </a:xfrm>
          <a:prstGeom prst="rect">
            <a:avLst/>
          </a:prstGeom>
        </p:spPr>
      </p:pic>
      <p:pic>
        <p:nvPicPr>
          <p:cNvPr id="12" name="Picture 11">
            <a:extLst>
              <a:ext uri="{FF2B5EF4-FFF2-40B4-BE49-F238E27FC236}">
                <a16:creationId xmlns:a16="http://schemas.microsoft.com/office/drawing/2014/main" id="{36C5D128-A006-4B7D-9CD2-C03C32D2C656}"/>
              </a:ext>
            </a:extLst>
          </p:cNvPr>
          <p:cNvPicPr>
            <a:picLocks noChangeAspect="1"/>
          </p:cNvPicPr>
          <p:nvPr/>
        </p:nvPicPr>
        <p:blipFill>
          <a:blip r:embed="rId9"/>
          <a:stretch>
            <a:fillRect/>
          </a:stretch>
        </p:blipFill>
        <p:spPr>
          <a:xfrm>
            <a:off x="6769150" y="1797294"/>
            <a:ext cx="772028" cy="347412"/>
          </a:xfrm>
          <a:prstGeom prst="rect">
            <a:avLst/>
          </a:prstGeom>
        </p:spPr>
      </p:pic>
      <p:pic>
        <p:nvPicPr>
          <p:cNvPr id="13" name="Picture 12">
            <a:extLst>
              <a:ext uri="{FF2B5EF4-FFF2-40B4-BE49-F238E27FC236}">
                <a16:creationId xmlns:a16="http://schemas.microsoft.com/office/drawing/2014/main" id="{13D16917-A017-4380-908A-1D1C88CD5A7F}"/>
              </a:ext>
            </a:extLst>
          </p:cNvPr>
          <p:cNvPicPr>
            <a:picLocks noChangeAspect="1"/>
          </p:cNvPicPr>
          <p:nvPr/>
        </p:nvPicPr>
        <p:blipFill>
          <a:blip r:embed="rId10"/>
          <a:stretch>
            <a:fillRect/>
          </a:stretch>
        </p:blipFill>
        <p:spPr>
          <a:xfrm>
            <a:off x="7581816" y="1727695"/>
            <a:ext cx="726057" cy="443333"/>
          </a:xfrm>
          <a:prstGeom prst="rect">
            <a:avLst/>
          </a:prstGeom>
        </p:spPr>
      </p:pic>
      <p:pic>
        <p:nvPicPr>
          <p:cNvPr id="14" name="Picture 13">
            <a:extLst>
              <a:ext uri="{FF2B5EF4-FFF2-40B4-BE49-F238E27FC236}">
                <a16:creationId xmlns:a16="http://schemas.microsoft.com/office/drawing/2014/main" id="{DD2D83CD-E2AE-4F27-AF7C-3F8118237A6E}"/>
              </a:ext>
            </a:extLst>
          </p:cNvPr>
          <p:cNvPicPr>
            <a:picLocks noChangeAspect="1"/>
          </p:cNvPicPr>
          <p:nvPr/>
        </p:nvPicPr>
        <p:blipFill>
          <a:blip r:embed="rId11"/>
          <a:stretch>
            <a:fillRect/>
          </a:stretch>
        </p:blipFill>
        <p:spPr>
          <a:xfrm>
            <a:off x="8373003" y="1760475"/>
            <a:ext cx="616026" cy="347696"/>
          </a:xfrm>
          <a:prstGeom prst="rect">
            <a:avLst/>
          </a:prstGeom>
        </p:spPr>
      </p:pic>
      <p:pic>
        <p:nvPicPr>
          <p:cNvPr id="15" name="Picture 14">
            <a:extLst>
              <a:ext uri="{FF2B5EF4-FFF2-40B4-BE49-F238E27FC236}">
                <a16:creationId xmlns:a16="http://schemas.microsoft.com/office/drawing/2014/main" id="{F03A2660-0711-4EDD-9804-7A918751D777}"/>
              </a:ext>
            </a:extLst>
          </p:cNvPr>
          <p:cNvPicPr>
            <a:picLocks noChangeAspect="1"/>
          </p:cNvPicPr>
          <p:nvPr/>
        </p:nvPicPr>
        <p:blipFill>
          <a:blip r:embed="rId12"/>
          <a:stretch>
            <a:fillRect/>
          </a:stretch>
        </p:blipFill>
        <p:spPr>
          <a:xfrm>
            <a:off x="9071693" y="1606157"/>
            <a:ext cx="623759" cy="686407"/>
          </a:xfrm>
          <a:prstGeom prst="rect">
            <a:avLst/>
          </a:prstGeom>
        </p:spPr>
      </p:pic>
      <p:pic>
        <p:nvPicPr>
          <p:cNvPr id="16" name="Picture 15">
            <a:extLst>
              <a:ext uri="{FF2B5EF4-FFF2-40B4-BE49-F238E27FC236}">
                <a16:creationId xmlns:a16="http://schemas.microsoft.com/office/drawing/2014/main" id="{C58C7282-A6D5-4311-8914-071F890D5A59}"/>
              </a:ext>
            </a:extLst>
          </p:cNvPr>
          <p:cNvPicPr>
            <a:picLocks noChangeAspect="1"/>
          </p:cNvPicPr>
          <p:nvPr/>
        </p:nvPicPr>
        <p:blipFill>
          <a:blip r:embed="rId13"/>
          <a:stretch>
            <a:fillRect/>
          </a:stretch>
        </p:blipFill>
        <p:spPr>
          <a:xfrm>
            <a:off x="9774009" y="1833892"/>
            <a:ext cx="610157" cy="215759"/>
          </a:xfrm>
          <a:prstGeom prst="rect">
            <a:avLst/>
          </a:prstGeom>
        </p:spPr>
      </p:pic>
      <p:pic>
        <p:nvPicPr>
          <p:cNvPr id="17" name="Picture 16">
            <a:extLst>
              <a:ext uri="{FF2B5EF4-FFF2-40B4-BE49-F238E27FC236}">
                <a16:creationId xmlns:a16="http://schemas.microsoft.com/office/drawing/2014/main" id="{63EDDA30-67CF-483E-B1AD-39C720937A51}"/>
              </a:ext>
            </a:extLst>
          </p:cNvPr>
          <p:cNvPicPr>
            <a:picLocks noChangeAspect="1"/>
          </p:cNvPicPr>
          <p:nvPr/>
        </p:nvPicPr>
        <p:blipFill>
          <a:blip r:embed="rId14"/>
          <a:stretch>
            <a:fillRect/>
          </a:stretch>
        </p:blipFill>
        <p:spPr>
          <a:xfrm>
            <a:off x="10462723" y="1790973"/>
            <a:ext cx="767819" cy="301598"/>
          </a:xfrm>
          <a:prstGeom prst="rect">
            <a:avLst/>
          </a:prstGeom>
        </p:spPr>
      </p:pic>
      <p:pic>
        <p:nvPicPr>
          <p:cNvPr id="18" name="Picture 17">
            <a:extLst>
              <a:ext uri="{FF2B5EF4-FFF2-40B4-BE49-F238E27FC236}">
                <a16:creationId xmlns:a16="http://schemas.microsoft.com/office/drawing/2014/main" id="{809B38B1-C5E6-43E7-9E36-4DC4FE04D436}"/>
              </a:ext>
            </a:extLst>
          </p:cNvPr>
          <p:cNvPicPr>
            <a:picLocks noChangeAspect="1"/>
          </p:cNvPicPr>
          <p:nvPr/>
        </p:nvPicPr>
        <p:blipFill>
          <a:blip r:embed="rId15"/>
          <a:stretch>
            <a:fillRect/>
          </a:stretch>
        </p:blipFill>
        <p:spPr>
          <a:xfrm>
            <a:off x="11328977" y="1690247"/>
            <a:ext cx="683409" cy="488149"/>
          </a:xfrm>
          <a:prstGeom prst="rect">
            <a:avLst/>
          </a:prstGeom>
        </p:spPr>
      </p:pic>
    </p:spTree>
    <p:extLst>
      <p:ext uri="{BB962C8B-B14F-4D97-AF65-F5344CB8AC3E}">
        <p14:creationId xmlns:p14="http://schemas.microsoft.com/office/powerpoint/2010/main" val="39959577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7D091-0F3E-2C2E-3670-4810C7FBB8E5}"/>
              </a:ext>
            </a:extLst>
          </p:cNvPr>
          <p:cNvSpPr>
            <a:spLocks noGrp="1"/>
          </p:cNvSpPr>
          <p:nvPr>
            <p:ph type="body" sz="quarter" idx="10"/>
          </p:nvPr>
        </p:nvSpPr>
        <p:spPr>
          <a:xfrm>
            <a:off x="314325" y="409575"/>
            <a:ext cx="2572675" cy="3190875"/>
          </a:xfrm>
        </p:spPr>
        <p:txBody>
          <a:bodyPr>
            <a:normAutofit/>
          </a:bodyPr>
          <a:lstStyle/>
          <a:p>
            <a:r>
              <a:rPr lang="en-US" dirty="0"/>
              <a:t>The Role of  </a:t>
            </a:r>
          </a:p>
        </p:txBody>
      </p:sp>
      <p:pic>
        <p:nvPicPr>
          <p:cNvPr id="5" name="Picture 4" descr="A picture containing clipart, text&#10;&#10;Description automatically generated">
            <a:extLst>
              <a:ext uri="{FF2B5EF4-FFF2-40B4-BE49-F238E27FC236}">
                <a16:creationId xmlns:a16="http://schemas.microsoft.com/office/drawing/2014/main" id="{74FE1E5F-D403-1D8C-19B1-F4476413BAFB}"/>
              </a:ext>
            </a:extLst>
          </p:cNvPr>
          <p:cNvPicPr>
            <a:picLocks noChangeAspect="1"/>
          </p:cNvPicPr>
          <p:nvPr/>
        </p:nvPicPr>
        <p:blipFill>
          <a:blip r:embed="rId2"/>
          <a:stretch>
            <a:fillRect/>
          </a:stretch>
        </p:blipFill>
        <p:spPr>
          <a:xfrm>
            <a:off x="231436" y="1958836"/>
            <a:ext cx="2550789" cy="2550789"/>
          </a:xfrm>
          <a:prstGeom prst="rect">
            <a:avLst/>
          </a:prstGeom>
        </p:spPr>
      </p:pic>
      <p:graphicFrame>
        <p:nvGraphicFramePr>
          <p:cNvPr id="9" name="Text Placeholder 2">
            <a:extLst>
              <a:ext uri="{FF2B5EF4-FFF2-40B4-BE49-F238E27FC236}">
                <a16:creationId xmlns:a16="http://schemas.microsoft.com/office/drawing/2014/main" id="{37C0988F-5E44-36F2-B2A8-D753AABF77F7}"/>
              </a:ext>
            </a:extLst>
          </p:cNvPr>
          <p:cNvGraphicFramePr/>
          <p:nvPr>
            <p:extLst>
              <p:ext uri="{D42A27DB-BD31-4B8C-83A1-F6EECF244321}">
                <p14:modId xmlns:p14="http://schemas.microsoft.com/office/powerpoint/2010/main" val="604965842"/>
              </p:ext>
            </p:extLst>
          </p:nvPr>
        </p:nvGraphicFramePr>
        <p:xfrm>
          <a:off x="3714750" y="571500"/>
          <a:ext cx="8162925" cy="5448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1690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35EE1-265E-5F87-289B-097D51B80D0E}"/>
              </a:ext>
            </a:extLst>
          </p:cNvPr>
          <p:cNvSpPr>
            <a:spLocks noGrp="1"/>
          </p:cNvSpPr>
          <p:nvPr>
            <p:ph type="body" sz="quarter" idx="12"/>
          </p:nvPr>
        </p:nvSpPr>
        <p:spPr/>
        <p:txBody>
          <a:bodyPr/>
          <a:lstStyle/>
          <a:p>
            <a:r>
              <a:rPr lang="en-US" dirty="0"/>
              <a:t>Current Situation</a:t>
            </a:r>
          </a:p>
        </p:txBody>
      </p:sp>
      <p:pic>
        <p:nvPicPr>
          <p:cNvPr id="4" name="Picture 3" descr="A person lying on the ground with boxes&#10;&#10;Description automatically generated with low confidence">
            <a:extLst>
              <a:ext uri="{FF2B5EF4-FFF2-40B4-BE49-F238E27FC236}">
                <a16:creationId xmlns:a16="http://schemas.microsoft.com/office/drawing/2014/main" id="{CA5A2986-65F0-1AFD-3D67-2026E2522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069" y="1147536"/>
            <a:ext cx="8417859" cy="5261162"/>
          </a:xfrm>
          <a:prstGeom prst="rect">
            <a:avLst/>
          </a:prstGeom>
        </p:spPr>
      </p:pic>
      <p:sp>
        <p:nvSpPr>
          <p:cNvPr id="6" name="TextBox 5">
            <a:extLst>
              <a:ext uri="{FF2B5EF4-FFF2-40B4-BE49-F238E27FC236}">
                <a16:creationId xmlns:a16="http://schemas.microsoft.com/office/drawing/2014/main" id="{93F0C3CB-0DB1-D0E5-5BBC-31FCB47CBBAD}"/>
              </a:ext>
            </a:extLst>
          </p:cNvPr>
          <p:cNvSpPr txBox="1"/>
          <p:nvPr/>
        </p:nvSpPr>
        <p:spPr>
          <a:xfrm>
            <a:off x="4607858" y="5061456"/>
            <a:ext cx="14881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State &amp; Territorial VOADS</a:t>
            </a:r>
          </a:p>
        </p:txBody>
      </p:sp>
      <p:sp>
        <p:nvSpPr>
          <p:cNvPr id="7" name="TextBox 6">
            <a:extLst>
              <a:ext uri="{FF2B5EF4-FFF2-40B4-BE49-F238E27FC236}">
                <a16:creationId xmlns:a16="http://schemas.microsoft.com/office/drawing/2014/main" id="{7C037314-3BF4-F9AE-D091-C2FD9D7A39EC}"/>
              </a:ext>
            </a:extLst>
          </p:cNvPr>
          <p:cNvSpPr txBox="1"/>
          <p:nvPr/>
        </p:nvSpPr>
        <p:spPr>
          <a:xfrm>
            <a:off x="3266982" y="1736595"/>
            <a:ext cx="12421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Well meaning  partners</a:t>
            </a:r>
          </a:p>
        </p:txBody>
      </p:sp>
      <p:sp>
        <p:nvSpPr>
          <p:cNvPr id="8" name="TextBox 7">
            <a:extLst>
              <a:ext uri="{FF2B5EF4-FFF2-40B4-BE49-F238E27FC236}">
                <a16:creationId xmlns:a16="http://schemas.microsoft.com/office/drawing/2014/main" id="{EA5442F9-CE49-BC12-D0A6-27B2AAE27183}"/>
              </a:ext>
            </a:extLst>
          </p:cNvPr>
          <p:cNvSpPr txBox="1"/>
          <p:nvPr/>
        </p:nvSpPr>
        <p:spPr>
          <a:xfrm>
            <a:off x="3266983" y="3064152"/>
            <a:ext cx="1395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Random Volunteers</a:t>
            </a:r>
          </a:p>
        </p:txBody>
      </p:sp>
      <p:sp>
        <p:nvSpPr>
          <p:cNvPr id="10" name="TextBox 9">
            <a:extLst>
              <a:ext uri="{FF2B5EF4-FFF2-40B4-BE49-F238E27FC236}">
                <a16:creationId xmlns:a16="http://schemas.microsoft.com/office/drawing/2014/main" id="{0B333D0D-3B7C-EB05-3EE7-EF1973773497}"/>
              </a:ext>
            </a:extLst>
          </p:cNvPr>
          <p:cNvSpPr txBox="1"/>
          <p:nvPr/>
        </p:nvSpPr>
        <p:spPr>
          <a:xfrm>
            <a:off x="2217273" y="4147606"/>
            <a:ext cx="16707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God knows Who</a:t>
            </a:r>
          </a:p>
        </p:txBody>
      </p:sp>
      <p:sp>
        <p:nvSpPr>
          <p:cNvPr id="3" name="TextBox 2">
            <a:extLst>
              <a:ext uri="{FF2B5EF4-FFF2-40B4-BE49-F238E27FC236}">
                <a16:creationId xmlns:a16="http://schemas.microsoft.com/office/drawing/2014/main" id="{62B11BB1-26F3-7F05-5A08-3AB8BF3B263A}"/>
              </a:ext>
            </a:extLst>
          </p:cNvPr>
          <p:cNvSpPr txBox="1"/>
          <p:nvPr/>
        </p:nvSpPr>
        <p:spPr>
          <a:xfrm>
            <a:off x="4913020" y="3052250"/>
            <a:ext cx="1670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National Relief  Organizations</a:t>
            </a:r>
          </a:p>
        </p:txBody>
      </p:sp>
      <p:sp>
        <p:nvSpPr>
          <p:cNvPr id="11" name="TextBox 10">
            <a:extLst>
              <a:ext uri="{FF2B5EF4-FFF2-40B4-BE49-F238E27FC236}">
                <a16:creationId xmlns:a16="http://schemas.microsoft.com/office/drawing/2014/main" id="{C777F939-DEE3-8ABB-5A7F-0884375BFECF}"/>
              </a:ext>
            </a:extLst>
          </p:cNvPr>
          <p:cNvSpPr txBox="1"/>
          <p:nvPr/>
        </p:nvSpPr>
        <p:spPr>
          <a:xfrm>
            <a:off x="7940436" y="2911980"/>
            <a:ext cx="1948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F48"/>
                </a:solidFill>
                <a:effectLst/>
                <a:uLnTx/>
                <a:uFillTx/>
                <a:latin typeface="Arial" panose="020B0604020202020204"/>
                <a:ea typeface="+mn-ea"/>
                <a:cs typeface="+mn-cs"/>
              </a:rPr>
              <a:t>State &amp; County Agencies</a:t>
            </a:r>
          </a:p>
        </p:txBody>
      </p:sp>
    </p:spTree>
    <p:extLst>
      <p:ext uri="{BB962C8B-B14F-4D97-AF65-F5344CB8AC3E}">
        <p14:creationId xmlns:p14="http://schemas.microsoft.com/office/powerpoint/2010/main" val="31287392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7988968"/>
          </a:xfrm>
          <a:prstGeom prst="rect">
            <a:avLst/>
          </a:prstGeom>
          <a:solidFill>
            <a:schemeClr val="accent1">
              <a:lumMod val="40000"/>
              <a:lumOff val="6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1811" y="2581200"/>
            <a:ext cx="32073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a:solidFill>
                  <a:schemeClr val="tx1">
                    <a:lumMod val="65000"/>
                    <a:lumOff val="35000"/>
                  </a:schemeClr>
                </a:solidFill>
                <a:latin typeface="+mj-lt"/>
              </a:rPr>
              <a:t>Desired State </a:t>
            </a:r>
          </a:p>
        </p:txBody>
      </p:sp>
      <p:sp>
        <p:nvSpPr>
          <p:cNvPr id="2" name="Rectangle 1"/>
          <p:cNvSpPr/>
          <p:nvPr/>
        </p:nvSpPr>
        <p:spPr>
          <a:xfrm>
            <a:off x="5379540" y="4859382"/>
            <a:ext cx="1293838" cy="1181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614" y="3489387"/>
            <a:ext cx="4663690" cy="2274999"/>
          </a:xfrm>
          <a:prstGeom prst="rect">
            <a:avLst/>
          </a:prstGeom>
        </p:spPr>
      </p:pic>
      <p:sp>
        <p:nvSpPr>
          <p:cNvPr id="5" name="Rectangle 4"/>
          <p:cNvSpPr/>
          <p:nvPr/>
        </p:nvSpPr>
        <p:spPr>
          <a:xfrm>
            <a:off x="3319996" y="481431"/>
            <a:ext cx="2020214" cy="1094866"/>
          </a:xfrm>
          <a:prstGeom prst="rect">
            <a:avLst/>
          </a:prstGeom>
          <a:ln>
            <a:noFill/>
          </a:ln>
          <a:scene3d>
            <a:camera prst="perspectiveHeroicExtremeLeftFacing">
              <a:rot lat="20010892" lon="2729159" rev="21504177"/>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a:t>
            </a:r>
          </a:p>
        </p:txBody>
      </p:sp>
      <p:sp>
        <p:nvSpPr>
          <p:cNvPr id="16" name="Rectangle 15"/>
          <p:cNvSpPr/>
          <p:nvPr/>
        </p:nvSpPr>
        <p:spPr>
          <a:xfrm>
            <a:off x="7332888" y="2025246"/>
            <a:ext cx="1170042" cy="1170042"/>
          </a:xfrm>
          <a:prstGeom prst="rect">
            <a:avLst/>
          </a:prstGeom>
          <a:ln>
            <a:noFill/>
          </a:ln>
          <a:scene3d>
            <a:camera prst="perspectiveHeroicExtremeLeftFacing">
              <a:rot lat="18476673" lon="21330496" rev="20368595"/>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Feeding Networks</a:t>
            </a:r>
          </a:p>
        </p:txBody>
      </p:sp>
      <p:sp>
        <p:nvSpPr>
          <p:cNvPr id="8" name="Rectangle 7"/>
          <p:cNvSpPr/>
          <p:nvPr/>
        </p:nvSpPr>
        <p:spPr>
          <a:xfrm>
            <a:off x="3503725" y="1694697"/>
            <a:ext cx="1170042" cy="1170042"/>
          </a:xfrm>
          <a:prstGeom prst="rect">
            <a:avLst/>
          </a:prstGeom>
          <a:ln>
            <a:noFill/>
          </a:ln>
          <a:scene3d>
            <a:camera prst="perspectiveHeroicExtremeLeftFacing">
              <a:rot lat="18476677" lon="21330500" rev="1168592"/>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Supply Chain</a:t>
            </a:r>
          </a:p>
        </p:txBody>
      </p:sp>
      <p:sp>
        <p:nvSpPr>
          <p:cNvPr id="6" name="Rectangle 5"/>
          <p:cNvSpPr/>
          <p:nvPr/>
        </p:nvSpPr>
        <p:spPr>
          <a:xfrm>
            <a:off x="5421883" y="924606"/>
            <a:ext cx="1364298" cy="1094866"/>
          </a:xfrm>
          <a:prstGeom prst="rect">
            <a:avLst/>
          </a:prstGeom>
          <a:ln>
            <a:noFill/>
          </a:ln>
          <a:scene3d>
            <a:camera prst="perspectiveHeroicExtremeLeftFacing">
              <a:rot lat="15015" lon="20439115" rev="1792356"/>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National VOAD</a:t>
            </a:r>
          </a:p>
        </p:txBody>
      </p:sp>
      <p:sp>
        <p:nvSpPr>
          <p:cNvPr id="9" name="Rectangle 8"/>
          <p:cNvSpPr/>
          <p:nvPr/>
        </p:nvSpPr>
        <p:spPr>
          <a:xfrm>
            <a:off x="5232877" y="2904366"/>
            <a:ext cx="1540901" cy="1170042"/>
          </a:xfrm>
          <a:prstGeom prst="rect">
            <a:avLst/>
          </a:prstGeom>
          <a:ln>
            <a:noFill/>
          </a:ln>
          <a:scene3d>
            <a:camera prst="perspectiveHeroicExtremeLeftFacing">
              <a:rot lat="732628" lon="20541142" rev="19497983"/>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NGOs</a:t>
            </a:r>
          </a:p>
        </p:txBody>
      </p:sp>
      <p:sp>
        <p:nvSpPr>
          <p:cNvPr id="10" name="Rectangle 9"/>
          <p:cNvSpPr/>
          <p:nvPr/>
        </p:nvSpPr>
        <p:spPr>
          <a:xfrm>
            <a:off x="7332888" y="509813"/>
            <a:ext cx="1170042" cy="1170042"/>
          </a:xfrm>
          <a:prstGeom prst="rect">
            <a:avLst/>
          </a:prstGeom>
          <a:ln>
            <a:noFill/>
          </a:ln>
          <a:scene3d>
            <a:camera prst="perspectiveHeroicExtremeLeftFacing">
              <a:rot lat="21086374" lon="19517170" rev="20170136"/>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Gov’t Agencies</a:t>
            </a:r>
          </a:p>
        </p:txBody>
      </p:sp>
      <p:grpSp>
        <p:nvGrpSpPr>
          <p:cNvPr id="3" name="Group 2">
            <a:extLst>
              <a:ext uri="{FF2B5EF4-FFF2-40B4-BE49-F238E27FC236}">
                <a16:creationId xmlns:a16="http://schemas.microsoft.com/office/drawing/2014/main" id="{F21C76B4-0110-1363-FEB6-C3045D25EF97}"/>
              </a:ext>
            </a:extLst>
          </p:cNvPr>
          <p:cNvGrpSpPr/>
          <p:nvPr/>
        </p:nvGrpSpPr>
        <p:grpSpPr>
          <a:xfrm>
            <a:off x="4330103" y="5850167"/>
            <a:ext cx="2183560" cy="1429887"/>
            <a:chOff x="3849233" y="4693499"/>
            <a:chExt cx="2775124" cy="1721047"/>
          </a:xfrm>
        </p:grpSpPr>
        <p:sp>
          <p:nvSpPr>
            <p:cNvPr id="4" name="Rectangle 14">
              <a:extLst>
                <a:ext uri="{FF2B5EF4-FFF2-40B4-BE49-F238E27FC236}">
                  <a16:creationId xmlns:a16="http://schemas.microsoft.com/office/drawing/2014/main" id="{C6F8AC15-6EF7-A620-4A7B-A99C84E3367D}"/>
                </a:ext>
              </a:extLst>
            </p:cNvPr>
            <p:cNvSpPr/>
            <p:nvPr/>
          </p:nvSpPr>
          <p:spPr>
            <a:xfrm>
              <a:off x="3849233" y="5376322"/>
              <a:ext cx="2097545" cy="1038224"/>
            </a:xfrm>
            <a:custGeom>
              <a:avLst/>
              <a:gdLst>
                <a:gd name="connsiteX0" fmla="*/ 0 w 1423596"/>
                <a:gd name="connsiteY0" fmla="*/ 0 h 1076326"/>
                <a:gd name="connsiteX1" fmla="*/ 1423596 w 1423596"/>
                <a:gd name="connsiteY1" fmla="*/ 0 h 1076326"/>
                <a:gd name="connsiteX2" fmla="*/ 1423596 w 1423596"/>
                <a:gd name="connsiteY2" fmla="*/ 1076326 h 1076326"/>
                <a:gd name="connsiteX3" fmla="*/ 0 w 1423596"/>
                <a:gd name="connsiteY3" fmla="*/ 1076326 h 1076326"/>
                <a:gd name="connsiteX4" fmla="*/ 0 w 1423596"/>
                <a:gd name="connsiteY4" fmla="*/ 0 h 1076326"/>
                <a:gd name="connsiteX0" fmla="*/ 0 w 1423596"/>
                <a:gd name="connsiteY0" fmla="*/ 0 h 1085851"/>
                <a:gd name="connsiteX1" fmla="*/ 1423596 w 1423596"/>
                <a:gd name="connsiteY1" fmla="*/ 0 h 1085851"/>
                <a:gd name="connsiteX2" fmla="*/ 633021 w 1423596"/>
                <a:gd name="connsiteY2" fmla="*/ 1085851 h 1085851"/>
                <a:gd name="connsiteX3" fmla="*/ 0 w 1423596"/>
                <a:gd name="connsiteY3" fmla="*/ 1076326 h 1085851"/>
                <a:gd name="connsiteX4" fmla="*/ 0 w 1423596"/>
                <a:gd name="connsiteY4" fmla="*/ 0 h 1085851"/>
                <a:gd name="connsiteX0" fmla="*/ 0 w 1795071"/>
                <a:gd name="connsiteY0" fmla="*/ 0 h 1085851"/>
                <a:gd name="connsiteX1" fmla="*/ 1795071 w 1795071"/>
                <a:gd name="connsiteY1" fmla="*/ 266700 h 1085851"/>
                <a:gd name="connsiteX2" fmla="*/ 633021 w 1795071"/>
                <a:gd name="connsiteY2" fmla="*/ 1085851 h 1085851"/>
                <a:gd name="connsiteX3" fmla="*/ 0 w 1795071"/>
                <a:gd name="connsiteY3" fmla="*/ 1076326 h 1085851"/>
                <a:gd name="connsiteX4" fmla="*/ 0 w 1795071"/>
                <a:gd name="connsiteY4" fmla="*/ 0 h 1085851"/>
                <a:gd name="connsiteX0" fmla="*/ 0 w 1537896"/>
                <a:gd name="connsiteY0" fmla="*/ 0 h 1085851"/>
                <a:gd name="connsiteX1" fmla="*/ 1537896 w 1537896"/>
                <a:gd name="connsiteY1" fmla="*/ 371475 h 1085851"/>
                <a:gd name="connsiteX2" fmla="*/ 633021 w 1537896"/>
                <a:gd name="connsiteY2" fmla="*/ 1085851 h 1085851"/>
                <a:gd name="connsiteX3" fmla="*/ 0 w 1537896"/>
                <a:gd name="connsiteY3" fmla="*/ 1076326 h 1085851"/>
                <a:gd name="connsiteX4" fmla="*/ 0 w 1537896"/>
                <a:gd name="connsiteY4" fmla="*/ 0 h 1085851"/>
                <a:gd name="connsiteX0" fmla="*/ 0 w 1671246"/>
                <a:gd name="connsiteY0" fmla="*/ 0 h 1085851"/>
                <a:gd name="connsiteX1" fmla="*/ 1671246 w 1671246"/>
                <a:gd name="connsiteY1" fmla="*/ 104775 h 1085851"/>
                <a:gd name="connsiteX2" fmla="*/ 633021 w 1671246"/>
                <a:gd name="connsiteY2" fmla="*/ 1085851 h 1085851"/>
                <a:gd name="connsiteX3" fmla="*/ 0 w 1671246"/>
                <a:gd name="connsiteY3" fmla="*/ 1076326 h 1085851"/>
                <a:gd name="connsiteX4" fmla="*/ 0 w 1671246"/>
                <a:gd name="connsiteY4" fmla="*/ 0 h 1085851"/>
                <a:gd name="connsiteX0" fmla="*/ 0 w 1671246"/>
                <a:gd name="connsiteY0" fmla="*/ 0 h 1114426"/>
                <a:gd name="connsiteX1" fmla="*/ 1671246 w 1671246"/>
                <a:gd name="connsiteY1" fmla="*/ 104775 h 1114426"/>
                <a:gd name="connsiteX2" fmla="*/ 680646 w 1671246"/>
                <a:gd name="connsiteY2" fmla="*/ 1114426 h 1114426"/>
                <a:gd name="connsiteX3" fmla="*/ 0 w 1671246"/>
                <a:gd name="connsiteY3" fmla="*/ 1076326 h 1114426"/>
                <a:gd name="connsiteX4" fmla="*/ 0 w 1671246"/>
                <a:gd name="connsiteY4" fmla="*/ 0 h 1114426"/>
                <a:gd name="connsiteX0" fmla="*/ 0 w 1671246"/>
                <a:gd name="connsiteY0" fmla="*/ 0 h 1133476"/>
                <a:gd name="connsiteX1" fmla="*/ 1671246 w 1671246"/>
                <a:gd name="connsiteY1" fmla="*/ 104775 h 1133476"/>
                <a:gd name="connsiteX2" fmla="*/ 737796 w 1671246"/>
                <a:gd name="connsiteY2" fmla="*/ 1133476 h 1133476"/>
                <a:gd name="connsiteX3" fmla="*/ 0 w 1671246"/>
                <a:gd name="connsiteY3" fmla="*/ 1076326 h 1133476"/>
                <a:gd name="connsiteX4" fmla="*/ 0 w 1671246"/>
                <a:gd name="connsiteY4" fmla="*/ 0 h 1133476"/>
                <a:gd name="connsiteX0" fmla="*/ 0 w 1671246"/>
                <a:gd name="connsiteY0" fmla="*/ 0 h 1190626"/>
                <a:gd name="connsiteX1" fmla="*/ 1671246 w 1671246"/>
                <a:gd name="connsiteY1" fmla="*/ 104775 h 1190626"/>
                <a:gd name="connsiteX2" fmla="*/ 709221 w 1671246"/>
                <a:gd name="connsiteY2" fmla="*/ 1190626 h 1190626"/>
                <a:gd name="connsiteX3" fmla="*/ 0 w 1671246"/>
                <a:gd name="connsiteY3" fmla="*/ 1076326 h 1190626"/>
                <a:gd name="connsiteX4" fmla="*/ 0 w 1671246"/>
                <a:gd name="connsiteY4" fmla="*/ 0 h 1190626"/>
                <a:gd name="connsiteX0" fmla="*/ 0 w 1671246"/>
                <a:gd name="connsiteY0" fmla="*/ 0 h 1181101"/>
                <a:gd name="connsiteX1" fmla="*/ 1671246 w 1671246"/>
                <a:gd name="connsiteY1" fmla="*/ 104775 h 1181101"/>
                <a:gd name="connsiteX2" fmla="*/ 804471 w 1671246"/>
                <a:gd name="connsiteY2" fmla="*/ 1181101 h 1181101"/>
                <a:gd name="connsiteX3" fmla="*/ 0 w 1671246"/>
                <a:gd name="connsiteY3" fmla="*/ 1076326 h 1181101"/>
                <a:gd name="connsiteX4" fmla="*/ 0 w 1671246"/>
                <a:gd name="connsiteY4" fmla="*/ 0 h 1181101"/>
                <a:gd name="connsiteX0" fmla="*/ 0 w 1671246"/>
                <a:gd name="connsiteY0" fmla="*/ 0 h 1285876"/>
                <a:gd name="connsiteX1" fmla="*/ 1671246 w 1671246"/>
                <a:gd name="connsiteY1" fmla="*/ 104775 h 1285876"/>
                <a:gd name="connsiteX2" fmla="*/ 604446 w 1671246"/>
                <a:gd name="connsiteY2" fmla="*/ 1285876 h 1285876"/>
                <a:gd name="connsiteX3" fmla="*/ 0 w 1671246"/>
                <a:gd name="connsiteY3" fmla="*/ 1076326 h 1285876"/>
                <a:gd name="connsiteX4" fmla="*/ 0 w 1671246"/>
                <a:gd name="connsiteY4" fmla="*/ 0 h 1285876"/>
                <a:gd name="connsiteX0" fmla="*/ 0 w 1671246"/>
                <a:gd name="connsiteY0" fmla="*/ 0 h 1209676"/>
                <a:gd name="connsiteX1" fmla="*/ 1671246 w 1671246"/>
                <a:gd name="connsiteY1" fmla="*/ 104775 h 1209676"/>
                <a:gd name="connsiteX2" fmla="*/ 642546 w 1671246"/>
                <a:gd name="connsiteY2" fmla="*/ 1209676 h 1209676"/>
                <a:gd name="connsiteX3" fmla="*/ 0 w 1671246"/>
                <a:gd name="connsiteY3" fmla="*/ 1076326 h 1209676"/>
                <a:gd name="connsiteX4" fmla="*/ 0 w 1671246"/>
                <a:gd name="connsiteY4" fmla="*/ 0 h 1209676"/>
                <a:gd name="connsiteX0" fmla="*/ 323850 w 1671246"/>
                <a:gd name="connsiteY0" fmla="*/ 76200 h 1104901"/>
                <a:gd name="connsiteX1" fmla="*/ 1671246 w 1671246"/>
                <a:gd name="connsiteY1" fmla="*/ 0 h 1104901"/>
                <a:gd name="connsiteX2" fmla="*/ 642546 w 1671246"/>
                <a:gd name="connsiteY2" fmla="*/ 1104901 h 1104901"/>
                <a:gd name="connsiteX3" fmla="*/ 0 w 1671246"/>
                <a:gd name="connsiteY3" fmla="*/ 971551 h 1104901"/>
                <a:gd name="connsiteX4" fmla="*/ 323850 w 1671246"/>
                <a:gd name="connsiteY4" fmla="*/ 76200 h 1104901"/>
                <a:gd name="connsiteX0" fmla="*/ 314325 w 1671246"/>
                <a:gd name="connsiteY0" fmla="*/ 0 h 1123951"/>
                <a:gd name="connsiteX1" fmla="*/ 1671246 w 1671246"/>
                <a:gd name="connsiteY1" fmla="*/ 19050 h 1123951"/>
                <a:gd name="connsiteX2" fmla="*/ 642546 w 1671246"/>
                <a:gd name="connsiteY2" fmla="*/ 1123951 h 1123951"/>
                <a:gd name="connsiteX3" fmla="*/ 0 w 1671246"/>
                <a:gd name="connsiteY3" fmla="*/ 990601 h 1123951"/>
                <a:gd name="connsiteX4" fmla="*/ 314325 w 1671246"/>
                <a:gd name="connsiteY4" fmla="*/ 0 h 1123951"/>
                <a:gd name="connsiteX0" fmla="*/ 438150 w 1671246"/>
                <a:gd name="connsiteY0" fmla="*/ 0 h 1133476"/>
                <a:gd name="connsiteX1" fmla="*/ 1671246 w 1671246"/>
                <a:gd name="connsiteY1" fmla="*/ 28575 h 1133476"/>
                <a:gd name="connsiteX2" fmla="*/ 642546 w 1671246"/>
                <a:gd name="connsiteY2" fmla="*/ 1133476 h 1133476"/>
                <a:gd name="connsiteX3" fmla="*/ 0 w 1671246"/>
                <a:gd name="connsiteY3" fmla="*/ 1000126 h 1133476"/>
                <a:gd name="connsiteX4" fmla="*/ 438150 w 1671246"/>
                <a:gd name="connsiteY4" fmla="*/ 0 h 1133476"/>
                <a:gd name="connsiteX0" fmla="*/ 0 w 3671496"/>
                <a:gd name="connsiteY0" fmla="*/ 0 h 1133476"/>
                <a:gd name="connsiteX1" fmla="*/ 3671496 w 3671496"/>
                <a:gd name="connsiteY1" fmla="*/ 28575 h 1133476"/>
                <a:gd name="connsiteX2" fmla="*/ 2642796 w 3671496"/>
                <a:gd name="connsiteY2" fmla="*/ 1133476 h 1133476"/>
                <a:gd name="connsiteX3" fmla="*/ 2000250 w 3671496"/>
                <a:gd name="connsiteY3" fmla="*/ 1000126 h 1133476"/>
                <a:gd name="connsiteX4" fmla="*/ 0 w 3671496"/>
                <a:gd name="connsiteY4" fmla="*/ 0 h 1133476"/>
                <a:gd name="connsiteX0" fmla="*/ 0 w 2642796"/>
                <a:gd name="connsiteY0" fmla="*/ 171450 h 1304926"/>
                <a:gd name="connsiteX1" fmla="*/ 1652196 w 2642796"/>
                <a:gd name="connsiteY1" fmla="*/ 0 h 1304926"/>
                <a:gd name="connsiteX2" fmla="*/ 2642796 w 2642796"/>
                <a:gd name="connsiteY2" fmla="*/ 1304926 h 1304926"/>
                <a:gd name="connsiteX3" fmla="*/ 2000250 w 2642796"/>
                <a:gd name="connsiteY3" fmla="*/ 1171576 h 1304926"/>
                <a:gd name="connsiteX4" fmla="*/ 0 w 2642796"/>
                <a:gd name="connsiteY4" fmla="*/ 171450 h 1304926"/>
                <a:gd name="connsiteX0" fmla="*/ 0 w 2642796"/>
                <a:gd name="connsiteY0" fmla="*/ 171450 h 1304926"/>
                <a:gd name="connsiteX1" fmla="*/ 1652196 w 2642796"/>
                <a:gd name="connsiteY1" fmla="*/ 0 h 1304926"/>
                <a:gd name="connsiteX2" fmla="*/ 2642796 w 2642796"/>
                <a:gd name="connsiteY2" fmla="*/ 1304926 h 1304926"/>
                <a:gd name="connsiteX3" fmla="*/ 1104900 w 2642796"/>
                <a:gd name="connsiteY3" fmla="*/ 1019176 h 1304926"/>
                <a:gd name="connsiteX4" fmla="*/ 0 w 2642796"/>
                <a:gd name="connsiteY4" fmla="*/ 171450 h 1304926"/>
                <a:gd name="connsiteX0" fmla="*/ 0 w 1756971"/>
                <a:gd name="connsiteY0" fmla="*/ 171450 h 1019176"/>
                <a:gd name="connsiteX1" fmla="*/ 1652196 w 1756971"/>
                <a:gd name="connsiteY1" fmla="*/ 0 h 1019176"/>
                <a:gd name="connsiteX2" fmla="*/ 1756971 w 1756971"/>
                <a:gd name="connsiteY2" fmla="*/ 790576 h 1019176"/>
                <a:gd name="connsiteX3" fmla="*/ 1104900 w 1756971"/>
                <a:gd name="connsiteY3" fmla="*/ 1019176 h 1019176"/>
                <a:gd name="connsiteX4" fmla="*/ 0 w 1756971"/>
                <a:gd name="connsiteY4" fmla="*/ 171450 h 1019176"/>
                <a:gd name="connsiteX0" fmla="*/ 0 w 1756971"/>
                <a:gd name="connsiteY0" fmla="*/ 171450 h 990601"/>
                <a:gd name="connsiteX1" fmla="*/ 1652196 w 1756971"/>
                <a:gd name="connsiteY1" fmla="*/ 0 h 990601"/>
                <a:gd name="connsiteX2" fmla="*/ 1756971 w 1756971"/>
                <a:gd name="connsiteY2" fmla="*/ 790576 h 990601"/>
                <a:gd name="connsiteX3" fmla="*/ 1009650 w 1756971"/>
                <a:gd name="connsiteY3" fmla="*/ 990601 h 990601"/>
                <a:gd name="connsiteX4" fmla="*/ 0 w 1756971"/>
                <a:gd name="connsiteY4" fmla="*/ 171450 h 990601"/>
                <a:gd name="connsiteX0" fmla="*/ 0 w 1756971"/>
                <a:gd name="connsiteY0" fmla="*/ 171450 h 1095376"/>
                <a:gd name="connsiteX1" fmla="*/ 1652196 w 1756971"/>
                <a:gd name="connsiteY1" fmla="*/ 0 h 1095376"/>
                <a:gd name="connsiteX2" fmla="*/ 1756971 w 1756971"/>
                <a:gd name="connsiteY2" fmla="*/ 790576 h 1095376"/>
                <a:gd name="connsiteX3" fmla="*/ 828675 w 1756971"/>
                <a:gd name="connsiteY3" fmla="*/ 1095376 h 1095376"/>
                <a:gd name="connsiteX4" fmla="*/ 0 w 1756971"/>
                <a:gd name="connsiteY4" fmla="*/ 171450 h 1095376"/>
                <a:gd name="connsiteX0" fmla="*/ 0 w 1756971"/>
                <a:gd name="connsiteY0" fmla="*/ 171450 h 1133476"/>
                <a:gd name="connsiteX1" fmla="*/ 1652196 w 1756971"/>
                <a:gd name="connsiteY1" fmla="*/ 0 h 1133476"/>
                <a:gd name="connsiteX2" fmla="*/ 1756971 w 1756971"/>
                <a:gd name="connsiteY2" fmla="*/ 790576 h 1133476"/>
                <a:gd name="connsiteX3" fmla="*/ 1019175 w 1756971"/>
                <a:gd name="connsiteY3" fmla="*/ 1133476 h 1133476"/>
                <a:gd name="connsiteX4" fmla="*/ 0 w 1756971"/>
                <a:gd name="connsiteY4" fmla="*/ 171450 h 1133476"/>
                <a:gd name="connsiteX0" fmla="*/ 0 w 1756971"/>
                <a:gd name="connsiteY0" fmla="*/ 171450 h 1162051"/>
                <a:gd name="connsiteX1" fmla="*/ 1652196 w 1756971"/>
                <a:gd name="connsiteY1" fmla="*/ 0 h 1162051"/>
                <a:gd name="connsiteX2" fmla="*/ 1756971 w 1756971"/>
                <a:gd name="connsiteY2" fmla="*/ 790576 h 1162051"/>
                <a:gd name="connsiteX3" fmla="*/ 1019175 w 1756971"/>
                <a:gd name="connsiteY3" fmla="*/ 1162051 h 1162051"/>
                <a:gd name="connsiteX4" fmla="*/ 0 w 1756971"/>
                <a:gd name="connsiteY4" fmla="*/ 171450 h 1162051"/>
                <a:gd name="connsiteX0" fmla="*/ 0 w 1756971"/>
                <a:gd name="connsiteY0" fmla="*/ 0 h 990601"/>
                <a:gd name="connsiteX1" fmla="*/ 1661721 w 1756971"/>
                <a:gd name="connsiteY1" fmla="*/ 76200 h 990601"/>
                <a:gd name="connsiteX2" fmla="*/ 1756971 w 1756971"/>
                <a:gd name="connsiteY2" fmla="*/ 619126 h 990601"/>
                <a:gd name="connsiteX3" fmla="*/ 1019175 w 1756971"/>
                <a:gd name="connsiteY3" fmla="*/ 990601 h 990601"/>
                <a:gd name="connsiteX4" fmla="*/ 0 w 1756971"/>
                <a:gd name="connsiteY4" fmla="*/ 0 h 990601"/>
                <a:gd name="connsiteX0" fmla="*/ 0 w 2080821"/>
                <a:gd name="connsiteY0" fmla="*/ 47625 h 914401"/>
                <a:gd name="connsiteX1" fmla="*/ 1985571 w 2080821"/>
                <a:gd name="connsiteY1" fmla="*/ 0 h 914401"/>
                <a:gd name="connsiteX2" fmla="*/ 2080821 w 2080821"/>
                <a:gd name="connsiteY2" fmla="*/ 542926 h 914401"/>
                <a:gd name="connsiteX3" fmla="*/ 1343025 w 2080821"/>
                <a:gd name="connsiteY3" fmla="*/ 914401 h 914401"/>
                <a:gd name="connsiteX4" fmla="*/ 0 w 2080821"/>
                <a:gd name="connsiteY4" fmla="*/ 47625 h 914401"/>
                <a:gd name="connsiteX0" fmla="*/ 0 w 1880796"/>
                <a:gd name="connsiteY0" fmla="*/ 57150 h 914401"/>
                <a:gd name="connsiteX1" fmla="*/ 1785546 w 1880796"/>
                <a:gd name="connsiteY1" fmla="*/ 0 h 914401"/>
                <a:gd name="connsiteX2" fmla="*/ 1880796 w 1880796"/>
                <a:gd name="connsiteY2" fmla="*/ 542926 h 914401"/>
                <a:gd name="connsiteX3" fmla="*/ 1143000 w 1880796"/>
                <a:gd name="connsiteY3" fmla="*/ 914401 h 914401"/>
                <a:gd name="connsiteX4" fmla="*/ 0 w 1880796"/>
                <a:gd name="connsiteY4" fmla="*/ 57150 h 914401"/>
                <a:gd name="connsiteX0" fmla="*/ 0 w 1852221"/>
                <a:gd name="connsiteY0" fmla="*/ 171450 h 914401"/>
                <a:gd name="connsiteX1" fmla="*/ 1756971 w 1852221"/>
                <a:gd name="connsiteY1" fmla="*/ 0 h 914401"/>
                <a:gd name="connsiteX2" fmla="*/ 1852221 w 1852221"/>
                <a:gd name="connsiteY2" fmla="*/ 542926 h 914401"/>
                <a:gd name="connsiteX3" fmla="*/ 1114425 w 1852221"/>
                <a:gd name="connsiteY3" fmla="*/ 914401 h 914401"/>
                <a:gd name="connsiteX4" fmla="*/ 0 w 1852221"/>
                <a:gd name="connsiteY4" fmla="*/ 171450 h 914401"/>
                <a:gd name="connsiteX0" fmla="*/ 0 w 1776021"/>
                <a:gd name="connsiteY0" fmla="*/ 171450 h 914401"/>
                <a:gd name="connsiteX1" fmla="*/ 1680771 w 1776021"/>
                <a:gd name="connsiteY1" fmla="*/ 0 h 914401"/>
                <a:gd name="connsiteX2" fmla="*/ 1776021 w 1776021"/>
                <a:gd name="connsiteY2" fmla="*/ 542926 h 914401"/>
                <a:gd name="connsiteX3" fmla="*/ 1038225 w 1776021"/>
                <a:gd name="connsiteY3" fmla="*/ 914401 h 914401"/>
                <a:gd name="connsiteX4" fmla="*/ 0 w 1776021"/>
                <a:gd name="connsiteY4" fmla="*/ 17145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021" h="914401">
                  <a:moveTo>
                    <a:pt x="0" y="171450"/>
                  </a:moveTo>
                  <a:lnTo>
                    <a:pt x="1680771" y="0"/>
                  </a:lnTo>
                  <a:lnTo>
                    <a:pt x="1776021" y="542926"/>
                  </a:lnTo>
                  <a:lnTo>
                    <a:pt x="1038225" y="914401"/>
                  </a:lnTo>
                  <a:lnTo>
                    <a:pt x="0" y="171450"/>
                  </a:lnTo>
                  <a:close/>
                </a:path>
              </a:pathLst>
            </a:custGeom>
            <a:solidFill>
              <a:schemeClr val="tx1">
                <a:lumMod val="50000"/>
                <a:lumOff val="5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AE30AD-0FA9-1181-CA2F-470656066DD8}"/>
                </a:ext>
              </a:extLst>
            </p:cNvPr>
            <p:cNvSpPr/>
            <p:nvPr/>
          </p:nvSpPr>
          <p:spPr>
            <a:xfrm>
              <a:off x="4974206" y="4693499"/>
              <a:ext cx="1650151" cy="1650151"/>
            </a:xfrm>
            <a:prstGeom prst="rect">
              <a:avLst/>
            </a:prstGeom>
            <a:ln>
              <a:noFill/>
            </a:ln>
            <a:effectLst/>
            <a:scene3d>
              <a:camera prst="perspectiveHeroicExtremeLeftFacing" fov="4800000">
                <a:rot lat="963830" lon="1006747" rev="0"/>
              </a:camera>
              <a:lightRig rig="balanced" dir="t">
                <a:rot lat="0" lon="0" rev="3000000"/>
              </a:lightRig>
            </a:scene3d>
            <a:sp3d extrusionH="13652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COADs</a:t>
              </a:r>
            </a:p>
          </p:txBody>
        </p:sp>
      </p:grpSp>
      <p:pic>
        <p:nvPicPr>
          <p:cNvPr id="24" name="Graphic 23" descr="Document with solid fill">
            <a:extLst>
              <a:ext uri="{FF2B5EF4-FFF2-40B4-BE49-F238E27FC236}">
                <a16:creationId xmlns:a16="http://schemas.microsoft.com/office/drawing/2014/main" id="{E285185E-DC9F-E518-E80D-5DA0463F2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7607" y="3489387"/>
            <a:ext cx="1635711" cy="1635711"/>
          </a:xfrm>
          <a:prstGeom prst="rect">
            <a:avLst/>
          </a:prstGeom>
        </p:spPr>
      </p:pic>
      <p:sp>
        <p:nvSpPr>
          <p:cNvPr id="25" name="TextBox 24">
            <a:extLst>
              <a:ext uri="{FF2B5EF4-FFF2-40B4-BE49-F238E27FC236}">
                <a16:creationId xmlns:a16="http://schemas.microsoft.com/office/drawing/2014/main" id="{013286ED-0CC8-D0CC-C4ED-C440E54E7679}"/>
              </a:ext>
            </a:extLst>
          </p:cNvPr>
          <p:cNvSpPr txBox="1"/>
          <p:nvPr/>
        </p:nvSpPr>
        <p:spPr>
          <a:xfrm>
            <a:off x="10081525" y="5112433"/>
            <a:ext cx="1407695" cy="923330"/>
          </a:xfrm>
          <a:prstGeom prst="rect">
            <a:avLst/>
          </a:prstGeom>
          <a:solidFill>
            <a:schemeClr val="accent2"/>
          </a:solidFill>
        </p:spPr>
        <p:txBody>
          <a:bodyPr wrap="square" rtlCol="0">
            <a:spAutoFit/>
          </a:bodyPr>
          <a:lstStyle/>
          <a:p>
            <a:pPr algn="ctr"/>
            <a:r>
              <a:rPr lang="en-US" dirty="0">
                <a:solidFill>
                  <a:schemeClr val="bg1"/>
                </a:solidFill>
              </a:rPr>
              <a:t>SitReps and Incident Action Plans</a:t>
            </a:r>
          </a:p>
        </p:txBody>
      </p:sp>
      <p:cxnSp>
        <p:nvCxnSpPr>
          <p:cNvPr id="27" name="Connector: Elbow 26">
            <a:extLst>
              <a:ext uri="{FF2B5EF4-FFF2-40B4-BE49-F238E27FC236}">
                <a16:creationId xmlns:a16="http://schemas.microsoft.com/office/drawing/2014/main" id="{7C80D6C4-FB28-6264-508C-24DCDBDFB5F4}"/>
              </a:ext>
            </a:extLst>
          </p:cNvPr>
          <p:cNvCxnSpPr>
            <a:cxnSpLocks/>
          </p:cNvCxnSpPr>
          <p:nvPr/>
        </p:nvCxnSpPr>
        <p:spPr>
          <a:xfrm flipV="1">
            <a:off x="6816015" y="4434345"/>
            <a:ext cx="3304839" cy="210824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A6A587-D3D0-18DE-44B7-2BBD77385FC8}"/>
              </a:ext>
            </a:extLst>
          </p:cNvPr>
          <p:cNvCxnSpPr/>
          <p:nvPr/>
        </p:nvCxnSpPr>
        <p:spPr>
          <a:xfrm flipV="1">
            <a:off x="10605155" y="2516957"/>
            <a:ext cx="0" cy="1112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Cloud Computing with solid fill">
            <a:extLst>
              <a:ext uri="{FF2B5EF4-FFF2-40B4-BE49-F238E27FC236}">
                <a16:creationId xmlns:a16="http://schemas.microsoft.com/office/drawing/2014/main" id="{B0368B9B-1C89-E3C9-FF79-2C5AB6A30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81525" y="792995"/>
            <a:ext cx="914400" cy="914400"/>
          </a:xfrm>
          <a:prstGeom prst="rect">
            <a:avLst/>
          </a:prstGeom>
        </p:spPr>
      </p:pic>
      <p:sp>
        <p:nvSpPr>
          <p:cNvPr id="19" name="TextBox 18">
            <a:extLst>
              <a:ext uri="{FF2B5EF4-FFF2-40B4-BE49-F238E27FC236}">
                <a16:creationId xmlns:a16="http://schemas.microsoft.com/office/drawing/2014/main" id="{BD6E2334-0A2C-7036-7C26-6B4598E0E652}"/>
              </a:ext>
            </a:extLst>
          </p:cNvPr>
          <p:cNvSpPr txBox="1"/>
          <p:nvPr/>
        </p:nvSpPr>
        <p:spPr>
          <a:xfrm>
            <a:off x="9589903" y="1777324"/>
            <a:ext cx="1952063" cy="1477328"/>
          </a:xfrm>
          <a:prstGeom prst="rect">
            <a:avLst/>
          </a:prstGeom>
          <a:solidFill>
            <a:schemeClr val="accent2"/>
          </a:solidFill>
        </p:spPr>
        <p:txBody>
          <a:bodyPr wrap="square" rtlCol="0">
            <a:spAutoFit/>
          </a:bodyPr>
          <a:lstStyle/>
          <a:p>
            <a:r>
              <a:rPr lang="en-US" dirty="0">
                <a:solidFill>
                  <a:schemeClr val="bg1"/>
                </a:solidFill>
              </a:rPr>
              <a:t>Data Gathering/After-Action &amp; Improvement Planning </a:t>
            </a:r>
          </a:p>
        </p:txBody>
      </p:sp>
      <p:sp>
        <p:nvSpPr>
          <p:cNvPr id="20" name="TextBox 19">
            <a:extLst>
              <a:ext uri="{FF2B5EF4-FFF2-40B4-BE49-F238E27FC236}">
                <a16:creationId xmlns:a16="http://schemas.microsoft.com/office/drawing/2014/main" id="{95F15336-E493-7EBF-C929-DB5C4446CDA4}"/>
              </a:ext>
            </a:extLst>
          </p:cNvPr>
          <p:cNvSpPr txBox="1"/>
          <p:nvPr/>
        </p:nvSpPr>
        <p:spPr>
          <a:xfrm>
            <a:off x="5109119" y="4414303"/>
            <a:ext cx="1834679" cy="646331"/>
          </a:xfrm>
          <a:prstGeom prst="rect">
            <a:avLst/>
          </a:prstGeom>
          <a:noFill/>
        </p:spPr>
        <p:txBody>
          <a:bodyPr wrap="square" rtlCol="0">
            <a:spAutoFit/>
          </a:bodyPr>
          <a:lstStyle/>
          <a:p>
            <a:pPr algn="ctr"/>
            <a:r>
              <a:rPr lang="en-US" dirty="0">
                <a:solidFill>
                  <a:schemeClr val="bg1"/>
                </a:solidFill>
              </a:rPr>
              <a:t>State &amp; Territory VOADs</a:t>
            </a:r>
          </a:p>
        </p:txBody>
      </p:sp>
      <p:sp>
        <p:nvSpPr>
          <p:cNvPr id="21" name="TextBox 20">
            <a:extLst>
              <a:ext uri="{FF2B5EF4-FFF2-40B4-BE49-F238E27FC236}">
                <a16:creationId xmlns:a16="http://schemas.microsoft.com/office/drawing/2014/main" id="{2135DBA8-265E-21EA-24EB-C5D98526AC0C}"/>
              </a:ext>
            </a:extLst>
          </p:cNvPr>
          <p:cNvSpPr txBox="1"/>
          <p:nvPr/>
        </p:nvSpPr>
        <p:spPr>
          <a:xfrm>
            <a:off x="8003680" y="5112433"/>
            <a:ext cx="1019229" cy="369332"/>
          </a:xfrm>
          <a:prstGeom prst="rect">
            <a:avLst/>
          </a:prstGeom>
          <a:solidFill>
            <a:schemeClr val="accent2"/>
          </a:solidFill>
        </p:spPr>
        <p:txBody>
          <a:bodyPr wrap="square" rtlCol="0">
            <a:spAutoFit/>
          </a:bodyPr>
          <a:lstStyle/>
          <a:p>
            <a:r>
              <a:rPr lang="en-US" dirty="0">
                <a:solidFill>
                  <a:schemeClr val="bg1"/>
                </a:solidFill>
              </a:rPr>
              <a:t>Output</a:t>
            </a:r>
          </a:p>
        </p:txBody>
      </p:sp>
    </p:spTree>
    <p:extLst>
      <p:ext uri="{BB962C8B-B14F-4D97-AF65-F5344CB8AC3E}">
        <p14:creationId xmlns:p14="http://schemas.microsoft.com/office/powerpoint/2010/main" val="17356920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16" presetClass="entr" presetSubtype="2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par>
                          <p:cTn id="68" fill="hold">
                            <p:stCondLst>
                              <p:cond delay="10500"/>
                            </p:stCondLst>
                            <p:childTnLst>
                              <p:par>
                                <p:cTn id="69" presetID="42"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6"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circle(in)">
                                      <p:cBhvr>
                                        <p:cTn id="77" dur="2000"/>
                                        <p:tgtEl>
                                          <p:spTgt spid="18"/>
                                        </p:tgtEl>
                                      </p:cBhvr>
                                    </p:animEffect>
                                  </p:childTnLst>
                                </p:cTn>
                              </p:par>
                              <p:par>
                                <p:cTn id="78" presetID="42"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8" grpId="0" animBg="1"/>
      <p:bldP spid="6" grpId="0" animBg="1"/>
      <p:bldP spid="9" grpId="0" animBg="1"/>
      <p:bldP spid="10" grpId="0" animBg="1"/>
      <p:bldP spid="25"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88DA227F-740A-9F3F-770A-C75AE5A55656}"/>
              </a:ext>
            </a:extLst>
          </p:cNvPr>
          <p:cNvPicPr>
            <a:picLocks noChangeAspect="1"/>
          </p:cNvPicPr>
          <p:nvPr/>
        </p:nvPicPr>
        <p:blipFill rotWithShape="1">
          <a:blip r:embed="rId2">
            <a:extLst>
              <a:ext uri="{28A0092B-C50C-407E-A947-70E740481C1C}">
                <a14:useLocalDpi xmlns:a14="http://schemas.microsoft.com/office/drawing/2010/main" val="0"/>
              </a:ext>
            </a:extLst>
          </a:blip>
          <a:srcRect t="5827" b="33777"/>
          <a:stretch/>
        </p:blipFill>
        <p:spPr>
          <a:xfrm>
            <a:off x="-32" y="10"/>
            <a:ext cx="12192031" cy="4915066"/>
          </a:xfrm>
          <a:prstGeom prst="rect">
            <a:avLst/>
          </a:prstGeom>
        </p:spPr>
      </p:pic>
      <p:sp>
        <p:nvSpPr>
          <p:cNvPr id="42" name="Rectangle 41">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571A58-C400-01E1-9D97-197EF6BF526B}"/>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Partnerships</a:t>
            </a:r>
          </a:p>
        </p:txBody>
      </p:sp>
      <p:sp>
        <p:nvSpPr>
          <p:cNvPr id="44" name="Rectangle 43">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3D2B0448-D751-9B26-7092-0D459CBAD45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51E8FB5C-1C7C-44EB-B9CD-C60E07550FA7}" type="slidenum">
              <a:rPr lang="en-US" smtClean="0"/>
              <a:pPr defTabSz="914400">
                <a:spcAft>
                  <a:spcPts val="600"/>
                </a:spcAft>
              </a:pPr>
              <a:t>19</a:t>
            </a:fld>
            <a:endParaRPr lang="en-US"/>
          </a:p>
        </p:txBody>
      </p:sp>
    </p:spTree>
    <p:extLst>
      <p:ext uri="{BB962C8B-B14F-4D97-AF65-F5344CB8AC3E}">
        <p14:creationId xmlns:p14="http://schemas.microsoft.com/office/powerpoint/2010/main" val="1930322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8E36439-E07C-4077-ABB7-CAEDB7302ABA}"/>
              </a:ext>
            </a:extLst>
          </p:cNvPr>
          <p:cNvGrpSpPr/>
          <p:nvPr/>
        </p:nvGrpSpPr>
        <p:grpSpPr>
          <a:xfrm>
            <a:off x="1589" y="3268826"/>
            <a:ext cx="12188825" cy="293510"/>
            <a:chOff x="0" y="3307645"/>
            <a:chExt cx="12188825" cy="293510"/>
          </a:xfrm>
        </p:grpSpPr>
        <p:sp>
          <p:nvSpPr>
            <p:cNvPr id="2" name="Rectangle 1">
              <a:extLst>
                <a:ext uri="{FF2B5EF4-FFF2-40B4-BE49-F238E27FC236}">
                  <a16:creationId xmlns:a16="http://schemas.microsoft.com/office/drawing/2014/main" id="{87956580-18BC-4E42-BBCC-237034D8B3E3}"/>
                </a:ext>
              </a:extLst>
            </p:cNvPr>
            <p:cNvSpPr/>
            <p:nvPr/>
          </p:nvSpPr>
          <p:spPr>
            <a:xfrm flipV="1">
              <a:off x="0" y="3428999"/>
              <a:ext cx="121888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689E3F38-EA72-4C62-BA66-4B7A7B94FD5A}"/>
                </a:ext>
              </a:extLst>
            </p:cNvPr>
            <p:cNvSpPr/>
            <p:nvPr/>
          </p:nvSpPr>
          <p:spPr>
            <a:xfrm>
              <a:off x="1911880" y="3307645"/>
              <a:ext cx="293510" cy="2935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202367EA-B06A-480C-BF30-60B28A0521B8}"/>
                </a:ext>
              </a:extLst>
            </p:cNvPr>
            <p:cNvSpPr/>
            <p:nvPr/>
          </p:nvSpPr>
          <p:spPr>
            <a:xfrm>
              <a:off x="5947658" y="3307645"/>
              <a:ext cx="293510" cy="2935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4985D4CC-2187-4635-99A6-46C9AE3F32E4}"/>
                </a:ext>
              </a:extLst>
            </p:cNvPr>
            <p:cNvSpPr/>
            <p:nvPr/>
          </p:nvSpPr>
          <p:spPr>
            <a:xfrm>
              <a:off x="9983435" y="3307645"/>
              <a:ext cx="293510" cy="2935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 name="TextBox 6">
            <a:extLst>
              <a:ext uri="{FF2B5EF4-FFF2-40B4-BE49-F238E27FC236}">
                <a16:creationId xmlns:a16="http://schemas.microsoft.com/office/drawing/2014/main" id="{E795275F-4F20-41E4-B9D7-0FFBA92C3CB5}"/>
              </a:ext>
            </a:extLst>
          </p:cNvPr>
          <p:cNvSpPr txBox="1"/>
          <p:nvPr/>
        </p:nvSpPr>
        <p:spPr>
          <a:xfrm>
            <a:off x="1316376" y="393698"/>
            <a:ext cx="10955423" cy="1289007"/>
          </a:xfrm>
          <a:prstGeom prst="rect">
            <a:avLst/>
          </a:prstGeom>
          <a:noFill/>
        </p:spPr>
        <p:txBody>
          <a:bodyPr wrap="square" lIns="0" rIns="0" rtlCol="0" anchor="b">
            <a:spAutoFit/>
          </a:bodyPr>
          <a:lstStyle/>
          <a:p>
            <a:pPr>
              <a:lnSpc>
                <a:spcPct val="110000"/>
              </a:lnSpc>
              <a:defRPr/>
            </a:pPr>
            <a:r>
              <a:rPr lang="en-US" sz="2400" kern="0" dirty="0">
                <a:latin typeface="Open Sans" panose="020B0606030504020204" pitchFamily="34" charset="0"/>
                <a:ea typeface="Open Sans" panose="020B0606030504020204" pitchFamily="34" charset="0"/>
                <a:cs typeface="Open Sans" panose="020B0606030504020204" pitchFamily="34" charset="0"/>
              </a:rPr>
              <a:t>“During  my career I have been privileged to serve in emergency management roles in the U.S military, government, disaster relief and corporate sectors.” </a:t>
            </a:r>
          </a:p>
        </p:txBody>
      </p:sp>
      <p:sp>
        <p:nvSpPr>
          <p:cNvPr id="10" name="TextBox 9">
            <a:extLst>
              <a:ext uri="{FF2B5EF4-FFF2-40B4-BE49-F238E27FC236}">
                <a16:creationId xmlns:a16="http://schemas.microsoft.com/office/drawing/2014/main" id="{73BE9B3F-FB14-48E9-8616-33D7AA928956}"/>
              </a:ext>
            </a:extLst>
          </p:cNvPr>
          <p:cNvSpPr txBox="1"/>
          <p:nvPr/>
        </p:nvSpPr>
        <p:spPr>
          <a:xfrm>
            <a:off x="302906" y="4114207"/>
            <a:ext cx="4108873" cy="369332"/>
          </a:xfrm>
          <a:prstGeom prst="rect">
            <a:avLst/>
          </a:prstGeom>
          <a:noFill/>
        </p:spPr>
        <p:txBody>
          <a:bodyPr wrap="square" rtlCol="0">
            <a:spAutoFit/>
          </a:bodyPr>
          <a:lstStyle/>
          <a:p>
            <a:pPr algn="ctr"/>
            <a:r>
              <a:rPr lang="en-IN" dirty="0"/>
              <a:t>1973-77     1979-2000    2002-2005</a:t>
            </a:r>
          </a:p>
        </p:txBody>
      </p:sp>
      <p:sp>
        <p:nvSpPr>
          <p:cNvPr id="12" name="TextBox 11">
            <a:extLst>
              <a:ext uri="{FF2B5EF4-FFF2-40B4-BE49-F238E27FC236}">
                <a16:creationId xmlns:a16="http://schemas.microsoft.com/office/drawing/2014/main" id="{3CF761B8-66DD-40E2-97EE-35DFFFC9739B}"/>
              </a:ext>
            </a:extLst>
          </p:cNvPr>
          <p:cNvSpPr txBox="1"/>
          <p:nvPr/>
        </p:nvSpPr>
        <p:spPr>
          <a:xfrm>
            <a:off x="4524816" y="4114207"/>
            <a:ext cx="1571184" cy="369332"/>
          </a:xfrm>
          <a:prstGeom prst="rect">
            <a:avLst/>
          </a:prstGeom>
          <a:noFill/>
        </p:spPr>
        <p:txBody>
          <a:bodyPr wrap="square" rtlCol="0">
            <a:spAutoFit/>
          </a:bodyPr>
          <a:lstStyle/>
          <a:p>
            <a:pPr algn="ctr"/>
            <a:r>
              <a:rPr lang="en-IN" dirty="0"/>
              <a:t>2006---2010</a:t>
            </a:r>
          </a:p>
        </p:txBody>
      </p:sp>
      <p:sp>
        <p:nvSpPr>
          <p:cNvPr id="16" name="TextBox 15">
            <a:extLst>
              <a:ext uri="{FF2B5EF4-FFF2-40B4-BE49-F238E27FC236}">
                <a16:creationId xmlns:a16="http://schemas.microsoft.com/office/drawing/2014/main" id="{0883BAD0-F78E-4097-ACF8-B279870DDC2A}"/>
              </a:ext>
            </a:extLst>
          </p:cNvPr>
          <p:cNvSpPr txBox="1"/>
          <p:nvPr/>
        </p:nvSpPr>
        <p:spPr>
          <a:xfrm>
            <a:off x="7024813" y="4114843"/>
            <a:ext cx="5013442" cy="369332"/>
          </a:xfrm>
          <a:prstGeom prst="rect">
            <a:avLst/>
          </a:prstGeom>
          <a:noFill/>
        </p:spPr>
        <p:txBody>
          <a:bodyPr wrap="square" rtlCol="0">
            <a:spAutoFit/>
          </a:bodyPr>
          <a:lstStyle/>
          <a:p>
            <a:r>
              <a:rPr lang="en-IN" dirty="0"/>
              <a:t>  2011-2016                       2017-2020      2020-</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536" y="4863692"/>
            <a:ext cx="1207655" cy="1124888"/>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8361" y="4863692"/>
            <a:ext cx="1126328" cy="116706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8933" y="4863692"/>
            <a:ext cx="1205278" cy="115308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0759" y="4865072"/>
            <a:ext cx="1163635" cy="116568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5237" y="4863692"/>
            <a:ext cx="1239370" cy="1149353"/>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7370" y="4902061"/>
            <a:ext cx="1292412" cy="1114713"/>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019" y="4843158"/>
            <a:ext cx="1203018" cy="116595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2940" y="4848912"/>
            <a:ext cx="1152624" cy="1160205"/>
          </a:xfrm>
          <a:prstGeom prst="rect">
            <a:avLst/>
          </a:prstGeom>
        </p:spPr>
      </p:pic>
      <p:pic>
        <p:nvPicPr>
          <p:cNvPr id="18" name="Picture 17">
            <a:extLst>
              <a:ext uri="{FF2B5EF4-FFF2-40B4-BE49-F238E27FC236}">
                <a16:creationId xmlns:a16="http://schemas.microsoft.com/office/drawing/2014/main" id="{5622DBE3-6AF3-4478-836B-D7B1BE60BD61}"/>
              </a:ext>
            </a:extLst>
          </p:cNvPr>
          <p:cNvPicPr>
            <a:picLocks noChangeAspect="1"/>
          </p:cNvPicPr>
          <p:nvPr/>
        </p:nvPicPr>
        <p:blipFill>
          <a:blip r:embed="rId12"/>
          <a:srcRect/>
          <a:stretch/>
        </p:blipFill>
        <p:spPr>
          <a:xfrm>
            <a:off x="10800383" y="4894404"/>
            <a:ext cx="1237872" cy="1114713"/>
          </a:xfrm>
          <a:prstGeom prst="rect">
            <a:avLst/>
          </a:prstGeom>
        </p:spPr>
      </p:pic>
      <p:sp>
        <p:nvSpPr>
          <p:cNvPr id="15" name="TextBox 14">
            <a:extLst>
              <a:ext uri="{FF2B5EF4-FFF2-40B4-BE49-F238E27FC236}">
                <a16:creationId xmlns:a16="http://schemas.microsoft.com/office/drawing/2014/main" id="{426FED39-613A-8919-5CF2-5772F36D68FE}"/>
              </a:ext>
            </a:extLst>
          </p:cNvPr>
          <p:cNvSpPr txBox="1"/>
          <p:nvPr/>
        </p:nvSpPr>
        <p:spPr>
          <a:xfrm>
            <a:off x="1316376" y="1890111"/>
            <a:ext cx="6096000" cy="646331"/>
          </a:xfrm>
          <a:prstGeom prst="rect">
            <a:avLst/>
          </a:prstGeom>
          <a:noFill/>
        </p:spPr>
        <p:txBody>
          <a:bodyPr wrap="square">
            <a:spAutoFit/>
          </a:bodyPr>
          <a:lstStyle/>
          <a:p>
            <a:r>
              <a:rPr lang="en-US" dirty="0"/>
              <a:t>Vince Davis, Senior Director of Disaster Services at Feeding America. </a:t>
            </a:r>
          </a:p>
        </p:txBody>
      </p:sp>
    </p:spTree>
    <p:custDataLst>
      <p:tags r:id="rId1"/>
    </p:custDataLst>
    <p:extLst>
      <p:ext uri="{BB962C8B-B14F-4D97-AF65-F5344CB8AC3E}">
        <p14:creationId xmlns:p14="http://schemas.microsoft.com/office/powerpoint/2010/main" val="10158450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okvoad.communityos.org/cms/system/files/images/ARC.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7222" y="4738561"/>
            <a:ext cx="817440" cy="92998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okvoad.communityos.org/cms/system/files/images/Convoy_of_Hop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39184" y="2271282"/>
            <a:ext cx="1257132" cy="55104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mhyiy252svc3dxfu11iackq1-wpengine.netdna-ssl.com/wp-content/uploads/2018/01/acs-logo-266x300.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03467" y="2207914"/>
            <a:ext cx="621195" cy="70059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mhyiy252svc3dxfu11iackq1-wpengine.netdna-ssl.com/wp-content/uploads/2017/11/BrethrenDisasterMinistries-300x130-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6693" y="3188364"/>
            <a:ext cx="1202769" cy="5212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mhyiy252svc3dxfu11iackq1-wpengine.netdna-ssl.com/wp-content/uploads/2017/11/Catholic-Charities-USA-color-logo-300x189.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62733" y="3689600"/>
            <a:ext cx="947852" cy="59714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mhyiy252svc3dxfu11iackq1-wpengine.netdna-ssl.com/wp-content/uploads/2017/11/Feeding-America-Logo-300x178-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900458" y="5047808"/>
            <a:ext cx="1327580" cy="78769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mhyiy252svc3dxfu11iackq1-wpengine.netdna-ssl.com/wp-content/uploads/2017/11/Feed_The_Children_Logo.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702588" y="4255981"/>
            <a:ext cx="1445113" cy="40476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s://mhyiy252svc3dxfu11iackq1-wpengine.netdna-ssl.com/wp-content/uploads/2018/01/ldr-logo-300x30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667887" y="1952631"/>
            <a:ext cx="1013684" cy="122470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s://mhyiy252svc3dxfu11iackq1-wpengine.netdna-ssl.com/wp-content/uploads/2017/11/MDS-Logo.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593340" y="4937866"/>
            <a:ext cx="1334617" cy="531376"/>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s://mhyiy252svc3dxfu11iackq1-wpengine.netdna-ssl.com/wp-content/uploads/2018/01/salvation-army-logo1-262x300.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140355" y="2242676"/>
            <a:ext cx="727258" cy="832738"/>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s://mhyiy252svc3dxfu11iackq1-wpengine.netdna-ssl.com/wp-content/uploads/2017/11/team-rubicon-logo-1.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186921" y="3486735"/>
            <a:ext cx="1241180" cy="398951"/>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https://mhyiy252svc3dxfu11iackq1-wpengine.netdna-ssl.com/wp-content/uploads/2017/11/umcor-1.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059720" y="3748314"/>
            <a:ext cx="1152763" cy="789564"/>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s://mhyiy252svc3dxfu11iackq1-wpengine.netdna-ssl.com/wp-content/uploads/2017/11/sbdr-1.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538040" y="2117357"/>
            <a:ext cx="1207448" cy="827019"/>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https://mhyiy252svc3dxfu11iackq1-wpengine.netdna-ssl.com/wp-content/uploads/2017/11/Save-the-Children-Logo-Black-and-Red-300x67-1.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8583917" y="4715527"/>
            <a:ext cx="1689428" cy="377306"/>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https://mhyiy252svc3dxfu11iackq1-wpengine.netdna-ssl.com/wp-content/uploads/2018/06/obr_horz-300x84-2-300x84-300x84.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491380" y="5568977"/>
            <a:ext cx="1053491" cy="294978"/>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descr="https://mhyiy252svc3dxfu11iackq1-wpengine.netdna-ssl.com/wp-content/uploads/2018/01/Charities-Logo-LDS-ONLY_1540x1562-296x300.png"/>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703467" y="3571322"/>
            <a:ext cx="770548" cy="780961"/>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https://mhyiy252svc3dxfu11iackq1-wpengine.netdna-ssl.com/wp-content/uploads/2017/11/Habitat-rectangular-logo-1.jp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3588078" y="5127480"/>
            <a:ext cx="1157410" cy="578705"/>
          </a:xfrm>
          <a:prstGeom prst="rect">
            <a:avLst/>
          </a:prstGeom>
          <a:noFill/>
          <a:extLst>
            <a:ext uri="{909E8E84-426E-40DD-AFC4-6F175D3DCCD1}">
              <a14:hiddenFill xmlns:a14="http://schemas.microsoft.com/office/drawing/2010/main">
                <a:solidFill>
                  <a:srgbClr val="FFFFFF"/>
                </a:solidFill>
              </a14:hiddenFill>
            </a:ext>
          </a:extLst>
        </p:spPr>
      </p:pic>
      <p:pic>
        <p:nvPicPr>
          <p:cNvPr id="4138" name="Picture 42" descr="https://mhyiy252svc3dxfu11iackq1-wpengine.netdna-ssl.com/wp-content/uploads/2017/11/Church-World-Service-logo-300x163-1.jp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0723575" y="2901337"/>
            <a:ext cx="1138183" cy="618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sign&#10;&#10;Description automatically generated with low confidence">
            <a:extLst>
              <a:ext uri="{FF2B5EF4-FFF2-40B4-BE49-F238E27FC236}">
                <a16:creationId xmlns:a16="http://schemas.microsoft.com/office/drawing/2014/main" id="{AB80CFD8-BF2A-20A0-1F93-B11E5E55EF9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4060" y="313356"/>
            <a:ext cx="5190744" cy="1213104"/>
          </a:xfrm>
          <a:prstGeom prst="rect">
            <a:avLst/>
          </a:prstGeom>
        </p:spPr>
      </p:pic>
      <p:sp>
        <p:nvSpPr>
          <p:cNvPr id="4" name="Slide Number Placeholder 3">
            <a:extLst>
              <a:ext uri="{FF2B5EF4-FFF2-40B4-BE49-F238E27FC236}">
                <a16:creationId xmlns:a16="http://schemas.microsoft.com/office/drawing/2014/main" id="{7CED0F0C-2B5A-DDBD-DE51-A834E9929E98}"/>
              </a:ext>
            </a:extLst>
          </p:cNvPr>
          <p:cNvSpPr>
            <a:spLocks noGrp="1"/>
          </p:cNvSpPr>
          <p:nvPr>
            <p:ph type="sldNum" sz="quarter" idx="12"/>
          </p:nvPr>
        </p:nvSpPr>
        <p:spPr/>
        <p:txBody>
          <a:bodyPr/>
          <a:lstStyle/>
          <a:p>
            <a:fld id="{51E8FB5C-1C7C-44EB-B9CD-C60E07550FA7}" type="slidenum">
              <a:rPr lang="en-US" smtClean="0"/>
              <a:t>20</a:t>
            </a:fld>
            <a:endParaRPr lang="en-US"/>
          </a:p>
        </p:txBody>
      </p:sp>
      <p:pic>
        <p:nvPicPr>
          <p:cNvPr id="11" name="Picture 10" descr="A black text on a white background&#10;&#10;Description automatically generated">
            <a:extLst>
              <a:ext uri="{FF2B5EF4-FFF2-40B4-BE49-F238E27FC236}">
                <a16:creationId xmlns:a16="http://schemas.microsoft.com/office/drawing/2014/main" id="{C1F28D84-F1A0-7C04-62E6-45DC5B90AC8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00551" y="3171789"/>
            <a:ext cx="1590897" cy="514422"/>
          </a:xfrm>
          <a:prstGeom prst="rect">
            <a:avLst/>
          </a:prstGeom>
        </p:spPr>
      </p:pic>
      <p:pic>
        <p:nvPicPr>
          <p:cNvPr id="13" name="Picture 12" descr="A blue and white logo&#10;&#10;Description automatically generated">
            <a:extLst>
              <a:ext uri="{FF2B5EF4-FFF2-40B4-BE49-F238E27FC236}">
                <a16:creationId xmlns:a16="http://schemas.microsoft.com/office/drawing/2014/main" id="{3DA76D3E-1C5B-2345-ECEC-CA590DE4AA7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63078" y="4287224"/>
            <a:ext cx="985719" cy="554190"/>
          </a:xfrm>
          <a:prstGeom prst="rect">
            <a:avLst/>
          </a:prstGeom>
        </p:spPr>
      </p:pic>
    </p:spTree>
    <p:extLst>
      <p:ext uri="{BB962C8B-B14F-4D97-AF65-F5344CB8AC3E}">
        <p14:creationId xmlns:p14="http://schemas.microsoft.com/office/powerpoint/2010/main" val="17125967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C5ED26-41BD-4263-2123-ABE477CC324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678" r="-1" b="13374"/>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55E7B2-4383-ACD3-745D-D58E2A23F9C2}"/>
              </a:ext>
            </a:extLst>
          </p:cNvPr>
          <p:cNvSpPr txBox="1"/>
          <p:nvPr/>
        </p:nvSpPr>
        <p:spPr>
          <a:xfrm>
            <a:off x="1137146" y="4097492"/>
            <a:ext cx="9914657" cy="2554545"/>
          </a:xfrm>
          <a:prstGeom prst="rect">
            <a:avLst/>
          </a:prstGeom>
          <a:solidFill>
            <a:schemeClr val="accent6">
              <a:lumMod val="50000"/>
              <a:lumOff val="50000"/>
            </a:schemeClr>
          </a:solidFill>
        </p:spPr>
        <p:txBody>
          <a:bodyPr wrap="square">
            <a:spAutoFit/>
          </a:bodyPr>
          <a:lstStyle/>
          <a:p>
            <a:pPr algn="l"/>
            <a:r>
              <a:rPr lang="en-US" sz="2000" b="0" i="0" dirty="0">
                <a:effectLst/>
                <a:latin typeface="Avenir Next W01"/>
              </a:rPr>
              <a:t>The American Red Cross’ Disaster Partner Hub shares the same tools with partners that the organization has used to get past paper-based workflows for a shared digital transformation.</a:t>
            </a:r>
          </a:p>
          <a:p>
            <a:pPr marL="342900" indent="-342900" algn="l">
              <a:buFont typeface="Wingdings" panose="05000000000000000000" pitchFamily="2" charset="2"/>
              <a:buChar char="q"/>
            </a:pPr>
            <a:r>
              <a:rPr lang="en-US" sz="2000" b="0" i="0" dirty="0">
                <a:effectLst/>
                <a:latin typeface="Avenir Next W01"/>
              </a:rPr>
              <a:t>Online mapping tools display needs and aid agency activities locally and across the country.</a:t>
            </a:r>
          </a:p>
          <a:p>
            <a:pPr marL="342900" indent="-342900" algn="l">
              <a:buFont typeface="Wingdings" panose="05000000000000000000" pitchFamily="2" charset="2"/>
              <a:buChar char="q"/>
            </a:pPr>
            <a:r>
              <a:rPr lang="en-US" sz="2000" b="0" i="0" dirty="0">
                <a:effectLst/>
                <a:latin typeface="Avenir Next W01"/>
              </a:rPr>
              <a:t>The data hub manages outreach information and supports gap analysis to prioritize missions.</a:t>
            </a:r>
          </a:p>
          <a:p>
            <a:pPr marL="342900" indent="-342900" algn="l">
              <a:buFont typeface="Wingdings" panose="05000000000000000000" pitchFamily="2" charset="2"/>
              <a:buChar char="q"/>
            </a:pPr>
            <a:r>
              <a:rPr lang="en-US" sz="2000" b="0" i="0" dirty="0">
                <a:effectLst/>
                <a:latin typeface="Avenir Next W01"/>
              </a:rPr>
              <a:t>Shared awareness helps food relief and other humanitarian partners act in unison.</a:t>
            </a:r>
          </a:p>
          <a:p>
            <a:pPr marL="342900" indent="-342900" algn="l">
              <a:buFont typeface="Wingdings" panose="05000000000000000000" pitchFamily="2" charset="2"/>
              <a:buChar char="q"/>
            </a:pPr>
            <a:r>
              <a:rPr lang="en-US" sz="2000" dirty="0">
                <a:latin typeface="Avenir Next W01"/>
              </a:rPr>
              <a:t>Weekly disaster “check-in” calls with national partners</a:t>
            </a:r>
            <a:endParaRPr lang="en-US" sz="2000" b="0" i="0" dirty="0">
              <a:effectLst/>
              <a:latin typeface="Avenir Next W01"/>
            </a:endParaRPr>
          </a:p>
        </p:txBody>
      </p:sp>
    </p:spTree>
    <p:extLst>
      <p:ext uri="{BB962C8B-B14F-4D97-AF65-F5344CB8AC3E}">
        <p14:creationId xmlns:p14="http://schemas.microsoft.com/office/powerpoint/2010/main" val="22298695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779" y="300447"/>
            <a:ext cx="10058400" cy="1231689"/>
          </a:xfrm>
        </p:spPr>
        <p:txBody>
          <a:bodyPr/>
          <a:lstStyle/>
          <a:p>
            <a:r>
              <a:rPr lang="en-US" dirty="0"/>
              <a:t>Government Partners  </a:t>
            </a:r>
          </a:p>
        </p:txBody>
      </p:sp>
      <p:sp>
        <p:nvSpPr>
          <p:cNvPr id="5" name="Content Placeholder 2"/>
          <p:cNvSpPr txBox="1">
            <a:spLocks/>
          </p:cNvSpPr>
          <p:nvPr/>
        </p:nvSpPr>
        <p:spPr>
          <a:xfrm>
            <a:off x="7325348" y="2121408"/>
            <a:ext cx="4119084"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400" dirty="0"/>
              <a:t>Depending on the scale and severity of the event, local jurisdictions may request assistance from county and state resources</a:t>
            </a:r>
          </a:p>
          <a:p>
            <a:r>
              <a:rPr lang="en-US" sz="2400" dirty="0"/>
              <a:t>States are eligible to request Federal assistance when disasters exceed local or state capabilities  </a:t>
            </a:r>
          </a:p>
          <a:p>
            <a:pPr marL="274320" lvl="1" indent="0">
              <a:buFont typeface="Wingdings" pitchFamily="2" charset="2"/>
              <a:buNone/>
            </a:pPr>
            <a:endParaRPr lang="en-US" dirty="0"/>
          </a:p>
          <a:p>
            <a:pPr marL="274320" lvl="1" indent="0">
              <a:buFont typeface="Wingdings" pitchFamily="2" charset="2"/>
              <a:buNone/>
            </a:pPr>
            <a:endParaRPr lang="en-US" dirty="0"/>
          </a:p>
        </p:txBody>
      </p:sp>
      <p:graphicFrame>
        <p:nvGraphicFramePr>
          <p:cNvPr id="20" name="Diagram 19"/>
          <p:cNvGraphicFramePr/>
          <p:nvPr>
            <p:extLst>
              <p:ext uri="{D42A27DB-BD31-4B8C-83A1-F6EECF244321}">
                <p14:modId xmlns:p14="http://schemas.microsoft.com/office/powerpoint/2010/main" val="4159542547"/>
              </p:ext>
            </p:extLst>
          </p:nvPr>
        </p:nvGraphicFramePr>
        <p:xfrm>
          <a:off x="829559" y="2036190"/>
          <a:ext cx="5675748" cy="3330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Chevron 4"/>
          <p:cNvSpPr/>
          <p:nvPr/>
        </p:nvSpPr>
        <p:spPr>
          <a:xfrm rot="10800000">
            <a:off x="9811337" y="5570166"/>
            <a:ext cx="850763" cy="3646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a:solidFill>
                <a:srgbClr val="077925"/>
              </a:solidFill>
            </a:endParaRPr>
          </a:p>
        </p:txBody>
      </p:sp>
      <p:sp>
        <p:nvSpPr>
          <p:cNvPr id="46" name="Chevron 4"/>
          <p:cNvSpPr/>
          <p:nvPr/>
        </p:nvSpPr>
        <p:spPr>
          <a:xfrm rot="10800000">
            <a:off x="6553103" y="5336731"/>
            <a:ext cx="850763" cy="3646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a:solidFill>
                <a:srgbClr val="077925"/>
              </a:solidFill>
            </a:endParaRPr>
          </a:p>
        </p:txBody>
      </p:sp>
      <p:sp>
        <p:nvSpPr>
          <p:cNvPr id="3" name="Slide Number Placeholder 2">
            <a:extLst>
              <a:ext uri="{FF2B5EF4-FFF2-40B4-BE49-F238E27FC236}">
                <a16:creationId xmlns:a16="http://schemas.microsoft.com/office/drawing/2014/main" id="{EA896E99-DA01-8148-C5C5-1AF8729D76B5}"/>
              </a:ext>
            </a:extLst>
          </p:cNvPr>
          <p:cNvSpPr>
            <a:spLocks noGrp="1"/>
          </p:cNvSpPr>
          <p:nvPr>
            <p:ph type="sldNum" sz="quarter" idx="12"/>
          </p:nvPr>
        </p:nvSpPr>
        <p:spPr/>
        <p:txBody>
          <a:bodyPr/>
          <a:lstStyle/>
          <a:p>
            <a:fld id="{51E8FB5C-1C7C-44EB-B9CD-C60E07550FA7}" type="slidenum">
              <a:rPr lang="en-US" smtClean="0"/>
              <a:t>22</a:t>
            </a:fld>
            <a:endParaRPr lang="en-US"/>
          </a:p>
        </p:txBody>
      </p:sp>
    </p:spTree>
    <p:extLst>
      <p:ext uri="{BB962C8B-B14F-4D97-AF65-F5344CB8AC3E}">
        <p14:creationId xmlns:p14="http://schemas.microsoft.com/office/powerpoint/2010/main" val="19498366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5EE54-A38A-1E18-6B0A-43C3C01C16A3}"/>
              </a:ext>
            </a:extLst>
          </p:cNvPr>
          <p:cNvSpPr>
            <a:spLocks noGrp="1"/>
          </p:cNvSpPr>
          <p:nvPr>
            <p:ph type="title"/>
          </p:nvPr>
        </p:nvSpPr>
        <p:spPr>
          <a:xfrm>
            <a:off x="8184502" y="523684"/>
            <a:ext cx="2975989" cy="1450757"/>
          </a:xfrm>
        </p:spPr>
        <p:txBody>
          <a:bodyPr>
            <a:normAutofit fontScale="90000"/>
          </a:bodyPr>
          <a:lstStyle/>
          <a:p>
            <a:r>
              <a:rPr lang="en-US" dirty="0"/>
              <a:t>Community Lifelines Response </a:t>
            </a:r>
          </a:p>
        </p:txBody>
      </p:sp>
      <p:pic>
        <p:nvPicPr>
          <p:cNvPr id="5" name="Content Placeholder 4">
            <a:extLst>
              <a:ext uri="{FF2B5EF4-FFF2-40B4-BE49-F238E27FC236}">
                <a16:creationId xmlns:a16="http://schemas.microsoft.com/office/drawing/2014/main" id="{F2D45989-9ABF-4745-826C-B6ABFD1CC82E}"/>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89249" y="132847"/>
            <a:ext cx="5237157" cy="6234711"/>
          </a:xfrm>
          <a:prstGeom prst="rect">
            <a:avLst/>
          </a:prstGeom>
        </p:spPr>
      </p:pic>
      <p:cxnSp>
        <p:nvCxnSpPr>
          <p:cNvPr id="21" name="Straight Connector 1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73F9527E-1A43-4BCE-43C5-645C24A631D1}"/>
              </a:ext>
            </a:extLst>
          </p:cNvPr>
          <p:cNvSpPr>
            <a:spLocks noGrp="1"/>
          </p:cNvSpPr>
          <p:nvPr>
            <p:ph idx="1"/>
          </p:nvPr>
        </p:nvSpPr>
        <p:spPr>
          <a:xfrm>
            <a:off x="6411683" y="2198914"/>
            <a:ext cx="5237157" cy="3670180"/>
          </a:xfrm>
        </p:spPr>
        <p:txBody>
          <a:bodyPr>
            <a:normAutofit/>
          </a:bodyPr>
          <a:lstStyle/>
          <a:p>
            <a:r>
              <a:rPr lang="en-US" dirty="0"/>
              <a:t>Established by FEMA in 2019 to help define community impacts of disasters</a:t>
            </a:r>
          </a:p>
          <a:p>
            <a:r>
              <a:rPr lang="en-US" dirty="0"/>
              <a:t>The goal is to stabilize each Lifeline and maintain a Common Operating Picture of the event to show:</a:t>
            </a:r>
          </a:p>
          <a:p>
            <a:pPr>
              <a:buFont typeface="Wingdings" panose="05000000000000000000" pitchFamily="2" charset="2"/>
              <a:buChar char="q"/>
            </a:pPr>
            <a:r>
              <a:rPr lang="en-US" dirty="0"/>
              <a:t>What has been done?</a:t>
            </a:r>
          </a:p>
          <a:p>
            <a:pPr>
              <a:buFont typeface="Wingdings" panose="05000000000000000000" pitchFamily="2" charset="2"/>
              <a:buChar char="q"/>
            </a:pPr>
            <a:r>
              <a:rPr lang="en-US" dirty="0"/>
              <a:t>What hasn’t been done?</a:t>
            </a:r>
          </a:p>
          <a:p>
            <a:pPr>
              <a:buFont typeface="Wingdings" panose="05000000000000000000" pitchFamily="2" charset="2"/>
              <a:buChar char="q"/>
            </a:pPr>
            <a:r>
              <a:rPr lang="en-US" dirty="0"/>
              <a:t>What needs to be done?</a:t>
            </a:r>
          </a:p>
          <a:p>
            <a:pPr>
              <a:buFont typeface="Wingdings" panose="05000000000000000000" pitchFamily="2" charset="2"/>
              <a:buChar char="q"/>
            </a:pPr>
            <a:r>
              <a:rPr lang="en-US" dirty="0"/>
              <a:t>Who needs to lead the response?</a:t>
            </a:r>
          </a:p>
        </p:txBody>
      </p:sp>
      <p:sp>
        <p:nvSpPr>
          <p:cNvPr id="23" name="Rectangle 1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 logo of a department of homeland security&#10;&#10;Description automatically generated">
            <a:extLst>
              <a:ext uri="{FF2B5EF4-FFF2-40B4-BE49-F238E27FC236}">
                <a16:creationId xmlns:a16="http://schemas.microsoft.com/office/drawing/2014/main" id="{749942B7-351A-4B60-70AB-3F02943AE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683" y="252275"/>
            <a:ext cx="1419292" cy="1581639"/>
          </a:xfrm>
          <a:prstGeom prst="rect">
            <a:avLst/>
          </a:prstGeom>
        </p:spPr>
      </p:pic>
      <p:sp>
        <p:nvSpPr>
          <p:cNvPr id="3" name="Slide Number Placeholder 2">
            <a:extLst>
              <a:ext uri="{FF2B5EF4-FFF2-40B4-BE49-F238E27FC236}">
                <a16:creationId xmlns:a16="http://schemas.microsoft.com/office/drawing/2014/main" id="{41FA8B95-9B9A-5399-BAB2-F9FCB7D1E0AF}"/>
              </a:ext>
            </a:extLst>
          </p:cNvPr>
          <p:cNvSpPr>
            <a:spLocks noGrp="1"/>
          </p:cNvSpPr>
          <p:nvPr>
            <p:ph type="sldNum" sz="quarter" idx="12"/>
          </p:nvPr>
        </p:nvSpPr>
        <p:spPr/>
        <p:txBody>
          <a:bodyPr/>
          <a:lstStyle/>
          <a:p>
            <a:fld id="{51E8FB5C-1C7C-44EB-B9CD-C60E07550FA7}" type="slidenum">
              <a:rPr lang="en-US" smtClean="0"/>
              <a:t>23</a:t>
            </a:fld>
            <a:endParaRPr lang="en-US"/>
          </a:p>
        </p:txBody>
      </p:sp>
    </p:spTree>
    <p:extLst>
      <p:ext uri="{BB962C8B-B14F-4D97-AF65-F5344CB8AC3E}">
        <p14:creationId xmlns:p14="http://schemas.microsoft.com/office/powerpoint/2010/main" val="3037230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77">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79">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7" name="Straight Connector 81">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8" name="Rectangle 83">
            <a:extLst>
              <a:ext uri="{FF2B5EF4-FFF2-40B4-BE49-F238E27FC236}">
                <a16:creationId xmlns:a16="http://schemas.microsoft.com/office/drawing/2014/main" id="{20136764-CEC5-462E-AEA9-4AA1CF15E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85">
            <a:extLst>
              <a:ext uri="{FF2B5EF4-FFF2-40B4-BE49-F238E27FC236}">
                <a16:creationId xmlns:a16="http://schemas.microsoft.com/office/drawing/2014/main" id="{12E2F1EB-DD93-49F9-8F7D-3DE282902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571A58-C400-01E1-9D97-197EF6BF526B}"/>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Feeding America National Office </a:t>
            </a:r>
          </a:p>
        </p:txBody>
      </p:sp>
      <p:sp>
        <p:nvSpPr>
          <p:cNvPr id="3" name="Slide Number Placeholder 2">
            <a:extLst>
              <a:ext uri="{FF2B5EF4-FFF2-40B4-BE49-F238E27FC236}">
                <a16:creationId xmlns:a16="http://schemas.microsoft.com/office/drawing/2014/main" id="{39FB7786-05B6-5CFC-5E58-D3CC31306AA9}"/>
              </a:ext>
            </a:extLst>
          </p:cNvPr>
          <p:cNvSpPr>
            <a:spLocks noGrp="1"/>
          </p:cNvSpPr>
          <p:nvPr>
            <p:ph type="sldNum" sz="quarter" idx="12"/>
          </p:nvPr>
        </p:nvSpPr>
        <p:spPr>
          <a:xfrm>
            <a:off x="486810" y="6459785"/>
            <a:ext cx="725557" cy="365125"/>
          </a:xfrm>
        </p:spPr>
        <p:txBody>
          <a:bodyPr vert="horz" lIns="91440" tIns="45720" rIns="91440" bIns="45720" rtlCol="0" anchor="ctr">
            <a:normAutofit/>
          </a:bodyPr>
          <a:lstStyle/>
          <a:p>
            <a:pPr algn="l">
              <a:spcAft>
                <a:spcPts val="600"/>
              </a:spcAft>
            </a:pPr>
            <a:fld id="{51E8FB5C-1C7C-44EB-B9CD-C60E07550FA7}" type="slidenum">
              <a:rPr lang="en-US" smtClean="0"/>
              <a:pPr algn="l">
                <a:spcAft>
                  <a:spcPts val="600"/>
                </a:spcAft>
              </a:pPr>
              <a:t>24</a:t>
            </a:fld>
            <a:endParaRPr lang="en-US"/>
          </a:p>
        </p:txBody>
      </p:sp>
      <p:sp>
        <p:nvSpPr>
          <p:cNvPr id="100" name="Rectangle 87">
            <a:extLst>
              <a:ext uri="{FF2B5EF4-FFF2-40B4-BE49-F238E27FC236}">
                <a16:creationId xmlns:a16="http://schemas.microsoft.com/office/drawing/2014/main" id="{10D82C66-EAC6-46C6-AC04-27A5632D4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89">
            <a:extLst>
              <a:ext uri="{FF2B5EF4-FFF2-40B4-BE49-F238E27FC236}">
                <a16:creationId xmlns:a16="http://schemas.microsoft.com/office/drawing/2014/main" id="{DCF2CA89-CD8C-40CF-8273-C3FA6690B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634317-5DF6-C83E-3943-0D44905CBF4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28565" y="1612277"/>
            <a:ext cx="3328416" cy="1093757"/>
          </a:xfrm>
          <a:prstGeom prst="rect">
            <a:avLst/>
          </a:prstGeom>
        </p:spPr>
      </p:pic>
      <p:sp>
        <p:nvSpPr>
          <p:cNvPr id="92" name="Rectangle 91">
            <a:extLst>
              <a:ext uri="{FF2B5EF4-FFF2-40B4-BE49-F238E27FC236}">
                <a16:creationId xmlns:a16="http://schemas.microsoft.com/office/drawing/2014/main" id="{1A82F9E0-1CBD-4E82-B740-B329F65F5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38EE5F1E-8455-462D-8415-D85B2D4B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404E500-F0A1-42F1-8F1A-179948E3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83D819-7FEF-5999-F768-FDBDA1EE30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34" b="19166"/>
          <a:stretch/>
        </p:blipFill>
        <p:spPr>
          <a:xfrm>
            <a:off x="8961038" y="3750611"/>
            <a:ext cx="2743200" cy="1543050"/>
          </a:xfrm>
          <a:prstGeom prst="rect">
            <a:avLst/>
          </a:prstGeom>
        </p:spPr>
      </p:pic>
    </p:spTree>
    <p:extLst>
      <p:ext uri="{BB962C8B-B14F-4D97-AF65-F5344CB8AC3E}">
        <p14:creationId xmlns:p14="http://schemas.microsoft.com/office/powerpoint/2010/main" val="12450003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8887-23C0-2ECF-C93F-0CBC74B70ADC}"/>
              </a:ext>
            </a:extLst>
          </p:cNvPr>
          <p:cNvSpPr>
            <a:spLocks noGrp="1"/>
          </p:cNvSpPr>
          <p:nvPr>
            <p:ph type="title"/>
          </p:nvPr>
        </p:nvSpPr>
        <p:spPr>
          <a:xfrm>
            <a:off x="1154083" y="-5713"/>
            <a:ext cx="10058400" cy="1450757"/>
          </a:xfrm>
        </p:spPr>
        <p:txBody>
          <a:bodyPr/>
          <a:lstStyle/>
          <a:p>
            <a:r>
              <a:rPr lang="en-US" dirty="0"/>
              <a:t>National Office Disaster Team</a:t>
            </a:r>
          </a:p>
        </p:txBody>
      </p:sp>
      <p:graphicFrame>
        <p:nvGraphicFramePr>
          <p:cNvPr id="19" name="Diagram 18">
            <a:extLst>
              <a:ext uri="{FF2B5EF4-FFF2-40B4-BE49-F238E27FC236}">
                <a16:creationId xmlns:a16="http://schemas.microsoft.com/office/drawing/2014/main" id="{E8727CAD-6897-91DB-1F48-4759F19BF3AC}"/>
              </a:ext>
            </a:extLst>
          </p:cNvPr>
          <p:cNvGraphicFramePr/>
          <p:nvPr>
            <p:extLst>
              <p:ext uri="{D42A27DB-BD31-4B8C-83A1-F6EECF244321}">
                <p14:modId xmlns:p14="http://schemas.microsoft.com/office/powerpoint/2010/main" val="1456858949"/>
              </p:ext>
            </p:extLst>
          </p:nvPr>
        </p:nvGraphicFramePr>
        <p:xfrm>
          <a:off x="2032000" y="104111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B69566C-AB21-E2D3-DCC4-EAEDC88ADA13}"/>
              </a:ext>
            </a:extLst>
          </p:cNvPr>
          <p:cNvSpPr>
            <a:spLocks noGrp="1"/>
          </p:cNvSpPr>
          <p:nvPr>
            <p:ph type="sldNum" sz="quarter" idx="12"/>
          </p:nvPr>
        </p:nvSpPr>
        <p:spPr/>
        <p:txBody>
          <a:bodyPr/>
          <a:lstStyle/>
          <a:p>
            <a:fld id="{8E591227-F9EB-4B2B-9432-842143BA1678}" type="slidenum">
              <a:rPr lang="en-US" smtClean="0"/>
              <a:t>25</a:t>
            </a:fld>
            <a:endParaRPr lang="en-US" dirty="0"/>
          </a:p>
        </p:txBody>
      </p:sp>
      <p:pic>
        <p:nvPicPr>
          <p:cNvPr id="4" name="Picture 3">
            <a:extLst>
              <a:ext uri="{FF2B5EF4-FFF2-40B4-BE49-F238E27FC236}">
                <a16:creationId xmlns:a16="http://schemas.microsoft.com/office/drawing/2014/main" id="{858335CE-59FA-D680-A5C9-60719E7B18F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90774" y="2491875"/>
            <a:ext cx="2743199" cy="901447"/>
          </a:xfrm>
          <a:prstGeom prst="rect">
            <a:avLst/>
          </a:prstGeom>
        </p:spPr>
      </p:pic>
    </p:spTree>
    <p:extLst>
      <p:ext uri="{BB962C8B-B14F-4D97-AF65-F5344CB8AC3E}">
        <p14:creationId xmlns:p14="http://schemas.microsoft.com/office/powerpoint/2010/main" val="42004122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177212" y="634946"/>
            <a:ext cx="3729035" cy="5055904"/>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4800" cap="all" spc="-50" dirty="0">
                <a:solidFill>
                  <a:schemeClr val="tx1">
                    <a:lumMod val="75000"/>
                    <a:lumOff val="25000"/>
                  </a:schemeClr>
                </a:solidFill>
                <a:latin typeface="+mj-lt"/>
                <a:ea typeface="+mj-ea"/>
                <a:cs typeface="+mj-cs"/>
              </a:rPr>
              <a:t>Key National partnerships</a:t>
            </a:r>
          </a:p>
        </p:txBody>
      </p:sp>
      <p:cxnSp>
        <p:nvCxnSpPr>
          <p:cNvPr id="1033" name="Straight Connector 1032">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7" name="Rectangle 1036">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2" name="Shape 132"/>
          <p:cNvSpPr/>
          <p:nvPr/>
        </p:nvSpPr>
        <p:spPr>
          <a:xfrm>
            <a:off x="1082113" y="1579289"/>
            <a:ext cx="1153795" cy="424018"/>
          </a:xfrm>
          <a:prstGeom prst="rect">
            <a:avLst/>
          </a:prstGeom>
          <a:blipFill rotWithShape="1">
            <a:blip r:embed="rId3" cstate="email">
              <a:alphaModFix/>
              <a:extLst>
                <a:ext uri="{28A0092B-C50C-407E-A947-70E740481C1C}">
                  <a14:useLocalDpi xmlns:a14="http://schemas.microsoft.com/office/drawing/2010/main" val="0"/>
                </a:ext>
              </a:extLst>
            </a:blip>
            <a:stretch>
              <a:fillRect/>
            </a:stretch>
          </a:blipFill>
          <a:ln>
            <a:noFill/>
          </a:ln>
        </p:spPr>
        <p:txBody>
          <a:bodyPr lIns="0" tIns="0" rIns="0" bIns="0" anchor="t" anchorCtr="0">
            <a:noAutofit/>
          </a:bodyPr>
          <a:lstStyle/>
          <a:p>
            <a:endParaRPr>
              <a:solidFill>
                <a:schemeClr val="dk1"/>
              </a:solidFill>
              <a:latin typeface="Calibri"/>
              <a:ea typeface="Calibri"/>
              <a:cs typeface="Calibri"/>
              <a:sym typeface="Calibri"/>
            </a:endParaRPr>
          </a:p>
        </p:txBody>
      </p:sp>
      <p:sp>
        <p:nvSpPr>
          <p:cNvPr id="133" name="Shape 133"/>
          <p:cNvSpPr/>
          <p:nvPr/>
        </p:nvSpPr>
        <p:spPr>
          <a:xfrm>
            <a:off x="1293416" y="2375115"/>
            <a:ext cx="731187" cy="528320"/>
          </a:xfrm>
          <a:prstGeom prst="rect">
            <a:avLst/>
          </a:prstGeom>
          <a:blipFill rotWithShape="1">
            <a:blip r:embed="rId4" cstate="email">
              <a:alphaModFix/>
              <a:extLst>
                <a:ext uri="{28A0092B-C50C-407E-A947-70E740481C1C}">
                  <a14:useLocalDpi xmlns:a14="http://schemas.microsoft.com/office/drawing/2010/main" val="0"/>
                </a:ext>
              </a:extLst>
            </a:blip>
            <a:stretch>
              <a:fillRect/>
            </a:stretch>
          </a:blipFill>
          <a:ln>
            <a:noFill/>
          </a:ln>
        </p:spPr>
        <p:txBody>
          <a:bodyPr lIns="0" tIns="0" rIns="0" bIns="0" anchor="t" anchorCtr="0">
            <a:noAutofit/>
          </a:bodyPr>
          <a:lstStyle/>
          <a:p>
            <a:endParaRPr>
              <a:solidFill>
                <a:schemeClr val="dk1"/>
              </a:solidFill>
              <a:latin typeface="Calibri"/>
              <a:ea typeface="Calibri"/>
              <a:cs typeface="Calibri"/>
              <a:sym typeface="Calibri"/>
            </a:endParaRPr>
          </a:p>
        </p:txBody>
      </p:sp>
      <p:sp>
        <p:nvSpPr>
          <p:cNvPr id="2" name="Shape 129">
            <a:extLst>
              <a:ext uri="{FF2B5EF4-FFF2-40B4-BE49-F238E27FC236}">
                <a16:creationId xmlns:a16="http://schemas.microsoft.com/office/drawing/2014/main" id="{E15C9615-CEEF-6B32-9488-D860B4C3FC71}"/>
              </a:ext>
            </a:extLst>
          </p:cNvPr>
          <p:cNvSpPr/>
          <p:nvPr/>
        </p:nvSpPr>
        <p:spPr>
          <a:xfrm>
            <a:off x="2050368" y="4859732"/>
            <a:ext cx="1054471" cy="641144"/>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lIns="0" tIns="0" rIns="0" bIns="0" anchor="t" anchorCtr="0">
            <a:noAutofit/>
          </a:bodyPr>
          <a:lstStyle/>
          <a:p>
            <a:endParaRPr>
              <a:solidFill>
                <a:schemeClr val="dk1"/>
              </a:solidFill>
              <a:latin typeface="Calibri"/>
              <a:ea typeface="Calibri"/>
              <a:cs typeface="Calibri"/>
              <a:sym typeface="Calibri"/>
            </a:endParaRPr>
          </a:p>
        </p:txBody>
      </p:sp>
      <p:sp>
        <p:nvSpPr>
          <p:cNvPr id="3" name="Shape 116">
            <a:extLst>
              <a:ext uri="{FF2B5EF4-FFF2-40B4-BE49-F238E27FC236}">
                <a16:creationId xmlns:a16="http://schemas.microsoft.com/office/drawing/2014/main" id="{0C8BCC23-F550-CC3D-99C6-295EC6BC9CDD}"/>
              </a:ext>
            </a:extLst>
          </p:cNvPr>
          <p:cNvSpPr/>
          <p:nvPr/>
        </p:nvSpPr>
        <p:spPr>
          <a:xfrm>
            <a:off x="4943120" y="5077151"/>
            <a:ext cx="896476" cy="446432"/>
          </a:xfrm>
          <a:prstGeom prst="rect">
            <a:avLst/>
          </a:prstGeom>
          <a:blipFill rotWithShape="1">
            <a:blip r:embed="rId6" cstate="email">
              <a:alphaModFix/>
              <a:extLst>
                <a:ext uri="{28A0092B-C50C-407E-A947-70E740481C1C}">
                  <a14:useLocalDpi xmlns:a14="http://schemas.microsoft.com/office/drawing/2010/main"/>
                </a:ext>
              </a:extLst>
            </a:blip>
            <a:stretch>
              <a:fillRect t="-38269" b="-32969"/>
            </a:stretch>
          </a:blipFill>
          <a:ln>
            <a:noFill/>
          </a:ln>
        </p:spPr>
        <p:txBody>
          <a:bodyPr lIns="0" tIns="0" rIns="0" bIns="0" anchor="t" anchorCtr="0">
            <a:noAutofit/>
          </a:bodyPr>
          <a:lstStyle/>
          <a:p>
            <a:endParaRPr>
              <a:solidFill>
                <a:schemeClr val="dk1"/>
              </a:solidFill>
              <a:latin typeface="Calibri"/>
              <a:ea typeface="Calibri"/>
              <a:cs typeface="Calibri"/>
              <a:sym typeface="Calibri"/>
            </a:endParaRPr>
          </a:p>
        </p:txBody>
      </p:sp>
      <p:sp>
        <p:nvSpPr>
          <p:cNvPr id="5" name="Shape 130">
            <a:extLst>
              <a:ext uri="{FF2B5EF4-FFF2-40B4-BE49-F238E27FC236}">
                <a16:creationId xmlns:a16="http://schemas.microsoft.com/office/drawing/2014/main" id="{F4B93921-DEC3-8F50-7425-FAAB8DD1DFF2}"/>
              </a:ext>
            </a:extLst>
          </p:cNvPr>
          <p:cNvSpPr/>
          <p:nvPr/>
        </p:nvSpPr>
        <p:spPr>
          <a:xfrm>
            <a:off x="2499040" y="4286270"/>
            <a:ext cx="896476" cy="435504"/>
          </a:xfrm>
          <a:prstGeom prst="rect">
            <a:avLst/>
          </a:pr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lIns="0" tIns="0" rIns="0" bIns="0" anchor="t" anchorCtr="0">
            <a:noAutofit/>
          </a:bodyPr>
          <a:lstStyle/>
          <a:p>
            <a:endParaRPr dirty="0">
              <a:solidFill>
                <a:schemeClr val="dk1"/>
              </a:solidFill>
              <a:latin typeface="Calibri"/>
              <a:ea typeface="Calibri"/>
              <a:cs typeface="Calibri"/>
              <a:sym typeface="Calibri"/>
            </a:endParaRPr>
          </a:p>
        </p:txBody>
      </p:sp>
      <p:pic>
        <p:nvPicPr>
          <p:cNvPr id="11" name="Picture 24" descr="Brand Evolution | Tyson Foods, Inc.">
            <a:extLst>
              <a:ext uri="{FF2B5EF4-FFF2-40B4-BE49-F238E27FC236}">
                <a16:creationId xmlns:a16="http://schemas.microsoft.com/office/drawing/2014/main" id="{2B72AEC8-B03A-DF82-64DB-F060C1F1098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52" t="17760" r="10494" b="20661"/>
          <a:stretch/>
        </p:blipFill>
        <p:spPr bwMode="auto">
          <a:xfrm>
            <a:off x="3117588" y="5121545"/>
            <a:ext cx="818296" cy="4872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HL Logo and symbol, meaning, history, PNG, brand">
            <a:extLst>
              <a:ext uri="{FF2B5EF4-FFF2-40B4-BE49-F238E27FC236}">
                <a16:creationId xmlns:a16="http://schemas.microsoft.com/office/drawing/2014/main" id="{05FE9ADF-9533-9F79-FD0C-A729C2E8A2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3120" y="4660380"/>
            <a:ext cx="982195" cy="6172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A logo with a black background&#10;&#10;Description automatically generated">
            <a:extLst>
              <a:ext uri="{FF2B5EF4-FFF2-40B4-BE49-F238E27FC236}">
                <a16:creationId xmlns:a16="http://schemas.microsoft.com/office/drawing/2014/main" id="{A97DA532-D4A1-CDAE-9C0F-361EE8F6C9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58239" y="4612645"/>
            <a:ext cx="818298" cy="2470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bbott Laboratories – Logos Download">
            <a:extLst>
              <a:ext uri="{FF2B5EF4-FFF2-40B4-BE49-F238E27FC236}">
                <a16:creationId xmlns:a16="http://schemas.microsoft.com/office/drawing/2014/main" id="{7CC159F6-5E72-F0B5-D3D2-B3FEB7734D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7801" y="5227775"/>
            <a:ext cx="405808" cy="463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F12A08-8E03-0286-E613-12DFDFC38D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653241" y="1602716"/>
            <a:ext cx="1076812" cy="1076812"/>
          </a:xfrm>
          <a:prstGeom prst="rect">
            <a:avLst/>
          </a:prstGeom>
        </p:spPr>
      </p:pic>
      <p:sp>
        <p:nvSpPr>
          <p:cNvPr id="4" name="Slide Number Placeholder 3">
            <a:extLst>
              <a:ext uri="{FF2B5EF4-FFF2-40B4-BE49-F238E27FC236}">
                <a16:creationId xmlns:a16="http://schemas.microsoft.com/office/drawing/2014/main" id="{5864B36C-444C-C21A-CAE2-E2533B89243F}"/>
              </a:ext>
            </a:extLst>
          </p:cNvPr>
          <p:cNvSpPr>
            <a:spLocks noGrp="1"/>
          </p:cNvSpPr>
          <p:nvPr>
            <p:ph type="sldNum" sz="quarter" idx="12"/>
          </p:nvPr>
        </p:nvSpPr>
        <p:spPr/>
        <p:txBody>
          <a:bodyPr/>
          <a:lstStyle/>
          <a:p>
            <a:fld id="{51E8FB5C-1C7C-44EB-B9CD-C60E07550FA7}" type="slidenum">
              <a:rPr lang="en-US" smtClean="0"/>
              <a:t>26</a:t>
            </a:fld>
            <a:endParaRPr lang="en-US"/>
          </a:p>
        </p:txBody>
      </p:sp>
      <p:graphicFrame>
        <p:nvGraphicFramePr>
          <p:cNvPr id="6" name="Diagram 5">
            <a:extLst>
              <a:ext uri="{FF2B5EF4-FFF2-40B4-BE49-F238E27FC236}">
                <a16:creationId xmlns:a16="http://schemas.microsoft.com/office/drawing/2014/main" id="{B78783BD-CA74-26B5-618C-808E95117733}"/>
              </a:ext>
            </a:extLst>
          </p:cNvPr>
          <p:cNvGraphicFramePr/>
          <p:nvPr>
            <p:extLst>
              <p:ext uri="{D42A27DB-BD31-4B8C-83A1-F6EECF244321}">
                <p14:modId xmlns:p14="http://schemas.microsoft.com/office/powerpoint/2010/main" val="3426458781"/>
              </p:ext>
            </p:extLst>
          </p:nvPr>
        </p:nvGraphicFramePr>
        <p:xfrm>
          <a:off x="1501132" y="681820"/>
          <a:ext cx="4869504" cy="36362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5" name="Picture 14" descr="A logo with orange and purple letters&#10;&#10;Description automatically generated">
            <a:extLst>
              <a:ext uri="{FF2B5EF4-FFF2-40B4-BE49-F238E27FC236}">
                <a16:creationId xmlns:a16="http://schemas.microsoft.com/office/drawing/2014/main" id="{CBE4F0E2-C7CA-9BF1-1D48-1DE49CD51B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45802" y="4417334"/>
            <a:ext cx="906283" cy="331548"/>
          </a:xfrm>
          <a:prstGeom prst="rect">
            <a:avLst/>
          </a:prstGeom>
        </p:spPr>
      </p:pic>
      <p:pic>
        <p:nvPicPr>
          <p:cNvPr id="17" name="Picture 16" descr="A logo for a foundation&#10;&#10;Description automatically generated">
            <a:extLst>
              <a:ext uri="{FF2B5EF4-FFF2-40B4-BE49-F238E27FC236}">
                <a16:creationId xmlns:a16="http://schemas.microsoft.com/office/drawing/2014/main" id="{974EE3EF-CD9E-ED19-7410-5A3304DA5F8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88065" y="5523583"/>
            <a:ext cx="765176" cy="765176"/>
          </a:xfrm>
          <a:prstGeom prst="rect">
            <a:avLst/>
          </a:prstGeom>
        </p:spPr>
      </p:pic>
      <p:pic>
        <p:nvPicPr>
          <p:cNvPr id="19" name="Picture 18" descr="A blue and orange sign with white text&#10;&#10;Description automatically generated">
            <a:extLst>
              <a:ext uri="{FF2B5EF4-FFF2-40B4-BE49-F238E27FC236}">
                <a16:creationId xmlns:a16="http://schemas.microsoft.com/office/drawing/2014/main" id="{4E74A59A-0212-CE69-DC75-E1F55990C65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80117" y="5441293"/>
            <a:ext cx="689794" cy="827753"/>
          </a:xfrm>
          <a:prstGeom prst="rect">
            <a:avLst/>
          </a:prstGeom>
        </p:spPr>
      </p:pic>
      <p:pic>
        <p:nvPicPr>
          <p:cNvPr id="21" name="Picture 20" descr="A logo of a person with long hair&#10;&#10;Description automatically generated">
            <a:extLst>
              <a:ext uri="{FF2B5EF4-FFF2-40B4-BE49-F238E27FC236}">
                <a16:creationId xmlns:a16="http://schemas.microsoft.com/office/drawing/2014/main" id="{3CB2D4C9-8674-B49D-68E9-FE151BF46AA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36248" y="5628385"/>
            <a:ext cx="722780" cy="732503"/>
          </a:xfrm>
          <a:prstGeom prst="rect">
            <a:avLst/>
          </a:prstGeom>
        </p:spPr>
      </p:pic>
    </p:spTree>
    <p:extLst>
      <p:ext uri="{BB962C8B-B14F-4D97-AF65-F5344CB8AC3E}">
        <p14:creationId xmlns:p14="http://schemas.microsoft.com/office/powerpoint/2010/main" val="18453388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0937-34CB-372D-B617-602BC343447B}"/>
              </a:ext>
            </a:extLst>
          </p:cNvPr>
          <p:cNvSpPr>
            <a:spLocks noGrp="1"/>
          </p:cNvSpPr>
          <p:nvPr>
            <p:ph type="title"/>
          </p:nvPr>
        </p:nvSpPr>
        <p:spPr>
          <a:xfrm>
            <a:off x="1430438" y="488460"/>
            <a:ext cx="8636000" cy="944562"/>
          </a:xfrm>
        </p:spPr>
        <p:txBody>
          <a:bodyPr anchor="ctr">
            <a:normAutofit fontScale="90000"/>
          </a:bodyPr>
          <a:lstStyle/>
          <a:p>
            <a:r>
              <a:rPr lang="en-US" sz="4400" dirty="0">
                <a:solidFill>
                  <a:schemeClr val="tx1"/>
                </a:solidFill>
                <a:latin typeface="Calibri Light" panose="020F0302020204030204" pitchFamily="34" charset="0"/>
                <a:cs typeface="Calibri Light" panose="020F0302020204030204" pitchFamily="34" charset="0"/>
              </a:rPr>
              <a:t>Feeding America National Office</a:t>
            </a:r>
            <a:br>
              <a:rPr lang="en-US" sz="4400" dirty="0">
                <a:solidFill>
                  <a:schemeClr val="tx1"/>
                </a:solidFill>
                <a:latin typeface="Calibri Light" panose="020F0302020204030204" pitchFamily="34" charset="0"/>
                <a:cs typeface="Calibri Light" panose="020F0302020204030204" pitchFamily="34" charset="0"/>
              </a:rPr>
            </a:br>
            <a:r>
              <a:rPr lang="en-US" sz="4400" dirty="0">
                <a:solidFill>
                  <a:schemeClr val="tx1"/>
                </a:solidFill>
                <a:latin typeface="Calibri Light" panose="020F0302020204030204" pitchFamily="34" charset="0"/>
                <a:cs typeface="Calibri Light" panose="020F0302020204030204" pitchFamily="34" charset="0"/>
              </a:rPr>
              <a:t>Core Disaster Team</a:t>
            </a:r>
          </a:p>
        </p:txBody>
      </p:sp>
      <p:pic>
        <p:nvPicPr>
          <p:cNvPr id="5" name="Content Placeholder 4" descr="A picture containing toy&#10;&#10;Description automatically generated">
            <a:extLst>
              <a:ext uri="{FF2B5EF4-FFF2-40B4-BE49-F238E27FC236}">
                <a16:creationId xmlns:a16="http://schemas.microsoft.com/office/drawing/2014/main" id="{80AE8173-BDF3-457F-E734-50B82B78C4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3903" y="2100712"/>
            <a:ext cx="3321978" cy="3796547"/>
          </a:xfrm>
          <a:noFill/>
        </p:spPr>
      </p:pic>
      <p:sp>
        <p:nvSpPr>
          <p:cNvPr id="6" name="TextBox 5">
            <a:extLst>
              <a:ext uri="{FF2B5EF4-FFF2-40B4-BE49-F238E27FC236}">
                <a16:creationId xmlns:a16="http://schemas.microsoft.com/office/drawing/2014/main" id="{1AFD1246-2EB1-7456-02AF-2305B0248ABA}"/>
              </a:ext>
            </a:extLst>
          </p:cNvPr>
          <p:cNvSpPr txBox="1"/>
          <p:nvPr/>
        </p:nvSpPr>
        <p:spPr>
          <a:xfrm>
            <a:off x="1814514" y="2100712"/>
            <a:ext cx="3629637" cy="3416320"/>
          </a:xfrm>
          <a:prstGeom prst="rect">
            <a:avLst/>
          </a:prstGeom>
          <a:solidFill>
            <a:schemeClr val="accent5">
              <a:lumMod val="60000"/>
              <a:lumOff val="40000"/>
            </a:schemeClr>
          </a:solidFill>
        </p:spPr>
        <p:txBody>
          <a:bodyPr wrap="square" rtlCol="0">
            <a:spAutoFit/>
          </a:bodyPr>
          <a:lstStyle/>
          <a:p>
            <a:pPr marL="285750" indent="-285750">
              <a:buFont typeface="Wingdings" panose="05000000000000000000" pitchFamily="2" charset="2"/>
              <a:buChar char="§"/>
            </a:pPr>
            <a:r>
              <a:rPr lang="en-US" dirty="0"/>
              <a:t>Member Engagement</a:t>
            </a:r>
          </a:p>
          <a:p>
            <a:pPr marL="285750" indent="-285750">
              <a:buFont typeface="Wingdings" panose="05000000000000000000" pitchFamily="2" charset="2"/>
              <a:buChar char="§"/>
            </a:pPr>
            <a:r>
              <a:rPr lang="en-US" dirty="0"/>
              <a:t>Fundraising</a:t>
            </a:r>
          </a:p>
          <a:p>
            <a:pPr marL="285750" indent="-285750">
              <a:buFont typeface="Wingdings" panose="05000000000000000000" pitchFamily="2" charset="2"/>
              <a:buChar char="§"/>
            </a:pPr>
            <a:r>
              <a:rPr lang="en-US" dirty="0"/>
              <a:t>Development</a:t>
            </a:r>
          </a:p>
          <a:p>
            <a:pPr marL="285750" indent="-285750">
              <a:buFont typeface="Wingdings" panose="05000000000000000000" pitchFamily="2" charset="2"/>
              <a:buChar char="§"/>
            </a:pPr>
            <a:r>
              <a:rPr lang="en-US" dirty="0"/>
              <a:t>Marketing/Communications</a:t>
            </a:r>
          </a:p>
          <a:p>
            <a:pPr marL="285750" indent="-285750">
              <a:buFont typeface="Wingdings" panose="05000000000000000000" pitchFamily="2" charset="2"/>
              <a:buChar char="§"/>
            </a:pPr>
            <a:r>
              <a:rPr lang="en-US" dirty="0"/>
              <a:t>Foundation Relations</a:t>
            </a:r>
          </a:p>
          <a:p>
            <a:pPr marL="285750" indent="-285750">
              <a:buFont typeface="Wingdings" panose="05000000000000000000" pitchFamily="2" charset="2"/>
              <a:buChar char="§"/>
            </a:pPr>
            <a:r>
              <a:rPr lang="en-US" dirty="0"/>
              <a:t>Corporate Partnerships</a:t>
            </a:r>
          </a:p>
          <a:p>
            <a:pPr marL="285750" indent="-285750">
              <a:buFont typeface="Wingdings" panose="05000000000000000000" pitchFamily="2" charset="2"/>
              <a:buChar char="§"/>
            </a:pPr>
            <a:r>
              <a:rPr lang="en-US" dirty="0"/>
              <a:t>Food Sourcing</a:t>
            </a:r>
          </a:p>
          <a:p>
            <a:pPr marL="285750" indent="-285750">
              <a:buFont typeface="Wingdings" panose="05000000000000000000" pitchFamily="2" charset="2"/>
              <a:buChar char="§"/>
            </a:pPr>
            <a:r>
              <a:rPr lang="en-US" dirty="0"/>
              <a:t>Supply Chain</a:t>
            </a:r>
          </a:p>
          <a:p>
            <a:pPr marL="285750" indent="-285750">
              <a:buFont typeface="Wingdings" panose="05000000000000000000" pitchFamily="2" charset="2"/>
              <a:buChar char="§"/>
            </a:pPr>
            <a:r>
              <a:rPr lang="en-US" dirty="0"/>
              <a:t>Transportation</a:t>
            </a:r>
          </a:p>
          <a:p>
            <a:pPr marL="285750" indent="-285750">
              <a:buFont typeface="Wingdings" panose="05000000000000000000" pitchFamily="2" charset="2"/>
              <a:buChar char="§"/>
            </a:pPr>
            <a:r>
              <a:rPr lang="en-US" dirty="0"/>
              <a:t>Member Grants</a:t>
            </a:r>
          </a:p>
          <a:p>
            <a:pPr marL="285750" indent="-285750">
              <a:buFont typeface="Wingdings" panose="05000000000000000000" pitchFamily="2" charset="2"/>
              <a:buChar char="§"/>
            </a:pPr>
            <a:r>
              <a:rPr lang="en-US" dirty="0"/>
              <a:t>Food Industry Partnerships’</a:t>
            </a:r>
          </a:p>
          <a:p>
            <a:pPr marL="285750" indent="-285750">
              <a:buFont typeface="Wingdings" panose="05000000000000000000" pitchFamily="2" charset="2"/>
              <a:buChar char="§"/>
            </a:pPr>
            <a:r>
              <a:rPr lang="en-US" dirty="0"/>
              <a:t>Government Relations</a:t>
            </a:r>
          </a:p>
        </p:txBody>
      </p:sp>
      <p:sp>
        <p:nvSpPr>
          <p:cNvPr id="3" name="Slide Number Placeholder 2">
            <a:extLst>
              <a:ext uri="{FF2B5EF4-FFF2-40B4-BE49-F238E27FC236}">
                <a16:creationId xmlns:a16="http://schemas.microsoft.com/office/drawing/2014/main" id="{463C98E6-BE48-00FC-45ED-2E91732522DA}"/>
              </a:ext>
            </a:extLst>
          </p:cNvPr>
          <p:cNvSpPr>
            <a:spLocks noGrp="1"/>
          </p:cNvSpPr>
          <p:nvPr>
            <p:ph type="sldNum" sz="quarter" idx="12"/>
          </p:nvPr>
        </p:nvSpPr>
        <p:spPr/>
        <p:txBody>
          <a:bodyPr/>
          <a:lstStyle/>
          <a:p>
            <a:fld id="{944DE186-3112-4AB8-AF78-FDBC8ACE92CB}" type="slidenum">
              <a:rPr lang="en-US" smtClean="0"/>
              <a:t>27</a:t>
            </a:fld>
            <a:endParaRPr lang="en-US"/>
          </a:p>
        </p:txBody>
      </p:sp>
    </p:spTree>
    <p:extLst>
      <p:ext uri="{BB962C8B-B14F-4D97-AF65-F5344CB8AC3E}">
        <p14:creationId xmlns:p14="http://schemas.microsoft.com/office/powerpoint/2010/main" val="40155035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par>
                          <p:cTn id="8" fill="hold">
                            <p:stCondLst>
                              <p:cond delay="4000"/>
                            </p:stCondLst>
                            <p:childTnLst>
                              <p:par>
                                <p:cTn id="9" presetID="6" presetClass="entr" presetSubtype="16" fill="hold" nodeType="afterEffect">
                                  <p:stCondLst>
                                    <p:cond delay="2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circle(in)">
                                      <p:cBhvr>
                                        <p:cTn id="11" dur="2000"/>
                                        <p:tgtEl>
                                          <p:spTgt spid="6">
                                            <p:txEl>
                                              <p:pRg st="1" end="1"/>
                                            </p:txEl>
                                          </p:spTgt>
                                        </p:tgtEl>
                                      </p:cBhvr>
                                    </p:animEffect>
                                  </p:childTnLst>
                                </p:cTn>
                              </p:par>
                            </p:childTnLst>
                          </p:cTn>
                        </p:par>
                        <p:par>
                          <p:cTn id="12" fill="hold">
                            <p:stCondLst>
                              <p:cond delay="8000"/>
                            </p:stCondLst>
                            <p:childTnLst>
                              <p:par>
                                <p:cTn id="13" presetID="6" presetClass="entr" presetSubtype="16" fill="hold" nodeType="afterEffect">
                                  <p:stCondLst>
                                    <p:cond delay="2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circle(in)">
                                      <p:cBhvr>
                                        <p:cTn id="15" dur="2000"/>
                                        <p:tgtEl>
                                          <p:spTgt spid="6">
                                            <p:txEl>
                                              <p:pRg st="2" end="2"/>
                                            </p:txEl>
                                          </p:spTgt>
                                        </p:tgtEl>
                                      </p:cBhvr>
                                    </p:animEffect>
                                  </p:childTnLst>
                                </p:cTn>
                              </p:par>
                            </p:childTnLst>
                          </p:cTn>
                        </p:par>
                        <p:par>
                          <p:cTn id="16" fill="hold">
                            <p:stCondLst>
                              <p:cond delay="12000"/>
                            </p:stCondLst>
                            <p:childTnLst>
                              <p:par>
                                <p:cTn id="17" presetID="6" presetClass="entr" presetSubtype="16" fill="hold" nodeType="afterEffect">
                                  <p:stCondLst>
                                    <p:cond delay="20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childTnLst>
                          </p:cTn>
                        </p:par>
                        <p:par>
                          <p:cTn id="20" fill="hold">
                            <p:stCondLst>
                              <p:cond delay="16000"/>
                            </p:stCondLst>
                            <p:childTnLst>
                              <p:par>
                                <p:cTn id="21" presetID="6" presetClass="entr" presetSubtype="16" fill="hold" nodeType="afterEffect">
                                  <p:stCondLst>
                                    <p:cond delay="2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circle(in)">
                                      <p:cBhvr>
                                        <p:cTn id="23" dur="2000"/>
                                        <p:tgtEl>
                                          <p:spTgt spid="6">
                                            <p:txEl>
                                              <p:pRg st="4" end="4"/>
                                            </p:txEl>
                                          </p:spTgt>
                                        </p:tgtEl>
                                      </p:cBhvr>
                                    </p:animEffect>
                                  </p:childTnLst>
                                </p:cTn>
                              </p:par>
                            </p:childTnLst>
                          </p:cTn>
                        </p:par>
                        <p:par>
                          <p:cTn id="24" fill="hold">
                            <p:stCondLst>
                              <p:cond delay="20000"/>
                            </p:stCondLst>
                            <p:childTnLst>
                              <p:par>
                                <p:cTn id="25" presetID="6" presetClass="entr" presetSubtype="16" fill="hold" nodeType="afterEffect">
                                  <p:stCondLst>
                                    <p:cond delay="20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circle(in)">
                                      <p:cBhvr>
                                        <p:cTn id="27" dur="2000"/>
                                        <p:tgtEl>
                                          <p:spTgt spid="6">
                                            <p:txEl>
                                              <p:pRg st="5" end="5"/>
                                            </p:txEl>
                                          </p:spTgt>
                                        </p:tgtEl>
                                      </p:cBhvr>
                                    </p:animEffect>
                                  </p:childTnLst>
                                </p:cTn>
                              </p:par>
                            </p:childTnLst>
                          </p:cTn>
                        </p:par>
                        <p:par>
                          <p:cTn id="28" fill="hold">
                            <p:stCondLst>
                              <p:cond delay="24000"/>
                            </p:stCondLst>
                            <p:childTnLst>
                              <p:par>
                                <p:cTn id="29" presetID="6" presetClass="entr" presetSubtype="16" fill="hold" nodeType="afterEffect">
                                  <p:stCondLst>
                                    <p:cond delay="20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circle(in)">
                                      <p:cBhvr>
                                        <p:cTn id="31" dur="2000"/>
                                        <p:tgtEl>
                                          <p:spTgt spid="6">
                                            <p:txEl>
                                              <p:pRg st="6" end="6"/>
                                            </p:txEl>
                                          </p:spTgt>
                                        </p:tgtEl>
                                      </p:cBhvr>
                                    </p:animEffect>
                                  </p:childTnLst>
                                </p:cTn>
                              </p:par>
                            </p:childTnLst>
                          </p:cTn>
                        </p:par>
                        <p:par>
                          <p:cTn id="32" fill="hold">
                            <p:stCondLst>
                              <p:cond delay="28000"/>
                            </p:stCondLst>
                            <p:childTnLst>
                              <p:par>
                                <p:cTn id="33" presetID="22" presetClass="entr" presetSubtype="4" fill="hold" nodeType="afterEffect">
                                  <p:stCondLst>
                                    <p:cond delay="200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par>
                          <p:cTn id="36" fill="hold">
                            <p:stCondLst>
                              <p:cond delay="30500"/>
                            </p:stCondLst>
                            <p:childTnLst>
                              <p:par>
                                <p:cTn id="37" presetID="6" presetClass="entr" presetSubtype="16" fill="hold" nodeType="afterEffect">
                                  <p:stCondLst>
                                    <p:cond delay="200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circle(in)">
                                      <p:cBhvr>
                                        <p:cTn id="39" dur="2000"/>
                                        <p:tgtEl>
                                          <p:spTgt spid="6">
                                            <p:txEl>
                                              <p:pRg st="8" end="8"/>
                                            </p:txEl>
                                          </p:spTgt>
                                        </p:tgtEl>
                                      </p:cBhvr>
                                    </p:animEffect>
                                  </p:childTnLst>
                                </p:cTn>
                              </p:par>
                            </p:childTnLst>
                          </p:cTn>
                        </p:par>
                        <p:par>
                          <p:cTn id="40" fill="hold">
                            <p:stCondLst>
                              <p:cond delay="34500"/>
                            </p:stCondLst>
                            <p:childTnLst>
                              <p:par>
                                <p:cTn id="41" presetID="6" presetClass="entr" presetSubtype="16" fill="hold" nodeType="afterEffect">
                                  <p:stCondLst>
                                    <p:cond delay="200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circle(in)">
                                      <p:cBhvr>
                                        <p:cTn id="43" dur="2000"/>
                                        <p:tgtEl>
                                          <p:spTgt spid="6">
                                            <p:txEl>
                                              <p:pRg st="9" end="9"/>
                                            </p:txEl>
                                          </p:spTgt>
                                        </p:tgtEl>
                                      </p:cBhvr>
                                    </p:animEffect>
                                  </p:childTnLst>
                                </p:cTn>
                              </p:par>
                            </p:childTnLst>
                          </p:cTn>
                        </p:par>
                        <p:par>
                          <p:cTn id="44" fill="hold">
                            <p:stCondLst>
                              <p:cond delay="38500"/>
                            </p:stCondLst>
                            <p:childTnLst>
                              <p:par>
                                <p:cTn id="45" presetID="6" presetClass="entr" presetSubtype="16" fill="hold" nodeType="afterEffect">
                                  <p:stCondLst>
                                    <p:cond delay="200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circle(in)">
                                      <p:cBhvr>
                                        <p:cTn id="47" dur="2000"/>
                                        <p:tgtEl>
                                          <p:spTgt spid="6">
                                            <p:txEl>
                                              <p:pRg st="10" end="10"/>
                                            </p:txEl>
                                          </p:spTgt>
                                        </p:tgtEl>
                                      </p:cBhvr>
                                    </p:animEffect>
                                  </p:childTnLst>
                                </p:cTn>
                              </p:par>
                            </p:childTnLst>
                          </p:cTn>
                        </p:par>
                        <p:par>
                          <p:cTn id="48" fill="hold">
                            <p:stCondLst>
                              <p:cond delay="42500"/>
                            </p:stCondLst>
                            <p:childTnLst>
                              <p:par>
                                <p:cTn id="49" presetID="6" presetClass="entr" presetSubtype="16" fill="hold" nodeType="afterEffect">
                                  <p:stCondLst>
                                    <p:cond delay="2000"/>
                                  </p:stCondLst>
                                  <p:childTnLst>
                                    <p:set>
                                      <p:cBhvr>
                                        <p:cTn id="50" dur="1" fill="hold">
                                          <p:stCondLst>
                                            <p:cond delay="0"/>
                                          </p:stCondLst>
                                        </p:cTn>
                                        <p:tgtEl>
                                          <p:spTgt spid="6">
                                            <p:txEl>
                                              <p:pRg st="11" end="11"/>
                                            </p:txEl>
                                          </p:spTgt>
                                        </p:tgtEl>
                                        <p:attrNameLst>
                                          <p:attrName>style.visibility</p:attrName>
                                        </p:attrNameLst>
                                      </p:cBhvr>
                                      <p:to>
                                        <p:strVal val="visible"/>
                                      </p:to>
                                    </p:set>
                                    <p:animEffect transition="in" filter="circle(in)">
                                      <p:cBhvr>
                                        <p:cTn id="51" dur="2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Graphic 66" descr="Postit Notes">
            <a:extLst>
              <a:ext uri="{FF2B5EF4-FFF2-40B4-BE49-F238E27FC236}">
                <a16:creationId xmlns:a16="http://schemas.microsoft.com/office/drawing/2014/main" id="{810E4A7C-E2C0-4128-BD5B-2A5822E48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528" y="3824536"/>
            <a:ext cx="613245" cy="613245"/>
          </a:xfrm>
          <a:prstGeom prst="rect">
            <a:avLst/>
          </a:prstGeom>
        </p:spPr>
      </p:pic>
      <p:pic>
        <p:nvPicPr>
          <p:cNvPr id="69" name="Graphic 68" descr="Explosion">
            <a:extLst>
              <a:ext uri="{FF2B5EF4-FFF2-40B4-BE49-F238E27FC236}">
                <a16:creationId xmlns:a16="http://schemas.microsoft.com/office/drawing/2014/main" id="{39984EE3-99EA-4148-9114-BD356E7722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8156" y="458501"/>
            <a:ext cx="703547" cy="703547"/>
          </a:xfrm>
          <a:prstGeom prst="rect">
            <a:avLst/>
          </a:prstGeom>
        </p:spPr>
      </p:pic>
      <p:sp>
        <p:nvSpPr>
          <p:cNvPr id="48" name="AutoShape 110" title="Arrow pointing to the right"/>
          <p:cNvSpPr>
            <a:spLocks noChangeArrowheads="1"/>
          </p:cNvSpPr>
          <p:nvPr/>
        </p:nvSpPr>
        <p:spPr bwMode="auto">
          <a:xfrm>
            <a:off x="1601371" y="445278"/>
            <a:ext cx="520808" cy="863373"/>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pPr defTabSz="914104"/>
            <a:endParaRPr lang="en-US" sz="1799" dirty="0">
              <a:solidFill>
                <a:srgbClr val="EBEDF3"/>
              </a:solidFill>
              <a:latin typeface="Calibri" panose="020F0502020204030204"/>
            </a:endParaRPr>
          </a:p>
        </p:txBody>
      </p:sp>
      <p:sp>
        <p:nvSpPr>
          <p:cNvPr id="4" name="Text Placeholder 3">
            <a:extLst>
              <a:ext uri="{FF2B5EF4-FFF2-40B4-BE49-F238E27FC236}">
                <a16:creationId xmlns:a16="http://schemas.microsoft.com/office/drawing/2014/main" id="{16B84C2A-EBA6-4721-B367-D7B2C5111AED}"/>
              </a:ext>
            </a:extLst>
          </p:cNvPr>
          <p:cNvSpPr>
            <a:spLocks noGrp="1"/>
          </p:cNvSpPr>
          <p:nvPr>
            <p:ph type="body" sz="quarter" idx="10"/>
          </p:nvPr>
        </p:nvSpPr>
        <p:spPr>
          <a:xfrm>
            <a:off x="1789312" y="5338150"/>
            <a:ext cx="1532097" cy="247159"/>
          </a:xfrm>
        </p:spPr>
        <p:txBody>
          <a:bodyPr/>
          <a:lstStyle/>
          <a:p>
            <a:r>
              <a:rPr lang="en-US" dirty="0"/>
              <a:t>Prepare </a:t>
            </a:r>
          </a:p>
        </p:txBody>
      </p:sp>
      <p:sp>
        <p:nvSpPr>
          <p:cNvPr id="5" name="Text Placeholder 4">
            <a:extLst>
              <a:ext uri="{FF2B5EF4-FFF2-40B4-BE49-F238E27FC236}">
                <a16:creationId xmlns:a16="http://schemas.microsoft.com/office/drawing/2014/main" id="{51621DAA-6E55-4D24-B40C-9159DE6EFB00}"/>
              </a:ext>
            </a:extLst>
          </p:cNvPr>
          <p:cNvSpPr>
            <a:spLocks noGrp="1"/>
          </p:cNvSpPr>
          <p:nvPr>
            <p:ph type="body" sz="quarter" idx="11"/>
          </p:nvPr>
        </p:nvSpPr>
        <p:spPr>
          <a:xfrm>
            <a:off x="1932825" y="5605243"/>
            <a:ext cx="1621991" cy="613245"/>
          </a:xfrm>
        </p:spPr>
        <p:txBody>
          <a:bodyPr/>
          <a:lstStyle/>
          <a:p>
            <a:r>
              <a:rPr lang="en-US" dirty="0"/>
              <a:t>After-Action Report &amp; Improvement Plan</a:t>
            </a:r>
          </a:p>
        </p:txBody>
      </p:sp>
      <p:sp>
        <p:nvSpPr>
          <p:cNvPr id="6" name="Text Placeholder 5">
            <a:extLst>
              <a:ext uri="{FF2B5EF4-FFF2-40B4-BE49-F238E27FC236}">
                <a16:creationId xmlns:a16="http://schemas.microsoft.com/office/drawing/2014/main" id="{2A53D96C-539B-4E54-8B89-9558BBD32D37}"/>
              </a:ext>
            </a:extLst>
          </p:cNvPr>
          <p:cNvSpPr>
            <a:spLocks noGrp="1"/>
          </p:cNvSpPr>
          <p:nvPr>
            <p:ph type="body" sz="quarter" idx="12"/>
          </p:nvPr>
        </p:nvSpPr>
        <p:spPr>
          <a:xfrm>
            <a:off x="5593569" y="2168182"/>
            <a:ext cx="1836687" cy="584295"/>
          </a:xfrm>
        </p:spPr>
        <p:txBody>
          <a:bodyPr/>
          <a:lstStyle/>
          <a:p>
            <a:r>
              <a:rPr lang="en-US" sz="1600" dirty="0"/>
              <a:t>Arrange &amp; Track Food Donations</a:t>
            </a:r>
          </a:p>
        </p:txBody>
      </p:sp>
      <p:sp>
        <p:nvSpPr>
          <p:cNvPr id="8" name="Text Placeholder 7">
            <a:extLst>
              <a:ext uri="{FF2B5EF4-FFF2-40B4-BE49-F238E27FC236}">
                <a16:creationId xmlns:a16="http://schemas.microsoft.com/office/drawing/2014/main" id="{6FE60E36-E23A-460F-8F04-E02FD4C76B70}"/>
              </a:ext>
            </a:extLst>
          </p:cNvPr>
          <p:cNvSpPr>
            <a:spLocks noGrp="1"/>
          </p:cNvSpPr>
          <p:nvPr>
            <p:ph type="body" sz="quarter" idx="13"/>
          </p:nvPr>
        </p:nvSpPr>
        <p:spPr>
          <a:xfrm>
            <a:off x="7582019" y="3986848"/>
            <a:ext cx="1583509" cy="443597"/>
          </a:xfrm>
        </p:spPr>
        <p:txBody>
          <a:bodyPr/>
          <a:lstStyle/>
          <a:p>
            <a:r>
              <a:rPr lang="en-US" dirty="0"/>
              <a:t>Update SitRep</a:t>
            </a:r>
          </a:p>
        </p:txBody>
      </p:sp>
      <p:sp>
        <p:nvSpPr>
          <p:cNvPr id="10" name="Text Placeholder 9">
            <a:extLst>
              <a:ext uri="{FF2B5EF4-FFF2-40B4-BE49-F238E27FC236}">
                <a16:creationId xmlns:a16="http://schemas.microsoft.com/office/drawing/2014/main" id="{CAF9BEBE-89F1-4437-BA39-9A2D865BB987}"/>
              </a:ext>
            </a:extLst>
          </p:cNvPr>
          <p:cNvSpPr>
            <a:spLocks noGrp="1"/>
          </p:cNvSpPr>
          <p:nvPr>
            <p:ph type="body" sz="quarter" idx="14"/>
          </p:nvPr>
        </p:nvSpPr>
        <p:spPr>
          <a:xfrm>
            <a:off x="7582019" y="2232167"/>
            <a:ext cx="1694687" cy="872776"/>
          </a:xfrm>
        </p:spPr>
        <p:txBody>
          <a:bodyPr/>
          <a:lstStyle/>
          <a:p>
            <a:pPr algn="l"/>
            <a:r>
              <a:rPr lang="en-US" sz="1600" dirty="0"/>
              <a:t>Assess Unmet Resource Needs</a:t>
            </a:r>
          </a:p>
        </p:txBody>
      </p:sp>
      <p:sp>
        <p:nvSpPr>
          <p:cNvPr id="14" name="Text Placeholder 13">
            <a:extLst>
              <a:ext uri="{FF2B5EF4-FFF2-40B4-BE49-F238E27FC236}">
                <a16:creationId xmlns:a16="http://schemas.microsoft.com/office/drawing/2014/main" id="{E8F2F6B8-2E04-4BF6-956B-8133575DDED1}"/>
              </a:ext>
            </a:extLst>
          </p:cNvPr>
          <p:cNvSpPr>
            <a:spLocks noGrp="1"/>
          </p:cNvSpPr>
          <p:nvPr>
            <p:ph type="body" sz="quarter" idx="15"/>
          </p:nvPr>
        </p:nvSpPr>
        <p:spPr>
          <a:xfrm>
            <a:off x="4508090" y="3817373"/>
            <a:ext cx="2210119" cy="270499"/>
          </a:xfrm>
        </p:spPr>
        <p:txBody>
          <a:bodyPr/>
          <a:lstStyle/>
          <a:p>
            <a:pPr marL="0" indent="0">
              <a:buNone/>
            </a:pPr>
            <a:r>
              <a:rPr lang="en-US" dirty="0"/>
              <a:t> Monitor &amp; Update Lifelines Status</a:t>
            </a:r>
          </a:p>
        </p:txBody>
      </p:sp>
      <p:sp>
        <p:nvSpPr>
          <p:cNvPr id="15" name="Text Placeholder 14">
            <a:extLst>
              <a:ext uri="{FF2B5EF4-FFF2-40B4-BE49-F238E27FC236}">
                <a16:creationId xmlns:a16="http://schemas.microsoft.com/office/drawing/2014/main" id="{F5541909-1013-41E1-BA74-A4F825DA02CF}"/>
              </a:ext>
            </a:extLst>
          </p:cNvPr>
          <p:cNvSpPr>
            <a:spLocks noGrp="1"/>
          </p:cNvSpPr>
          <p:nvPr>
            <p:ph type="body" sz="quarter" idx="16"/>
          </p:nvPr>
        </p:nvSpPr>
        <p:spPr>
          <a:xfrm>
            <a:off x="9742604" y="4131158"/>
            <a:ext cx="1323812" cy="318468"/>
          </a:xfrm>
        </p:spPr>
        <p:txBody>
          <a:bodyPr/>
          <a:lstStyle/>
          <a:p>
            <a:pPr marL="0" indent="0">
              <a:buNone/>
            </a:pPr>
            <a:r>
              <a:rPr lang="en-US" sz="1400" dirty="0"/>
              <a:t>Confirm Incident  Stabilization</a:t>
            </a:r>
          </a:p>
        </p:txBody>
      </p:sp>
      <p:sp>
        <p:nvSpPr>
          <p:cNvPr id="16" name="Text Placeholder 15">
            <a:extLst>
              <a:ext uri="{FF2B5EF4-FFF2-40B4-BE49-F238E27FC236}">
                <a16:creationId xmlns:a16="http://schemas.microsoft.com/office/drawing/2014/main" id="{30EA4A3A-4A14-43B1-9E09-C9B2D2A49990}"/>
              </a:ext>
            </a:extLst>
          </p:cNvPr>
          <p:cNvSpPr>
            <a:spLocks noGrp="1"/>
          </p:cNvSpPr>
          <p:nvPr>
            <p:ph type="body" sz="quarter" idx="17"/>
          </p:nvPr>
        </p:nvSpPr>
        <p:spPr>
          <a:xfrm>
            <a:off x="1607171" y="562740"/>
            <a:ext cx="2337032" cy="247159"/>
          </a:xfrm>
        </p:spPr>
        <p:txBody>
          <a:bodyPr/>
          <a:lstStyle/>
          <a:p>
            <a:r>
              <a:rPr lang="en-US" dirty="0"/>
              <a:t>Monitor Situational Awareness  </a:t>
            </a:r>
          </a:p>
        </p:txBody>
      </p:sp>
      <p:sp>
        <p:nvSpPr>
          <p:cNvPr id="18" name="Text Placeholder 17">
            <a:extLst>
              <a:ext uri="{FF2B5EF4-FFF2-40B4-BE49-F238E27FC236}">
                <a16:creationId xmlns:a16="http://schemas.microsoft.com/office/drawing/2014/main" id="{CC8F7821-37F5-46E6-9F2A-4A1ADE8EBF41}"/>
              </a:ext>
            </a:extLst>
          </p:cNvPr>
          <p:cNvSpPr>
            <a:spLocks noGrp="1"/>
          </p:cNvSpPr>
          <p:nvPr>
            <p:ph type="body" sz="quarter" idx="18"/>
          </p:nvPr>
        </p:nvSpPr>
        <p:spPr>
          <a:xfrm>
            <a:off x="6921945" y="5435454"/>
            <a:ext cx="1764183" cy="299708"/>
          </a:xfrm>
        </p:spPr>
        <p:txBody>
          <a:bodyPr/>
          <a:lstStyle/>
          <a:p>
            <a:r>
              <a:rPr lang="en-US" dirty="0"/>
              <a:t>Collect Post-incident Data</a:t>
            </a:r>
          </a:p>
        </p:txBody>
      </p:sp>
      <p:sp>
        <p:nvSpPr>
          <p:cNvPr id="20" name="Text Placeholder 19">
            <a:extLst>
              <a:ext uri="{FF2B5EF4-FFF2-40B4-BE49-F238E27FC236}">
                <a16:creationId xmlns:a16="http://schemas.microsoft.com/office/drawing/2014/main" id="{8ED07F0B-4E5D-4A58-8837-57BFC6DB4C88}"/>
              </a:ext>
            </a:extLst>
          </p:cNvPr>
          <p:cNvSpPr>
            <a:spLocks noGrp="1"/>
          </p:cNvSpPr>
          <p:nvPr>
            <p:ph type="body" sz="quarter" idx="19"/>
          </p:nvPr>
        </p:nvSpPr>
        <p:spPr>
          <a:xfrm>
            <a:off x="2207746" y="2092020"/>
            <a:ext cx="1752143" cy="688825"/>
          </a:xfrm>
        </p:spPr>
        <p:txBody>
          <a:bodyPr/>
          <a:lstStyle/>
          <a:p>
            <a:r>
              <a:rPr lang="en-US" sz="1600" dirty="0"/>
              <a:t>Coordinate Financial Donations</a:t>
            </a:r>
          </a:p>
        </p:txBody>
      </p:sp>
      <p:sp>
        <p:nvSpPr>
          <p:cNvPr id="22" name="Text Placeholder 21">
            <a:extLst>
              <a:ext uri="{FF2B5EF4-FFF2-40B4-BE49-F238E27FC236}">
                <a16:creationId xmlns:a16="http://schemas.microsoft.com/office/drawing/2014/main" id="{63370533-C295-4CCF-A129-055D14F924EA}"/>
              </a:ext>
            </a:extLst>
          </p:cNvPr>
          <p:cNvSpPr>
            <a:spLocks noGrp="1"/>
          </p:cNvSpPr>
          <p:nvPr>
            <p:ph type="body" sz="quarter" idx="20"/>
          </p:nvPr>
        </p:nvSpPr>
        <p:spPr>
          <a:xfrm>
            <a:off x="962038" y="2638266"/>
            <a:ext cx="1231759" cy="305455"/>
          </a:xfrm>
        </p:spPr>
        <p:txBody>
          <a:bodyPr/>
          <a:lstStyle/>
          <a:p>
            <a:r>
              <a:rPr lang="en-US" sz="1400" dirty="0"/>
              <a:t>Coordinate Government Agencies </a:t>
            </a:r>
          </a:p>
        </p:txBody>
      </p:sp>
      <p:sp>
        <p:nvSpPr>
          <p:cNvPr id="23" name="Text Placeholder 22">
            <a:extLst>
              <a:ext uri="{FF2B5EF4-FFF2-40B4-BE49-F238E27FC236}">
                <a16:creationId xmlns:a16="http://schemas.microsoft.com/office/drawing/2014/main" id="{8BEAF27C-326A-4165-A25B-0C985891FBD2}"/>
              </a:ext>
            </a:extLst>
          </p:cNvPr>
          <p:cNvSpPr>
            <a:spLocks noGrp="1"/>
          </p:cNvSpPr>
          <p:nvPr>
            <p:ph type="body" sz="quarter" idx="21"/>
          </p:nvPr>
        </p:nvSpPr>
        <p:spPr>
          <a:xfrm>
            <a:off x="1004075" y="3387964"/>
            <a:ext cx="1118104" cy="613245"/>
          </a:xfrm>
        </p:spPr>
        <p:txBody>
          <a:bodyPr/>
          <a:lstStyle/>
          <a:p>
            <a:pPr marL="0" indent="0">
              <a:buNone/>
            </a:pPr>
            <a:r>
              <a:rPr lang="en-US" dirty="0"/>
              <a:t>Coordinate National Media</a:t>
            </a:r>
          </a:p>
        </p:txBody>
      </p:sp>
      <p:sp>
        <p:nvSpPr>
          <p:cNvPr id="24" name="Text Placeholder 23">
            <a:extLst>
              <a:ext uri="{FF2B5EF4-FFF2-40B4-BE49-F238E27FC236}">
                <a16:creationId xmlns:a16="http://schemas.microsoft.com/office/drawing/2014/main" id="{195CB63A-7F4F-4225-9CF3-4C30479A9C44}"/>
              </a:ext>
            </a:extLst>
          </p:cNvPr>
          <p:cNvSpPr>
            <a:spLocks noGrp="1"/>
          </p:cNvSpPr>
          <p:nvPr>
            <p:ph type="body" sz="quarter" idx="22"/>
          </p:nvPr>
        </p:nvSpPr>
        <p:spPr>
          <a:xfrm>
            <a:off x="9855469" y="1800992"/>
            <a:ext cx="1323812" cy="219157"/>
          </a:xfrm>
        </p:spPr>
        <p:txBody>
          <a:bodyPr/>
          <a:lstStyle/>
          <a:p>
            <a:r>
              <a:rPr lang="en-US" sz="1600" dirty="0"/>
              <a:t>Prepare Initial SitRep</a:t>
            </a:r>
          </a:p>
        </p:txBody>
      </p:sp>
      <p:sp>
        <p:nvSpPr>
          <p:cNvPr id="27" name="Text Placeholder 26">
            <a:extLst>
              <a:ext uri="{FF2B5EF4-FFF2-40B4-BE49-F238E27FC236}">
                <a16:creationId xmlns:a16="http://schemas.microsoft.com/office/drawing/2014/main" id="{7D6B3612-45CC-4BBB-A486-18EB52747009}"/>
              </a:ext>
            </a:extLst>
          </p:cNvPr>
          <p:cNvSpPr>
            <a:spLocks noGrp="1"/>
          </p:cNvSpPr>
          <p:nvPr>
            <p:ph type="body" sz="quarter" idx="23"/>
          </p:nvPr>
        </p:nvSpPr>
        <p:spPr>
          <a:xfrm>
            <a:off x="2408693" y="3710815"/>
            <a:ext cx="1296996" cy="247159"/>
          </a:xfrm>
        </p:spPr>
        <p:txBody>
          <a:bodyPr/>
          <a:lstStyle/>
          <a:p>
            <a:r>
              <a:rPr lang="en-US" dirty="0"/>
              <a:t>Coordinate  Feeding Partners </a:t>
            </a:r>
          </a:p>
        </p:txBody>
      </p:sp>
      <p:sp>
        <p:nvSpPr>
          <p:cNvPr id="35" name="Text Placeholder 34">
            <a:extLst>
              <a:ext uri="{FF2B5EF4-FFF2-40B4-BE49-F238E27FC236}">
                <a16:creationId xmlns:a16="http://schemas.microsoft.com/office/drawing/2014/main" id="{1A28D117-B2EF-4EAE-BDC9-DA64D3400901}"/>
              </a:ext>
            </a:extLst>
          </p:cNvPr>
          <p:cNvSpPr>
            <a:spLocks noGrp="1"/>
          </p:cNvSpPr>
          <p:nvPr>
            <p:ph type="body" sz="quarter" idx="24"/>
          </p:nvPr>
        </p:nvSpPr>
        <p:spPr>
          <a:xfrm>
            <a:off x="6754717" y="549248"/>
            <a:ext cx="2058993" cy="693069"/>
          </a:xfrm>
        </p:spPr>
        <p:txBody>
          <a:bodyPr/>
          <a:lstStyle/>
          <a:p>
            <a:r>
              <a:rPr lang="en-US" sz="1600" dirty="0"/>
              <a:t>Establish Response Issue Severity Level</a:t>
            </a:r>
          </a:p>
        </p:txBody>
      </p:sp>
      <p:sp>
        <p:nvSpPr>
          <p:cNvPr id="39" name="Text Placeholder 38">
            <a:extLst>
              <a:ext uri="{FF2B5EF4-FFF2-40B4-BE49-F238E27FC236}">
                <a16:creationId xmlns:a16="http://schemas.microsoft.com/office/drawing/2014/main" id="{BAB99B19-274F-493D-A790-65C0DFE746DD}"/>
              </a:ext>
            </a:extLst>
          </p:cNvPr>
          <p:cNvSpPr>
            <a:spLocks noGrp="1"/>
          </p:cNvSpPr>
          <p:nvPr>
            <p:ph type="body" sz="quarter" idx="25"/>
          </p:nvPr>
        </p:nvSpPr>
        <p:spPr>
          <a:xfrm>
            <a:off x="4669456" y="536783"/>
            <a:ext cx="1996032" cy="496375"/>
          </a:xfrm>
        </p:spPr>
        <p:txBody>
          <a:bodyPr/>
          <a:lstStyle/>
          <a:p>
            <a:pPr marL="0" indent="0" algn="ctr">
              <a:buNone/>
            </a:pPr>
            <a:r>
              <a:rPr lang="en-US" dirty="0"/>
              <a:t>Establish Common Operating Picture</a:t>
            </a:r>
          </a:p>
        </p:txBody>
      </p:sp>
      <p:sp>
        <p:nvSpPr>
          <p:cNvPr id="3" name="Title 2" hidden="1">
            <a:extLst>
              <a:ext uri="{FF2B5EF4-FFF2-40B4-BE49-F238E27FC236}">
                <a16:creationId xmlns:a16="http://schemas.microsoft.com/office/drawing/2014/main" id="{136D4E02-AE19-45CA-98CD-942829C89B70}"/>
              </a:ext>
            </a:extLst>
          </p:cNvPr>
          <p:cNvSpPr>
            <a:spLocks noGrp="1"/>
          </p:cNvSpPr>
          <p:nvPr>
            <p:ph type="title"/>
          </p:nvPr>
        </p:nvSpPr>
        <p:spPr/>
        <p:txBody>
          <a:bodyPr/>
          <a:lstStyle/>
          <a:p>
            <a:r>
              <a:rPr lang="en-US" dirty="0"/>
              <a:t>Slide Title</a:t>
            </a:r>
          </a:p>
        </p:txBody>
      </p:sp>
      <p:sp>
        <p:nvSpPr>
          <p:cNvPr id="26" name="AutoShape 110" title="Arrow pointing to the left"/>
          <p:cNvSpPr>
            <a:spLocks noChangeArrowheads="1"/>
          </p:cNvSpPr>
          <p:nvPr/>
        </p:nvSpPr>
        <p:spPr bwMode="auto">
          <a:xfrm rot="10800000">
            <a:off x="1672988" y="5388939"/>
            <a:ext cx="520808" cy="863373"/>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pPr defTabSz="914104"/>
            <a:endParaRPr lang="en-US" sz="1799" dirty="0">
              <a:solidFill>
                <a:srgbClr val="EBEDF3"/>
              </a:solidFill>
              <a:latin typeface="Calibri" panose="020F0502020204030204"/>
            </a:endParaRPr>
          </a:p>
        </p:txBody>
      </p:sp>
      <p:sp>
        <p:nvSpPr>
          <p:cNvPr id="64" name="Text Placeholder 13">
            <a:extLst>
              <a:ext uri="{FF2B5EF4-FFF2-40B4-BE49-F238E27FC236}">
                <a16:creationId xmlns:a16="http://schemas.microsoft.com/office/drawing/2014/main" id="{3709C5E3-5F7B-4798-A8FB-17FC5EF29073}"/>
              </a:ext>
            </a:extLst>
          </p:cNvPr>
          <p:cNvSpPr txBox="1">
            <a:spLocks/>
          </p:cNvSpPr>
          <p:nvPr/>
        </p:nvSpPr>
        <p:spPr>
          <a:xfrm>
            <a:off x="3606761" y="5441169"/>
            <a:ext cx="2210119" cy="270499"/>
          </a:xfrm>
          <a:prstGeom prst="rect">
            <a:avLst/>
          </a:prstGeom>
        </p:spPr>
        <p:txBody>
          <a:bodyPr vert="horz" lIns="91416" tIns="45708" rIns="91416" bIns="45708"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cap="none" spc="0">
                <a:ln w="0"/>
                <a:solidFill>
                  <a:schemeClr val="bg1"/>
                </a:solidFill>
                <a:effectLst>
                  <a:outerShdw blurRad="127000" dist="63500" dir="2700000" algn="tl" rotWithShape="0">
                    <a:prstClr val="black">
                      <a:alpha val="50000"/>
                    </a:prst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4"/>
            <a:r>
              <a:rPr lang="en-US" sz="1799" dirty="0">
                <a:solidFill>
                  <a:srgbClr val="FFFFFF"/>
                </a:solidFill>
                <a:latin typeface="Calibri" panose="020F0502020204030204"/>
              </a:rPr>
              <a:t>Conduct After-Action Review Meeting</a:t>
            </a:r>
          </a:p>
        </p:txBody>
      </p:sp>
      <p:pic>
        <p:nvPicPr>
          <p:cNvPr id="53" name="Graphic 52" descr="Clipboard Mixed">
            <a:extLst>
              <a:ext uri="{FF2B5EF4-FFF2-40B4-BE49-F238E27FC236}">
                <a16:creationId xmlns:a16="http://schemas.microsoft.com/office/drawing/2014/main" id="{27294825-A1BF-4A52-BCA2-1D304AB365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068" y="5306105"/>
            <a:ext cx="914163" cy="914163"/>
          </a:xfrm>
          <a:prstGeom prst="rect">
            <a:avLst/>
          </a:prstGeom>
        </p:spPr>
      </p:pic>
      <p:sp>
        <p:nvSpPr>
          <p:cNvPr id="70" name="TextBox 69">
            <a:extLst>
              <a:ext uri="{FF2B5EF4-FFF2-40B4-BE49-F238E27FC236}">
                <a16:creationId xmlns:a16="http://schemas.microsoft.com/office/drawing/2014/main" id="{F88F5AB9-2DCF-479D-9648-9FBF042B5E96}"/>
              </a:ext>
            </a:extLst>
          </p:cNvPr>
          <p:cNvSpPr txBox="1"/>
          <p:nvPr/>
        </p:nvSpPr>
        <p:spPr>
          <a:xfrm>
            <a:off x="1396769" y="1434913"/>
            <a:ext cx="2023847"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Monitor</a:t>
            </a:r>
          </a:p>
        </p:txBody>
      </p:sp>
      <p:sp>
        <p:nvSpPr>
          <p:cNvPr id="71" name="TextBox 70">
            <a:extLst>
              <a:ext uri="{FF2B5EF4-FFF2-40B4-BE49-F238E27FC236}">
                <a16:creationId xmlns:a16="http://schemas.microsoft.com/office/drawing/2014/main" id="{E551929E-5E9B-4E5E-85AD-D433DAA2A56A}"/>
              </a:ext>
            </a:extLst>
          </p:cNvPr>
          <p:cNvSpPr txBox="1"/>
          <p:nvPr/>
        </p:nvSpPr>
        <p:spPr>
          <a:xfrm>
            <a:off x="7731610" y="1393088"/>
            <a:ext cx="2058993"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Notify Stakeholders</a:t>
            </a:r>
          </a:p>
        </p:txBody>
      </p:sp>
      <p:sp>
        <p:nvSpPr>
          <p:cNvPr id="72" name="TextBox 71">
            <a:extLst>
              <a:ext uri="{FF2B5EF4-FFF2-40B4-BE49-F238E27FC236}">
                <a16:creationId xmlns:a16="http://schemas.microsoft.com/office/drawing/2014/main" id="{8F3E535B-A8C0-4F88-960C-B53CBA61CACE}"/>
              </a:ext>
            </a:extLst>
          </p:cNvPr>
          <p:cNvSpPr txBox="1"/>
          <p:nvPr/>
        </p:nvSpPr>
        <p:spPr>
          <a:xfrm>
            <a:off x="4711820" y="3160393"/>
            <a:ext cx="2608667"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Coordinate &amp; Collaborate</a:t>
            </a:r>
          </a:p>
        </p:txBody>
      </p:sp>
      <p:sp>
        <p:nvSpPr>
          <p:cNvPr id="73" name="TextBox 72">
            <a:extLst>
              <a:ext uri="{FF2B5EF4-FFF2-40B4-BE49-F238E27FC236}">
                <a16:creationId xmlns:a16="http://schemas.microsoft.com/office/drawing/2014/main" id="{D09A4B23-55CA-4C83-A157-634A8DC0AC07}"/>
              </a:ext>
            </a:extLst>
          </p:cNvPr>
          <p:cNvSpPr txBox="1"/>
          <p:nvPr/>
        </p:nvSpPr>
        <p:spPr>
          <a:xfrm>
            <a:off x="8254504" y="3192444"/>
            <a:ext cx="2435292"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Re-Assess &amp; Recover</a:t>
            </a:r>
          </a:p>
        </p:txBody>
      </p:sp>
      <p:pic>
        <p:nvPicPr>
          <p:cNvPr id="75" name="Graphic 74" descr="Marketing">
            <a:extLst>
              <a:ext uri="{FF2B5EF4-FFF2-40B4-BE49-F238E27FC236}">
                <a16:creationId xmlns:a16="http://schemas.microsoft.com/office/drawing/2014/main" id="{6A258211-4460-4815-A861-EA5ECED768B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949485" y="510342"/>
            <a:ext cx="684657" cy="684657"/>
          </a:xfrm>
          <a:prstGeom prst="rect">
            <a:avLst/>
          </a:prstGeom>
        </p:spPr>
      </p:pic>
      <p:sp>
        <p:nvSpPr>
          <p:cNvPr id="76" name="TextBox 75">
            <a:extLst>
              <a:ext uri="{FF2B5EF4-FFF2-40B4-BE49-F238E27FC236}">
                <a16:creationId xmlns:a16="http://schemas.microsoft.com/office/drawing/2014/main" id="{6DF1BB78-42C8-4C71-B824-3E488496F9DD}"/>
              </a:ext>
            </a:extLst>
          </p:cNvPr>
          <p:cNvSpPr txBox="1"/>
          <p:nvPr/>
        </p:nvSpPr>
        <p:spPr>
          <a:xfrm>
            <a:off x="4547811" y="4790084"/>
            <a:ext cx="2091515"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Evaluate &amp; Improve</a:t>
            </a:r>
          </a:p>
        </p:txBody>
      </p:sp>
      <p:pic>
        <p:nvPicPr>
          <p:cNvPr id="80" name="Graphic 79" descr="Handshake">
            <a:extLst>
              <a:ext uri="{FF2B5EF4-FFF2-40B4-BE49-F238E27FC236}">
                <a16:creationId xmlns:a16="http://schemas.microsoft.com/office/drawing/2014/main" id="{9B199646-6DC9-4719-BD31-3EE200AF64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3747" y="3904714"/>
            <a:ext cx="671585" cy="671585"/>
          </a:xfrm>
          <a:prstGeom prst="rect">
            <a:avLst/>
          </a:prstGeom>
        </p:spPr>
      </p:pic>
      <p:sp>
        <p:nvSpPr>
          <p:cNvPr id="89" name="Text Placeholder 32">
            <a:extLst>
              <a:ext uri="{FF2B5EF4-FFF2-40B4-BE49-F238E27FC236}">
                <a16:creationId xmlns:a16="http://schemas.microsoft.com/office/drawing/2014/main" id="{0C46A143-8B8D-46CD-92D1-CA9860B67E0D}"/>
              </a:ext>
            </a:extLst>
          </p:cNvPr>
          <p:cNvSpPr txBox="1">
            <a:spLocks/>
          </p:cNvSpPr>
          <p:nvPr/>
        </p:nvSpPr>
        <p:spPr>
          <a:xfrm>
            <a:off x="9799333" y="1067319"/>
            <a:ext cx="1472299" cy="349996"/>
          </a:xfrm>
          <a:prstGeom prst="rect">
            <a:avLst/>
          </a:prstGeom>
        </p:spPr>
        <p:txBody>
          <a:bodyPr vert="horz" lIns="91416" tIns="45708" rIns="91416" bIns="45708"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cap="none" spc="0">
                <a:ln w="0"/>
                <a:solidFill>
                  <a:schemeClr val="bg1"/>
                </a:solidFill>
                <a:effectLst>
                  <a:outerShdw blurRad="127000" dist="63500" dir="2700000" algn="tl" rotWithShape="0">
                    <a:prstClr val="black">
                      <a:alpha val="50000"/>
                    </a:prst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4"/>
            <a:r>
              <a:rPr lang="en-US" sz="1333" dirty="0">
                <a:solidFill>
                  <a:srgbClr val="FFFFFF"/>
                </a:solidFill>
                <a:latin typeface="Calibri" panose="020F0502020204030204"/>
              </a:rPr>
              <a:t>Activate FANO Disaster Team</a:t>
            </a:r>
          </a:p>
        </p:txBody>
      </p:sp>
      <p:sp>
        <p:nvSpPr>
          <p:cNvPr id="91" name="TextBox 90">
            <a:extLst>
              <a:ext uri="{FF2B5EF4-FFF2-40B4-BE49-F238E27FC236}">
                <a16:creationId xmlns:a16="http://schemas.microsoft.com/office/drawing/2014/main" id="{1D95DEAB-8B8E-4349-98D1-B71B4E58659E}"/>
              </a:ext>
            </a:extLst>
          </p:cNvPr>
          <p:cNvSpPr txBox="1"/>
          <p:nvPr/>
        </p:nvSpPr>
        <p:spPr>
          <a:xfrm>
            <a:off x="4795464" y="1402656"/>
            <a:ext cx="965918" cy="369204"/>
          </a:xfrm>
          <a:prstGeom prst="rect">
            <a:avLst/>
          </a:prstGeom>
          <a:noFill/>
        </p:spPr>
        <p:txBody>
          <a:bodyPr wrap="square" rtlCol="0">
            <a:spAutoFit/>
          </a:bodyPr>
          <a:lstStyle/>
          <a:p>
            <a:pPr defTabSz="914104"/>
            <a:r>
              <a:rPr lang="en-US" sz="1799" dirty="0">
                <a:solidFill>
                  <a:srgbClr val="FF0000"/>
                </a:solidFill>
                <a:latin typeface="Calibri" panose="020F0502020204030204"/>
              </a:rPr>
              <a:t>Triage</a:t>
            </a:r>
          </a:p>
        </p:txBody>
      </p:sp>
      <p:sp>
        <p:nvSpPr>
          <p:cNvPr id="94" name="Text Placeholder 32">
            <a:extLst>
              <a:ext uri="{FF2B5EF4-FFF2-40B4-BE49-F238E27FC236}">
                <a16:creationId xmlns:a16="http://schemas.microsoft.com/office/drawing/2014/main" id="{A79AF0BB-5014-440C-8A4A-E64BD812A5DE}"/>
              </a:ext>
            </a:extLst>
          </p:cNvPr>
          <p:cNvSpPr txBox="1">
            <a:spLocks/>
          </p:cNvSpPr>
          <p:nvPr/>
        </p:nvSpPr>
        <p:spPr>
          <a:xfrm>
            <a:off x="9852997" y="5155709"/>
            <a:ext cx="1103026" cy="579453"/>
          </a:xfrm>
          <a:prstGeom prst="rect">
            <a:avLst/>
          </a:prstGeom>
        </p:spPr>
        <p:txBody>
          <a:bodyPr vert="horz" lIns="91416" tIns="45708" rIns="91416" bIns="45708"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cap="none" spc="0">
                <a:ln w="0"/>
                <a:solidFill>
                  <a:schemeClr val="bg1"/>
                </a:solidFill>
                <a:effectLst>
                  <a:outerShdw blurRad="127000" dist="63500" dir="2700000" algn="tl" rotWithShape="0">
                    <a:prstClr val="black">
                      <a:alpha val="50000"/>
                    </a:prst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4"/>
            <a:r>
              <a:rPr lang="en-US" sz="1400" dirty="0">
                <a:solidFill>
                  <a:schemeClr val="tx1"/>
                </a:solidFill>
                <a:latin typeface="Calibri" panose="020F0502020204030204"/>
              </a:rPr>
              <a:t>Deactivate FANO Disaster Team</a:t>
            </a:r>
          </a:p>
          <a:p>
            <a:pPr defTabSz="914104"/>
            <a:r>
              <a:rPr lang="en-US" sz="1400" dirty="0">
                <a:solidFill>
                  <a:schemeClr val="accent2">
                    <a:lumMod val="50000"/>
                  </a:schemeClr>
                </a:solidFill>
                <a:latin typeface="Calibri" panose="020F0502020204030204"/>
              </a:rPr>
              <a:t> </a:t>
            </a:r>
          </a:p>
        </p:txBody>
      </p:sp>
      <p:pic>
        <p:nvPicPr>
          <p:cNvPr id="63" name="Graphic 62" descr="Podcast">
            <a:extLst>
              <a:ext uri="{FF2B5EF4-FFF2-40B4-BE49-F238E27FC236}">
                <a16:creationId xmlns:a16="http://schemas.microsoft.com/office/drawing/2014/main" id="{8EECFF93-146A-493A-93E7-752632106D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4184" y="3857588"/>
            <a:ext cx="737633" cy="737633"/>
          </a:xfrm>
          <a:prstGeom prst="rect">
            <a:avLst/>
          </a:prstGeom>
        </p:spPr>
      </p:pic>
      <p:pic>
        <p:nvPicPr>
          <p:cNvPr id="66" name="Graphic 65" descr="Agriculture outline">
            <a:extLst>
              <a:ext uri="{FF2B5EF4-FFF2-40B4-BE49-F238E27FC236}">
                <a16:creationId xmlns:a16="http://schemas.microsoft.com/office/drawing/2014/main" id="{43BB2887-CA6B-41A8-A327-DCEFBECAF8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511912" y="3854682"/>
            <a:ext cx="610317" cy="610317"/>
          </a:xfrm>
          <a:prstGeom prst="rect">
            <a:avLst/>
          </a:prstGeom>
        </p:spPr>
      </p:pic>
      <p:pic>
        <p:nvPicPr>
          <p:cNvPr id="74" name="Graphic 73" descr="Meeting">
            <a:extLst>
              <a:ext uri="{FF2B5EF4-FFF2-40B4-BE49-F238E27FC236}">
                <a16:creationId xmlns:a16="http://schemas.microsoft.com/office/drawing/2014/main" id="{207E9B40-FE43-4C5E-BD57-3D802C9BD3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07227" y="5321378"/>
            <a:ext cx="841172" cy="841172"/>
          </a:xfrm>
          <a:prstGeom prst="rect">
            <a:avLst/>
          </a:prstGeom>
        </p:spPr>
      </p:pic>
      <p:pic>
        <p:nvPicPr>
          <p:cNvPr id="79" name="Graphic 78" descr="Folder Search">
            <a:extLst>
              <a:ext uri="{FF2B5EF4-FFF2-40B4-BE49-F238E27FC236}">
                <a16:creationId xmlns:a16="http://schemas.microsoft.com/office/drawing/2014/main" id="{FA73E18B-2073-4149-9C96-87F7D83665D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9403" y="5342569"/>
            <a:ext cx="819979" cy="819979"/>
          </a:xfrm>
          <a:prstGeom prst="rect">
            <a:avLst/>
          </a:prstGeom>
        </p:spPr>
      </p:pic>
      <p:pic>
        <p:nvPicPr>
          <p:cNvPr id="84" name="Graphic 83" descr="Fruit bowl">
            <a:extLst>
              <a:ext uri="{FF2B5EF4-FFF2-40B4-BE49-F238E27FC236}">
                <a16:creationId xmlns:a16="http://schemas.microsoft.com/office/drawing/2014/main" id="{C0152011-A5BD-4DF2-9D64-09DFCBBC37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95464" y="2189642"/>
            <a:ext cx="718161" cy="718161"/>
          </a:xfrm>
          <a:prstGeom prst="rect">
            <a:avLst/>
          </a:prstGeom>
        </p:spPr>
      </p:pic>
      <p:pic>
        <p:nvPicPr>
          <p:cNvPr id="87" name="Graphic 86">
            <a:extLst>
              <a:ext uri="{FF2B5EF4-FFF2-40B4-BE49-F238E27FC236}">
                <a16:creationId xmlns:a16="http://schemas.microsoft.com/office/drawing/2014/main" id="{3288D7DC-D359-48EE-8A6B-86E67CA8BFAC}"/>
              </a:ext>
            </a:extLst>
          </p:cNvPr>
          <p:cNvPicPr>
            <a:picLocks noChangeAspect="1"/>
          </p:cNvPicPr>
          <p:nvPr/>
        </p:nvPicPr>
        <p:blipFill>
          <a:blip r:embed="rId2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9096277" y="2217755"/>
            <a:ext cx="664384" cy="631371"/>
          </a:xfrm>
          <a:prstGeom prst="rect">
            <a:avLst/>
          </a:prstGeom>
        </p:spPr>
      </p:pic>
      <p:pic>
        <p:nvPicPr>
          <p:cNvPr id="96" name="Graphic 95" descr="Tax">
            <a:extLst>
              <a:ext uri="{FF2B5EF4-FFF2-40B4-BE49-F238E27FC236}">
                <a16:creationId xmlns:a16="http://schemas.microsoft.com/office/drawing/2014/main" id="{24D55F7B-C66A-4452-A515-72D9C952E90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716713" y="2140061"/>
            <a:ext cx="696163" cy="696163"/>
          </a:xfrm>
          <a:prstGeom prst="rect">
            <a:avLst/>
          </a:prstGeom>
        </p:spPr>
      </p:pic>
      <p:pic>
        <p:nvPicPr>
          <p:cNvPr id="98" name="Graphic 97" descr="Schoolhouse">
            <a:extLst>
              <a:ext uri="{FF2B5EF4-FFF2-40B4-BE49-F238E27FC236}">
                <a16:creationId xmlns:a16="http://schemas.microsoft.com/office/drawing/2014/main" id="{4024FCE7-405C-459F-9CCD-FEFAEB7F331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54446" y="1934307"/>
            <a:ext cx="808959" cy="808959"/>
          </a:xfrm>
          <a:prstGeom prst="rect">
            <a:avLst/>
          </a:prstGeom>
        </p:spPr>
      </p:pic>
      <p:pic>
        <p:nvPicPr>
          <p:cNvPr id="100" name="Picture 99">
            <a:extLst>
              <a:ext uri="{FF2B5EF4-FFF2-40B4-BE49-F238E27FC236}">
                <a16:creationId xmlns:a16="http://schemas.microsoft.com/office/drawing/2014/main" id="{D1E5C1FD-AFCF-4749-8932-72D0F11490D9}"/>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8915080" y="601569"/>
            <a:ext cx="966345" cy="560479"/>
          </a:xfrm>
          <a:prstGeom prst="rect">
            <a:avLst/>
          </a:prstGeom>
        </p:spPr>
      </p:pic>
      <p:pic>
        <p:nvPicPr>
          <p:cNvPr id="101" name="Graphic 100" descr="Binoculars">
            <a:extLst>
              <a:ext uri="{FF2B5EF4-FFF2-40B4-BE49-F238E27FC236}">
                <a16:creationId xmlns:a16="http://schemas.microsoft.com/office/drawing/2014/main" id="{BCDE3686-5ED3-4FAA-AD42-9FE4FD5F811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00732" y="730124"/>
            <a:ext cx="610317" cy="610317"/>
          </a:xfrm>
          <a:prstGeom prst="rect">
            <a:avLst/>
          </a:prstGeom>
        </p:spPr>
      </p:pic>
      <p:pic>
        <p:nvPicPr>
          <p:cNvPr id="47" name="Graphic 46" descr="Postit Notes">
            <a:extLst>
              <a:ext uri="{FF2B5EF4-FFF2-40B4-BE49-F238E27FC236}">
                <a16:creationId xmlns:a16="http://schemas.microsoft.com/office/drawing/2014/main" id="{C0284550-9D5B-44BE-8132-B3BB1F7448F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43206" y="2378882"/>
            <a:ext cx="511729" cy="511729"/>
          </a:xfrm>
          <a:prstGeom prst="rect">
            <a:avLst/>
          </a:prstGeom>
        </p:spPr>
      </p:pic>
      <p:sp>
        <p:nvSpPr>
          <p:cNvPr id="2" name="TextBox 1">
            <a:extLst>
              <a:ext uri="{FF2B5EF4-FFF2-40B4-BE49-F238E27FC236}">
                <a16:creationId xmlns:a16="http://schemas.microsoft.com/office/drawing/2014/main" id="{29073F5C-74CA-4BD7-8DEA-C91EE1C1396E}"/>
              </a:ext>
            </a:extLst>
          </p:cNvPr>
          <p:cNvSpPr txBox="1"/>
          <p:nvPr/>
        </p:nvSpPr>
        <p:spPr>
          <a:xfrm>
            <a:off x="3129847" y="-58543"/>
            <a:ext cx="6139545" cy="461665"/>
          </a:xfrm>
          <a:prstGeom prst="rect">
            <a:avLst/>
          </a:prstGeom>
          <a:noFill/>
        </p:spPr>
        <p:txBody>
          <a:bodyPr wrap="square" rtlCol="0">
            <a:spAutoFit/>
          </a:bodyPr>
          <a:lstStyle/>
          <a:p>
            <a:r>
              <a:rPr lang="en-US" sz="2400" dirty="0"/>
              <a:t>National Office Disaster Support Flow Process</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alphaModFix amt="65000"/>
            <a:extLst>
              <a:ext uri="{28A0092B-C50C-407E-A947-70E740481C1C}">
                <a14:useLocalDpi xmlns:a14="http://schemas.microsoft.com/office/drawing/2010/main"/>
              </a:ext>
            </a:extLst>
          </a:blip>
          <a:stretch>
            <a:fillRect/>
          </a:stretch>
        </p:blipFill>
        <p:spPr>
          <a:xfrm>
            <a:off x="4862229" y="4506517"/>
            <a:ext cx="1571601" cy="1036585"/>
          </a:xfrm>
          <a:prstGeom prst="rect">
            <a:avLst/>
          </a:prstGeom>
        </p:spPr>
      </p:pic>
      <p:pic>
        <p:nvPicPr>
          <p:cNvPr id="73" name="Picture 7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3228" y="3011641"/>
            <a:ext cx="955005" cy="1023219"/>
          </a:xfrm>
          <a:prstGeom prst="rect">
            <a:avLst/>
          </a:prstGeom>
        </p:spPr>
      </p:pic>
      <p:sp>
        <p:nvSpPr>
          <p:cNvPr id="3" name="Title 2"/>
          <p:cNvSpPr>
            <a:spLocks noGrp="1"/>
          </p:cNvSpPr>
          <p:nvPr>
            <p:ph type="title"/>
          </p:nvPr>
        </p:nvSpPr>
        <p:spPr/>
        <p:txBody>
          <a:bodyPr>
            <a:normAutofit/>
          </a:bodyPr>
          <a:lstStyle/>
          <a:p>
            <a:r>
              <a:rPr lang="en-US" dirty="0"/>
              <a:t>Feeding America’s Network</a:t>
            </a:r>
            <a:endParaRPr lang="en-US" dirty="0">
              <a:solidFill>
                <a:srgbClr val="FF0000"/>
              </a:solidFill>
            </a:endParaRPr>
          </a:p>
        </p:txBody>
      </p:sp>
      <p:cxnSp>
        <p:nvCxnSpPr>
          <p:cNvPr id="10" name="Straight Connector 9"/>
          <p:cNvCxnSpPr/>
          <p:nvPr/>
        </p:nvCxnSpPr>
        <p:spPr>
          <a:xfrm>
            <a:off x="981804" y="2070359"/>
            <a:ext cx="7984320"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164468" y="4197004"/>
            <a:ext cx="797416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84147" y="2759038"/>
            <a:ext cx="0" cy="128757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659459" y="2759038"/>
            <a:ext cx="0" cy="128757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64468" y="5822315"/>
            <a:ext cx="797416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784147" y="4329941"/>
            <a:ext cx="0" cy="128757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659459" y="4329941"/>
            <a:ext cx="0" cy="128757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5"/>
          <a:stretch>
            <a:fillRect/>
          </a:stretch>
        </p:blipFill>
        <p:spPr>
          <a:xfrm>
            <a:off x="7891523" y="3068176"/>
            <a:ext cx="162808" cy="212595"/>
          </a:xfrm>
          <a:prstGeom prst="rect">
            <a:avLst/>
          </a:prstGeom>
        </p:spPr>
      </p:pic>
      <p:sp>
        <p:nvSpPr>
          <p:cNvPr id="22" name="Rectangle 21"/>
          <p:cNvSpPr/>
          <p:nvPr/>
        </p:nvSpPr>
        <p:spPr>
          <a:xfrm>
            <a:off x="8625005" y="3645905"/>
            <a:ext cx="1551977" cy="424705"/>
          </a:xfrm>
          <a:prstGeom prst="rect">
            <a:avLst/>
          </a:prstGeom>
        </p:spPr>
        <p:txBody>
          <a:bodyPr wrap="square" lIns="91416" tIns="45707" rIns="91416" bIns="45707">
            <a:spAutoFit/>
          </a:bodyPr>
          <a:lstStyle/>
          <a:p>
            <a:pPr defTabSz="457065" fontAlgn="base">
              <a:lnSpc>
                <a:spcPct val="90000"/>
              </a:lnSpc>
            </a:pPr>
            <a:r>
              <a:rPr lang="en-US" sz="1200" b="1" spc="-40" dirty="0">
                <a:solidFill>
                  <a:srgbClr val="404040"/>
                </a:solidFill>
                <a:latin typeface="Arial"/>
                <a:cs typeface="Arial"/>
              </a:rPr>
              <a:t>Vehicles are ready </a:t>
            </a:r>
            <a:br>
              <a:rPr lang="en-US" sz="1200" b="1" spc="-40" dirty="0">
                <a:solidFill>
                  <a:srgbClr val="404040"/>
                </a:solidFill>
                <a:latin typeface="Arial"/>
                <a:cs typeface="Arial"/>
              </a:rPr>
            </a:br>
            <a:r>
              <a:rPr lang="en-US" sz="1200" b="1" spc="-40" dirty="0">
                <a:solidFill>
                  <a:srgbClr val="404040"/>
                </a:solidFill>
                <a:latin typeface="Arial"/>
                <a:cs typeface="Arial"/>
              </a:rPr>
              <a:t>to respond</a:t>
            </a:r>
          </a:p>
        </p:txBody>
      </p:sp>
      <p:sp>
        <p:nvSpPr>
          <p:cNvPr id="24" name="Rectangle 23"/>
          <p:cNvSpPr/>
          <p:nvPr/>
        </p:nvSpPr>
        <p:spPr>
          <a:xfrm>
            <a:off x="6083322" y="2828018"/>
            <a:ext cx="1608919" cy="1117074"/>
          </a:xfrm>
          <a:prstGeom prst="rect">
            <a:avLst/>
          </a:prstGeom>
        </p:spPr>
        <p:txBody>
          <a:bodyPr wrap="square" lIns="91416" tIns="45707" rIns="91416" bIns="45707">
            <a:spAutoFit/>
          </a:bodyPr>
          <a:lstStyle/>
          <a:p>
            <a:pPr defTabSz="457065" fontAlgn="base">
              <a:lnSpc>
                <a:spcPct val="90000"/>
              </a:lnSpc>
            </a:pPr>
            <a:r>
              <a:rPr lang="en-US" sz="2599" b="1" spc="-40" dirty="0">
                <a:solidFill>
                  <a:srgbClr val="BFD730"/>
                </a:solidFill>
                <a:latin typeface="Arial"/>
                <a:cs typeface="Arial"/>
              </a:rPr>
              <a:t>200</a:t>
            </a:r>
            <a:r>
              <a:rPr lang="en-US" sz="2399" b="1" spc="-40" dirty="0">
                <a:solidFill>
                  <a:srgbClr val="BFD730"/>
                </a:solidFill>
                <a:latin typeface="Arial"/>
                <a:cs typeface="Arial"/>
              </a:rPr>
              <a:t> </a:t>
            </a:r>
            <a:br>
              <a:rPr lang="en-US" sz="2399" b="1" spc="-40" dirty="0">
                <a:solidFill>
                  <a:srgbClr val="BFD730"/>
                </a:solidFill>
                <a:latin typeface="Arial"/>
                <a:cs typeface="Arial"/>
              </a:rPr>
            </a:br>
            <a:r>
              <a:rPr lang="en-US" sz="1200" b="1" spc="-40" dirty="0">
                <a:solidFill>
                  <a:srgbClr val="404040"/>
                </a:solidFill>
                <a:latin typeface="Arial"/>
                <a:cs typeface="Arial"/>
              </a:rPr>
              <a:t>food banks serve</a:t>
            </a:r>
            <a:br>
              <a:rPr lang="en-US" sz="1200" b="1" spc="-40" dirty="0">
                <a:solidFill>
                  <a:srgbClr val="404040"/>
                </a:solidFill>
                <a:latin typeface="Arial"/>
                <a:cs typeface="Arial"/>
              </a:rPr>
            </a:br>
            <a:r>
              <a:rPr lang="en-US" sz="1200" b="1" spc="-40" dirty="0">
                <a:solidFill>
                  <a:srgbClr val="404040"/>
                </a:solidFill>
                <a:latin typeface="Arial"/>
                <a:cs typeface="Arial"/>
              </a:rPr>
              <a:t>all 50 states, Washington, D.C. and Puerto Rico</a:t>
            </a:r>
          </a:p>
        </p:txBody>
      </p:sp>
      <p:pic>
        <p:nvPicPr>
          <p:cNvPr id="26" name="Picture 25"/>
          <p:cNvPicPr>
            <a:picLocks noChangeAspect="1"/>
          </p:cNvPicPr>
          <p:nvPr/>
        </p:nvPicPr>
        <p:blipFill>
          <a:blip r:embed="rId5"/>
          <a:stretch>
            <a:fillRect/>
          </a:stretch>
        </p:blipFill>
        <p:spPr>
          <a:xfrm>
            <a:off x="8119471" y="3068176"/>
            <a:ext cx="162808" cy="212595"/>
          </a:xfrm>
          <a:prstGeom prst="rect">
            <a:avLst/>
          </a:prstGeom>
        </p:spPr>
      </p:pic>
      <p:pic>
        <p:nvPicPr>
          <p:cNvPr id="27" name="Picture 26"/>
          <p:cNvPicPr>
            <a:picLocks noChangeAspect="1"/>
          </p:cNvPicPr>
          <p:nvPr/>
        </p:nvPicPr>
        <p:blipFill>
          <a:blip r:embed="rId5"/>
          <a:stretch>
            <a:fillRect/>
          </a:stretch>
        </p:blipFill>
        <p:spPr>
          <a:xfrm>
            <a:off x="8347419" y="3068176"/>
            <a:ext cx="162808" cy="212595"/>
          </a:xfrm>
          <a:prstGeom prst="rect">
            <a:avLst/>
          </a:prstGeom>
        </p:spPr>
      </p:pic>
      <p:pic>
        <p:nvPicPr>
          <p:cNvPr id="28" name="Picture 27"/>
          <p:cNvPicPr>
            <a:picLocks noChangeAspect="1"/>
          </p:cNvPicPr>
          <p:nvPr/>
        </p:nvPicPr>
        <p:blipFill>
          <a:blip r:embed="rId5"/>
          <a:stretch>
            <a:fillRect/>
          </a:stretch>
        </p:blipFill>
        <p:spPr>
          <a:xfrm>
            <a:off x="7891523" y="3340235"/>
            <a:ext cx="162808" cy="212595"/>
          </a:xfrm>
          <a:prstGeom prst="rect">
            <a:avLst/>
          </a:prstGeom>
        </p:spPr>
      </p:pic>
      <p:pic>
        <p:nvPicPr>
          <p:cNvPr id="29" name="Picture 28"/>
          <p:cNvPicPr>
            <a:picLocks noChangeAspect="1"/>
          </p:cNvPicPr>
          <p:nvPr/>
        </p:nvPicPr>
        <p:blipFill>
          <a:blip r:embed="rId5"/>
          <a:stretch>
            <a:fillRect/>
          </a:stretch>
        </p:blipFill>
        <p:spPr>
          <a:xfrm>
            <a:off x="8119471" y="3340235"/>
            <a:ext cx="162808" cy="212595"/>
          </a:xfrm>
          <a:prstGeom prst="rect">
            <a:avLst/>
          </a:prstGeom>
        </p:spPr>
      </p:pic>
      <p:pic>
        <p:nvPicPr>
          <p:cNvPr id="30" name="Picture 29"/>
          <p:cNvPicPr>
            <a:picLocks noChangeAspect="1"/>
          </p:cNvPicPr>
          <p:nvPr/>
        </p:nvPicPr>
        <p:blipFill>
          <a:blip r:embed="rId5"/>
          <a:stretch>
            <a:fillRect/>
          </a:stretch>
        </p:blipFill>
        <p:spPr>
          <a:xfrm>
            <a:off x="8347419" y="3340235"/>
            <a:ext cx="162808" cy="212595"/>
          </a:xfrm>
          <a:prstGeom prst="rect">
            <a:avLst/>
          </a:prstGeom>
        </p:spPr>
      </p:pic>
      <p:sp>
        <p:nvSpPr>
          <p:cNvPr id="34" name="Rectangle 33"/>
          <p:cNvSpPr/>
          <p:nvPr/>
        </p:nvSpPr>
        <p:spPr>
          <a:xfrm>
            <a:off x="7808143" y="3633387"/>
            <a:ext cx="934695" cy="452277"/>
          </a:xfrm>
          <a:prstGeom prst="rect">
            <a:avLst/>
          </a:prstGeom>
        </p:spPr>
        <p:txBody>
          <a:bodyPr wrap="square" lIns="91416" tIns="45707" rIns="91416" bIns="45707">
            <a:spAutoFit/>
          </a:bodyPr>
          <a:lstStyle/>
          <a:p>
            <a:pPr defTabSz="457065" fontAlgn="base">
              <a:lnSpc>
                <a:spcPct val="90000"/>
              </a:lnSpc>
            </a:pPr>
            <a:r>
              <a:rPr lang="en-US" sz="2599" b="1" spc="-151" dirty="0">
                <a:solidFill>
                  <a:srgbClr val="BFD730"/>
                </a:solidFill>
                <a:latin typeface="Arial"/>
                <a:cs typeface="Arial"/>
              </a:rPr>
              <a:t>2,300</a:t>
            </a:r>
            <a:endParaRPr lang="en-US" sz="2599" b="1" spc="-151" dirty="0">
              <a:solidFill>
                <a:prstClr val="white">
                  <a:lumMod val="50000"/>
                </a:prstClr>
              </a:solidFill>
              <a:latin typeface="Arial"/>
              <a:cs typeface="Arial"/>
            </a:endParaRPr>
          </a:p>
        </p:txBody>
      </p:sp>
      <p:pic>
        <p:nvPicPr>
          <p:cNvPr id="35" name="Picture 34"/>
          <p:cNvPicPr>
            <a:picLocks noChangeAspect="1"/>
          </p:cNvPicPr>
          <p:nvPr/>
        </p:nvPicPr>
        <p:blipFill>
          <a:blip r:embed="rId5"/>
          <a:stretch>
            <a:fillRect/>
          </a:stretch>
        </p:blipFill>
        <p:spPr>
          <a:xfrm>
            <a:off x="8575368" y="3068176"/>
            <a:ext cx="162808" cy="212595"/>
          </a:xfrm>
          <a:prstGeom prst="rect">
            <a:avLst/>
          </a:prstGeom>
        </p:spPr>
      </p:pic>
      <p:pic>
        <p:nvPicPr>
          <p:cNvPr id="36" name="Picture 35"/>
          <p:cNvPicPr>
            <a:picLocks noChangeAspect="1"/>
          </p:cNvPicPr>
          <p:nvPr/>
        </p:nvPicPr>
        <p:blipFill>
          <a:blip r:embed="rId5"/>
          <a:stretch>
            <a:fillRect/>
          </a:stretch>
        </p:blipFill>
        <p:spPr>
          <a:xfrm>
            <a:off x="8803316" y="3068176"/>
            <a:ext cx="162808" cy="212595"/>
          </a:xfrm>
          <a:prstGeom prst="rect">
            <a:avLst/>
          </a:prstGeom>
        </p:spPr>
      </p:pic>
      <p:pic>
        <p:nvPicPr>
          <p:cNvPr id="37" name="Picture 36"/>
          <p:cNvPicPr>
            <a:picLocks noChangeAspect="1"/>
          </p:cNvPicPr>
          <p:nvPr/>
        </p:nvPicPr>
        <p:blipFill>
          <a:blip r:embed="rId5"/>
          <a:stretch>
            <a:fillRect/>
          </a:stretch>
        </p:blipFill>
        <p:spPr>
          <a:xfrm>
            <a:off x="9031265" y="3068176"/>
            <a:ext cx="162808" cy="212595"/>
          </a:xfrm>
          <a:prstGeom prst="rect">
            <a:avLst/>
          </a:prstGeom>
        </p:spPr>
      </p:pic>
      <p:pic>
        <p:nvPicPr>
          <p:cNvPr id="38" name="Picture 37"/>
          <p:cNvPicPr>
            <a:picLocks noChangeAspect="1"/>
          </p:cNvPicPr>
          <p:nvPr/>
        </p:nvPicPr>
        <p:blipFill>
          <a:blip r:embed="rId5"/>
          <a:stretch>
            <a:fillRect/>
          </a:stretch>
        </p:blipFill>
        <p:spPr>
          <a:xfrm>
            <a:off x="8575368" y="3340235"/>
            <a:ext cx="162808" cy="212595"/>
          </a:xfrm>
          <a:prstGeom prst="rect">
            <a:avLst/>
          </a:prstGeom>
        </p:spPr>
      </p:pic>
      <p:pic>
        <p:nvPicPr>
          <p:cNvPr id="39" name="Picture 38"/>
          <p:cNvPicPr>
            <a:picLocks noChangeAspect="1"/>
          </p:cNvPicPr>
          <p:nvPr/>
        </p:nvPicPr>
        <p:blipFill>
          <a:blip r:embed="rId5"/>
          <a:stretch>
            <a:fillRect/>
          </a:stretch>
        </p:blipFill>
        <p:spPr>
          <a:xfrm>
            <a:off x="8803316" y="3340235"/>
            <a:ext cx="162808" cy="212595"/>
          </a:xfrm>
          <a:prstGeom prst="rect">
            <a:avLst/>
          </a:prstGeom>
        </p:spPr>
      </p:pic>
      <p:pic>
        <p:nvPicPr>
          <p:cNvPr id="40" name="Picture 39"/>
          <p:cNvPicPr>
            <a:picLocks noChangeAspect="1"/>
          </p:cNvPicPr>
          <p:nvPr/>
        </p:nvPicPr>
        <p:blipFill>
          <a:blip r:embed="rId5"/>
          <a:stretch>
            <a:fillRect/>
          </a:stretch>
        </p:blipFill>
        <p:spPr>
          <a:xfrm>
            <a:off x="9031265" y="3340235"/>
            <a:ext cx="162808" cy="212595"/>
          </a:xfrm>
          <a:prstGeom prst="rect">
            <a:avLst/>
          </a:prstGeom>
        </p:spPr>
      </p:pic>
      <p:pic>
        <p:nvPicPr>
          <p:cNvPr id="41" name="Picture 40"/>
          <p:cNvPicPr>
            <a:picLocks noChangeAspect="1"/>
          </p:cNvPicPr>
          <p:nvPr/>
        </p:nvPicPr>
        <p:blipFill>
          <a:blip r:embed="rId5"/>
          <a:stretch>
            <a:fillRect/>
          </a:stretch>
        </p:blipFill>
        <p:spPr>
          <a:xfrm>
            <a:off x="9259213" y="3068176"/>
            <a:ext cx="162808" cy="212595"/>
          </a:xfrm>
          <a:prstGeom prst="rect">
            <a:avLst/>
          </a:prstGeom>
        </p:spPr>
      </p:pic>
      <p:pic>
        <p:nvPicPr>
          <p:cNvPr id="42" name="Picture 41"/>
          <p:cNvPicPr>
            <a:picLocks noChangeAspect="1"/>
          </p:cNvPicPr>
          <p:nvPr/>
        </p:nvPicPr>
        <p:blipFill>
          <a:blip r:embed="rId5"/>
          <a:stretch>
            <a:fillRect/>
          </a:stretch>
        </p:blipFill>
        <p:spPr>
          <a:xfrm>
            <a:off x="9487163" y="3068176"/>
            <a:ext cx="162808" cy="212595"/>
          </a:xfrm>
          <a:prstGeom prst="rect">
            <a:avLst/>
          </a:prstGeom>
        </p:spPr>
      </p:pic>
      <p:pic>
        <p:nvPicPr>
          <p:cNvPr id="43" name="Picture 42"/>
          <p:cNvPicPr>
            <a:picLocks noChangeAspect="1"/>
          </p:cNvPicPr>
          <p:nvPr/>
        </p:nvPicPr>
        <p:blipFill>
          <a:blip r:embed="rId5"/>
          <a:stretch>
            <a:fillRect/>
          </a:stretch>
        </p:blipFill>
        <p:spPr>
          <a:xfrm>
            <a:off x="9715111" y="3068176"/>
            <a:ext cx="162808" cy="212595"/>
          </a:xfrm>
          <a:prstGeom prst="rect">
            <a:avLst/>
          </a:prstGeom>
        </p:spPr>
      </p:pic>
      <p:pic>
        <p:nvPicPr>
          <p:cNvPr id="44" name="Picture 43"/>
          <p:cNvPicPr>
            <a:picLocks noChangeAspect="1"/>
          </p:cNvPicPr>
          <p:nvPr/>
        </p:nvPicPr>
        <p:blipFill>
          <a:blip r:embed="rId5"/>
          <a:stretch>
            <a:fillRect/>
          </a:stretch>
        </p:blipFill>
        <p:spPr>
          <a:xfrm>
            <a:off x="9259213" y="3340235"/>
            <a:ext cx="162808" cy="212595"/>
          </a:xfrm>
          <a:prstGeom prst="rect">
            <a:avLst/>
          </a:prstGeom>
        </p:spPr>
      </p:pic>
      <p:pic>
        <p:nvPicPr>
          <p:cNvPr id="45" name="Picture 44"/>
          <p:cNvPicPr>
            <a:picLocks noChangeAspect="1"/>
          </p:cNvPicPr>
          <p:nvPr/>
        </p:nvPicPr>
        <p:blipFill>
          <a:blip r:embed="rId5"/>
          <a:stretch>
            <a:fillRect/>
          </a:stretch>
        </p:blipFill>
        <p:spPr>
          <a:xfrm>
            <a:off x="9487163" y="3340235"/>
            <a:ext cx="162808" cy="212595"/>
          </a:xfrm>
          <a:prstGeom prst="rect">
            <a:avLst/>
          </a:prstGeom>
        </p:spPr>
      </p:pic>
      <p:pic>
        <p:nvPicPr>
          <p:cNvPr id="46" name="Picture 45"/>
          <p:cNvPicPr>
            <a:picLocks noChangeAspect="1"/>
          </p:cNvPicPr>
          <p:nvPr/>
        </p:nvPicPr>
        <p:blipFill>
          <a:blip r:embed="rId5"/>
          <a:stretch>
            <a:fillRect/>
          </a:stretch>
        </p:blipFill>
        <p:spPr>
          <a:xfrm>
            <a:off x="9715111" y="3340235"/>
            <a:ext cx="162808" cy="212595"/>
          </a:xfrm>
          <a:prstGeom prst="rect">
            <a:avLst/>
          </a:prstGeom>
        </p:spPr>
      </p:pic>
      <p:pic>
        <p:nvPicPr>
          <p:cNvPr id="47" name="Picture 46"/>
          <p:cNvPicPr>
            <a:picLocks noChangeAspect="1"/>
          </p:cNvPicPr>
          <p:nvPr/>
        </p:nvPicPr>
        <p:blipFill>
          <a:blip r:embed="rId5"/>
          <a:stretch>
            <a:fillRect/>
          </a:stretch>
        </p:blipFill>
        <p:spPr>
          <a:xfrm>
            <a:off x="7891523" y="2805353"/>
            <a:ext cx="162808" cy="212595"/>
          </a:xfrm>
          <a:prstGeom prst="rect">
            <a:avLst/>
          </a:prstGeom>
        </p:spPr>
      </p:pic>
      <p:pic>
        <p:nvPicPr>
          <p:cNvPr id="48" name="Picture 47"/>
          <p:cNvPicPr>
            <a:picLocks noChangeAspect="1"/>
          </p:cNvPicPr>
          <p:nvPr/>
        </p:nvPicPr>
        <p:blipFill>
          <a:blip r:embed="rId5"/>
          <a:stretch>
            <a:fillRect/>
          </a:stretch>
        </p:blipFill>
        <p:spPr>
          <a:xfrm>
            <a:off x="8119471" y="2805353"/>
            <a:ext cx="162808" cy="212595"/>
          </a:xfrm>
          <a:prstGeom prst="rect">
            <a:avLst/>
          </a:prstGeom>
        </p:spPr>
      </p:pic>
      <p:pic>
        <p:nvPicPr>
          <p:cNvPr id="49" name="Picture 48"/>
          <p:cNvPicPr>
            <a:picLocks noChangeAspect="1"/>
          </p:cNvPicPr>
          <p:nvPr/>
        </p:nvPicPr>
        <p:blipFill>
          <a:blip r:embed="rId5"/>
          <a:stretch>
            <a:fillRect/>
          </a:stretch>
        </p:blipFill>
        <p:spPr>
          <a:xfrm>
            <a:off x="8347419" y="2805353"/>
            <a:ext cx="162808" cy="212595"/>
          </a:xfrm>
          <a:prstGeom prst="rect">
            <a:avLst/>
          </a:prstGeom>
        </p:spPr>
      </p:pic>
      <p:pic>
        <p:nvPicPr>
          <p:cNvPr id="50" name="Picture 49"/>
          <p:cNvPicPr>
            <a:picLocks noChangeAspect="1"/>
          </p:cNvPicPr>
          <p:nvPr/>
        </p:nvPicPr>
        <p:blipFill>
          <a:blip r:embed="rId5"/>
          <a:stretch>
            <a:fillRect/>
          </a:stretch>
        </p:blipFill>
        <p:spPr>
          <a:xfrm>
            <a:off x="8575368" y="2805353"/>
            <a:ext cx="162808" cy="212595"/>
          </a:xfrm>
          <a:prstGeom prst="rect">
            <a:avLst/>
          </a:prstGeom>
        </p:spPr>
      </p:pic>
      <p:pic>
        <p:nvPicPr>
          <p:cNvPr id="51" name="Picture 50"/>
          <p:cNvPicPr>
            <a:picLocks noChangeAspect="1"/>
          </p:cNvPicPr>
          <p:nvPr/>
        </p:nvPicPr>
        <p:blipFill>
          <a:blip r:embed="rId5"/>
          <a:stretch>
            <a:fillRect/>
          </a:stretch>
        </p:blipFill>
        <p:spPr>
          <a:xfrm>
            <a:off x="8803316" y="2805353"/>
            <a:ext cx="162808" cy="212595"/>
          </a:xfrm>
          <a:prstGeom prst="rect">
            <a:avLst/>
          </a:prstGeom>
        </p:spPr>
      </p:pic>
      <p:pic>
        <p:nvPicPr>
          <p:cNvPr id="52" name="Picture 51"/>
          <p:cNvPicPr>
            <a:picLocks noChangeAspect="1"/>
          </p:cNvPicPr>
          <p:nvPr/>
        </p:nvPicPr>
        <p:blipFill>
          <a:blip r:embed="rId5"/>
          <a:stretch>
            <a:fillRect/>
          </a:stretch>
        </p:blipFill>
        <p:spPr>
          <a:xfrm>
            <a:off x="9031265" y="2805353"/>
            <a:ext cx="162808" cy="212595"/>
          </a:xfrm>
          <a:prstGeom prst="rect">
            <a:avLst/>
          </a:prstGeom>
        </p:spPr>
      </p:pic>
      <p:pic>
        <p:nvPicPr>
          <p:cNvPr id="53" name="Picture 52"/>
          <p:cNvPicPr>
            <a:picLocks noChangeAspect="1"/>
          </p:cNvPicPr>
          <p:nvPr/>
        </p:nvPicPr>
        <p:blipFill>
          <a:blip r:embed="rId5"/>
          <a:stretch>
            <a:fillRect/>
          </a:stretch>
        </p:blipFill>
        <p:spPr>
          <a:xfrm>
            <a:off x="9259213" y="2805353"/>
            <a:ext cx="162808" cy="212595"/>
          </a:xfrm>
          <a:prstGeom prst="rect">
            <a:avLst/>
          </a:prstGeom>
        </p:spPr>
      </p:pic>
      <p:pic>
        <p:nvPicPr>
          <p:cNvPr id="54" name="Picture 53"/>
          <p:cNvPicPr>
            <a:picLocks noChangeAspect="1"/>
          </p:cNvPicPr>
          <p:nvPr/>
        </p:nvPicPr>
        <p:blipFill>
          <a:blip r:embed="rId5"/>
          <a:stretch>
            <a:fillRect/>
          </a:stretch>
        </p:blipFill>
        <p:spPr>
          <a:xfrm>
            <a:off x="9487163" y="2805353"/>
            <a:ext cx="162808" cy="212595"/>
          </a:xfrm>
          <a:prstGeom prst="rect">
            <a:avLst/>
          </a:prstGeom>
        </p:spPr>
      </p:pic>
      <p:pic>
        <p:nvPicPr>
          <p:cNvPr id="55" name="Picture 54"/>
          <p:cNvPicPr>
            <a:picLocks noChangeAspect="1"/>
          </p:cNvPicPr>
          <p:nvPr/>
        </p:nvPicPr>
        <p:blipFill>
          <a:blip r:embed="rId5"/>
          <a:stretch>
            <a:fillRect/>
          </a:stretch>
        </p:blipFill>
        <p:spPr>
          <a:xfrm>
            <a:off x="9715111" y="2805353"/>
            <a:ext cx="162808" cy="212595"/>
          </a:xfrm>
          <a:prstGeom prst="rect">
            <a:avLst/>
          </a:prstGeom>
        </p:spPr>
      </p:pic>
      <p:pic>
        <p:nvPicPr>
          <p:cNvPr id="56" name="Picture 55"/>
          <p:cNvPicPr>
            <a:picLocks noChangeAspect="1"/>
          </p:cNvPicPr>
          <p:nvPr/>
        </p:nvPicPr>
        <p:blipFill>
          <a:blip r:embed="rId6"/>
          <a:stretch>
            <a:fillRect/>
          </a:stretch>
        </p:blipFill>
        <p:spPr>
          <a:xfrm>
            <a:off x="2468316" y="4372521"/>
            <a:ext cx="1618497" cy="681255"/>
          </a:xfrm>
          <a:prstGeom prst="rect">
            <a:avLst/>
          </a:prstGeom>
        </p:spPr>
      </p:pic>
      <p:sp>
        <p:nvSpPr>
          <p:cNvPr id="57" name="Rectangle 56"/>
          <p:cNvSpPr/>
          <p:nvPr/>
        </p:nvSpPr>
        <p:spPr>
          <a:xfrm>
            <a:off x="2112810" y="5053771"/>
            <a:ext cx="2465564" cy="757104"/>
          </a:xfrm>
          <a:prstGeom prst="rect">
            <a:avLst/>
          </a:prstGeom>
        </p:spPr>
        <p:txBody>
          <a:bodyPr wrap="square" lIns="91416" tIns="45707" rIns="91416" bIns="45707">
            <a:spAutoFit/>
          </a:bodyPr>
          <a:lstStyle/>
          <a:p>
            <a:pPr defTabSz="457065" fontAlgn="base">
              <a:lnSpc>
                <a:spcPct val="90000"/>
              </a:lnSpc>
            </a:pPr>
            <a:r>
              <a:rPr lang="en-US" sz="1200" b="1" spc="-40" dirty="0">
                <a:solidFill>
                  <a:srgbClr val="404040"/>
                </a:solidFill>
                <a:latin typeface="Arial"/>
                <a:cs typeface="Arial"/>
              </a:rPr>
              <a:t>of food banks operate mobile pantry programs that help deliver food to hard-to-reach communities</a:t>
            </a:r>
          </a:p>
        </p:txBody>
      </p:sp>
      <p:sp>
        <p:nvSpPr>
          <p:cNvPr id="59" name="Rectangle 58"/>
          <p:cNvSpPr/>
          <p:nvPr/>
        </p:nvSpPr>
        <p:spPr>
          <a:xfrm>
            <a:off x="2714234" y="4411572"/>
            <a:ext cx="934695" cy="452277"/>
          </a:xfrm>
          <a:prstGeom prst="rect">
            <a:avLst/>
          </a:prstGeom>
        </p:spPr>
        <p:txBody>
          <a:bodyPr wrap="square" lIns="91416" tIns="45707" rIns="91416" bIns="45707">
            <a:spAutoFit/>
          </a:bodyPr>
          <a:lstStyle/>
          <a:p>
            <a:pPr defTabSz="457065" fontAlgn="base">
              <a:lnSpc>
                <a:spcPct val="90000"/>
              </a:lnSpc>
            </a:pPr>
            <a:r>
              <a:rPr lang="en-US" sz="2599" b="1" spc="-151" dirty="0">
                <a:solidFill>
                  <a:prstClr val="white"/>
                </a:solidFill>
                <a:latin typeface="Arial"/>
                <a:cs typeface="Arial"/>
              </a:rPr>
              <a:t>90%</a:t>
            </a:r>
          </a:p>
        </p:txBody>
      </p:sp>
      <p:pic>
        <p:nvPicPr>
          <p:cNvPr id="75" name="Picture 74"/>
          <p:cNvPicPr>
            <a:picLocks noChangeAspect="1"/>
          </p:cNvPicPr>
          <p:nvPr/>
        </p:nvPicPr>
        <p:blipFill>
          <a:blip r:embed="rId7"/>
          <a:stretch>
            <a:fillRect/>
          </a:stretch>
        </p:blipFill>
        <p:spPr>
          <a:xfrm>
            <a:off x="5283419" y="2800785"/>
            <a:ext cx="475656" cy="611559"/>
          </a:xfrm>
          <a:prstGeom prst="rect">
            <a:avLst/>
          </a:prstGeom>
        </p:spPr>
      </p:pic>
      <p:pic>
        <p:nvPicPr>
          <p:cNvPr id="62" name="Picture 61"/>
          <p:cNvPicPr>
            <a:picLocks noChangeAspect="1"/>
          </p:cNvPicPr>
          <p:nvPr/>
        </p:nvPicPr>
        <p:blipFill>
          <a:blip r:embed="rId8"/>
          <a:stretch>
            <a:fillRect/>
          </a:stretch>
        </p:blipFill>
        <p:spPr>
          <a:xfrm>
            <a:off x="5366971" y="2888341"/>
            <a:ext cx="315536" cy="338075"/>
          </a:xfrm>
          <a:prstGeom prst="rect">
            <a:avLst/>
          </a:prstGeom>
        </p:spPr>
      </p:pic>
      <p:sp>
        <p:nvSpPr>
          <p:cNvPr id="76" name="Rectangle 75"/>
          <p:cNvSpPr/>
          <p:nvPr/>
        </p:nvSpPr>
        <p:spPr>
          <a:xfrm>
            <a:off x="4811542" y="4672363"/>
            <a:ext cx="1642223" cy="452277"/>
          </a:xfrm>
          <a:prstGeom prst="rect">
            <a:avLst/>
          </a:prstGeom>
        </p:spPr>
        <p:txBody>
          <a:bodyPr wrap="square" lIns="91416" tIns="45707" rIns="91416" bIns="45707">
            <a:spAutoFit/>
          </a:bodyPr>
          <a:lstStyle/>
          <a:p>
            <a:pPr algn="ctr" defTabSz="457065" fontAlgn="base">
              <a:lnSpc>
                <a:spcPct val="90000"/>
              </a:lnSpc>
            </a:pPr>
            <a:r>
              <a:rPr lang="en-US" sz="2599" b="1" spc="-40" dirty="0">
                <a:solidFill>
                  <a:srgbClr val="F7941D"/>
                </a:solidFill>
                <a:latin typeface="Arial"/>
                <a:cs typeface="Arial"/>
              </a:rPr>
              <a:t>60,000</a:t>
            </a:r>
          </a:p>
        </p:txBody>
      </p:sp>
      <p:sp>
        <p:nvSpPr>
          <p:cNvPr id="77" name="Rectangle 76"/>
          <p:cNvSpPr/>
          <p:nvPr/>
        </p:nvSpPr>
        <p:spPr>
          <a:xfrm>
            <a:off x="6358593" y="4646626"/>
            <a:ext cx="1300920" cy="757104"/>
          </a:xfrm>
          <a:prstGeom prst="rect">
            <a:avLst/>
          </a:prstGeom>
        </p:spPr>
        <p:txBody>
          <a:bodyPr wrap="square" lIns="91416" tIns="45707" rIns="91416" bIns="45707">
            <a:spAutoFit/>
          </a:bodyPr>
          <a:lstStyle/>
          <a:p>
            <a:pPr defTabSz="457065" fontAlgn="base">
              <a:lnSpc>
                <a:spcPct val="90000"/>
              </a:lnSpc>
            </a:pPr>
            <a:r>
              <a:rPr lang="en-US" sz="1200" b="1" spc="-40" dirty="0">
                <a:solidFill>
                  <a:srgbClr val="404040"/>
                </a:solidFill>
                <a:latin typeface="Arial"/>
                <a:cs typeface="Arial"/>
              </a:rPr>
              <a:t>serve nearly every community </a:t>
            </a:r>
            <a:br>
              <a:rPr lang="en-US" sz="1200" b="1" spc="-40" dirty="0">
                <a:solidFill>
                  <a:srgbClr val="404040"/>
                </a:solidFill>
                <a:latin typeface="Arial"/>
                <a:cs typeface="Arial"/>
              </a:rPr>
            </a:br>
            <a:r>
              <a:rPr lang="en-US" sz="1200" b="1" spc="-40" dirty="0">
                <a:solidFill>
                  <a:srgbClr val="404040"/>
                </a:solidFill>
                <a:latin typeface="Arial"/>
                <a:cs typeface="Arial"/>
              </a:rPr>
              <a:t>in the country</a:t>
            </a:r>
          </a:p>
        </p:txBody>
      </p:sp>
      <p:pic>
        <p:nvPicPr>
          <p:cNvPr id="81" name="Picture 80" descr="Volunteer.png"/>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l="40226" t="35367" r="39536" b="38442"/>
          <a:stretch>
            <a:fillRect/>
          </a:stretch>
        </p:blipFill>
        <p:spPr>
          <a:xfrm>
            <a:off x="7810811" y="4522170"/>
            <a:ext cx="946548" cy="1014159"/>
          </a:xfrm>
          <a:prstGeom prst="rect">
            <a:avLst/>
          </a:prstGeom>
        </p:spPr>
      </p:pic>
      <p:sp>
        <p:nvSpPr>
          <p:cNvPr id="82" name="Rectangle 81"/>
          <p:cNvSpPr/>
          <p:nvPr/>
        </p:nvSpPr>
        <p:spPr>
          <a:xfrm>
            <a:off x="8689609" y="4544009"/>
            <a:ext cx="1657252" cy="784676"/>
          </a:xfrm>
          <a:prstGeom prst="rect">
            <a:avLst/>
          </a:prstGeom>
        </p:spPr>
        <p:txBody>
          <a:bodyPr wrap="square" lIns="91416" tIns="45707" rIns="91416" bIns="45707">
            <a:spAutoFit/>
          </a:bodyPr>
          <a:lstStyle/>
          <a:p>
            <a:pPr defTabSz="457065" fontAlgn="base">
              <a:lnSpc>
                <a:spcPct val="90000"/>
              </a:lnSpc>
            </a:pPr>
            <a:r>
              <a:rPr lang="en-US" sz="2599" b="1" spc="-40" dirty="0">
                <a:solidFill>
                  <a:srgbClr val="BFD730"/>
                </a:solidFill>
                <a:latin typeface="Arial"/>
                <a:cs typeface="Arial"/>
              </a:rPr>
              <a:t>2 million</a:t>
            </a:r>
            <a:r>
              <a:rPr lang="en-US" sz="1100" b="1" spc="-40" dirty="0">
                <a:solidFill>
                  <a:srgbClr val="BFD730"/>
                </a:solidFill>
                <a:latin typeface="Arial"/>
                <a:cs typeface="Arial"/>
              </a:rPr>
              <a:t> </a:t>
            </a:r>
            <a:br>
              <a:rPr lang="en-US" sz="1200" b="1" spc="-40" dirty="0">
                <a:solidFill>
                  <a:prstClr val="white">
                    <a:lumMod val="50000"/>
                  </a:prstClr>
                </a:solidFill>
                <a:latin typeface="Arial"/>
                <a:cs typeface="Arial"/>
              </a:rPr>
            </a:br>
            <a:r>
              <a:rPr lang="en-US" sz="1200" b="1" spc="-40" dirty="0">
                <a:solidFill>
                  <a:srgbClr val="404040"/>
                </a:solidFill>
                <a:latin typeface="Arial"/>
                <a:cs typeface="Arial"/>
              </a:rPr>
              <a:t>volunteers are ready to help </a:t>
            </a:r>
          </a:p>
        </p:txBody>
      </p:sp>
      <p:sp>
        <p:nvSpPr>
          <p:cNvPr id="83" name="Rectangle 82"/>
          <p:cNvSpPr/>
          <p:nvPr/>
        </p:nvSpPr>
        <p:spPr>
          <a:xfrm>
            <a:off x="3149877" y="2828034"/>
            <a:ext cx="1661201" cy="1117074"/>
          </a:xfrm>
          <a:prstGeom prst="rect">
            <a:avLst/>
          </a:prstGeom>
        </p:spPr>
        <p:txBody>
          <a:bodyPr wrap="square" lIns="91416" tIns="45707" rIns="91416" bIns="45707">
            <a:spAutoFit/>
          </a:bodyPr>
          <a:lstStyle/>
          <a:p>
            <a:pPr defTabSz="457065" fontAlgn="base">
              <a:lnSpc>
                <a:spcPct val="90000"/>
              </a:lnSpc>
            </a:pPr>
            <a:r>
              <a:rPr lang="en-US" sz="2599" b="1" spc="-40" dirty="0">
                <a:solidFill>
                  <a:srgbClr val="BFD730"/>
                </a:solidFill>
                <a:latin typeface="Arial"/>
                <a:cs typeface="Arial"/>
              </a:rPr>
              <a:t>7,700,000</a:t>
            </a:r>
            <a:br>
              <a:rPr lang="en-US" sz="2399" b="1" spc="-40" dirty="0">
                <a:solidFill>
                  <a:srgbClr val="BFD730"/>
                </a:solidFill>
                <a:latin typeface="Arial"/>
                <a:cs typeface="Arial"/>
              </a:rPr>
            </a:br>
            <a:r>
              <a:rPr lang="en-US" sz="1200" b="1" spc="-40" dirty="0">
                <a:solidFill>
                  <a:srgbClr val="404040"/>
                </a:solidFill>
                <a:latin typeface="Arial"/>
                <a:cs typeface="Arial"/>
              </a:rPr>
              <a:t>square feet of warehouse space nationwide stores food for distribution</a:t>
            </a:r>
          </a:p>
        </p:txBody>
      </p:sp>
      <p:pic>
        <p:nvPicPr>
          <p:cNvPr id="84" name="Picture 83"/>
          <p:cNvPicPr>
            <a:picLocks noChangeAspect="1"/>
          </p:cNvPicPr>
          <p:nvPr/>
        </p:nvPicPr>
        <p:blipFill>
          <a:blip r:embed="rId11"/>
          <a:stretch>
            <a:fillRect/>
          </a:stretch>
        </p:blipFill>
        <p:spPr>
          <a:xfrm flipH="1">
            <a:off x="2275680" y="3170533"/>
            <a:ext cx="867813" cy="786755"/>
          </a:xfrm>
          <a:prstGeom prst="rect">
            <a:avLst/>
          </a:prstGeom>
        </p:spPr>
      </p:pic>
      <p:sp>
        <p:nvSpPr>
          <p:cNvPr id="58" name="Rectangle 57"/>
          <p:cNvSpPr/>
          <p:nvPr/>
        </p:nvSpPr>
        <p:spPr>
          <a:xfrm>
            <a:off x="4811542" y="5058903"/>
            <a:ext cx="1642223" cy="215417"/>
          </a:xfrm>
          <a:prstGeom prst="rect">
            <a:avLst/>
          </a:prstGeom>
        </p:spPr>
        <p:txBody>
          <a:bodyPr wrap="square" lIns="91416" tIns="45707" rIns="91416" bIns="45707">
            <a:spAutoFit/>
          </a:bodyPr>
          <a:lstStyle/>
          <a:p>
            <a:pPr algn="ctr" defTabSz="457065" fontAlgn="base">
              <a:lnSpc>
                <a:spcPct val="80000"/>
              </a:lnSpc>
            </a:pPr>
            <a:r>
              <a:rPr lang="en-US" sz="1000" b="1" spc="-40" dirty="0">
                <a:solidFill>
                  <a:srgbClr val="F7941D"/>
                </a:solidFill>
                <a:latin typeface="Arial"/>
                <a:cs typeface="Arial"/>
              </a:rPr>
              <a:t>Food Programs</a:t>
            </a:r>
          </a:p>
        </p:txBody>
      </p:sp>
      <p:sp>
        <p:nvSpPr>
          <p:cNvPr id="2" name="Slide Number Placeholder 1">
            <a:extLst>
              <a:ext uri="{FF2B5EF4-FFF2-40B4-BE49-F238E27FC236}">
                <a16:creationId xmlns:a16="http://schemas.microsoft.com/office/drawing/2014/main" id="{6A6BB8A5-516D-A13D-5F24-9EBB883F6493}"/>
              </a:ext>
            </a:extLst>
          </p:cNvPr>
          <p:cNvSpPr>
            <a:spLocks noGrp="1"/>
          </p:cNvSpPr>
          <p:nvPr>
            <p:ph type="sldNum" sz="quarter" idx="12"/>
          </p:nvPr>
        </p:nvSpPr>
        <p:spPr/>
        <p:txBody>
          <a:bodyPr/>
          <a:lstStyle/>
          <a:p>
            <a:fld id="{8E591227-F9EB-4B2B-9432-842143BA1678}" type="slidenum">
              <a:rPr lang="en-US" smtClean="0"/>
              <a:t>29</a:t>
            </a:fld>
            <a:endParaRPr lang="en-US" dirty="0"/>
          </a:p>
        </p:txBody>
      </p:sp>
    </p:spTree>
    <p:extLst>
      <p:ext uri="{BB962C8B-B14F-4D97-AF65-F5344CB8AC3E}">
        <p14:creationId xmlns:p14="http://schemas.microsoft.com/office/powerpoint/2010/main" val="13478782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6" name="Straight Connector 115">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8" name="Rectangle 117">
            <a:extLst>
              <a:ext uri="{FF2B5EF4-FFF2-40B4-BE49-F238E27FC236}">
                <a16:creationId xmlns:a16="http://schemas.microsoft.com/office/drawing/2014/main" id="{28508911-8AF6-4A7F-958D-155C5FA41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D9CD4F8-76BB-4EE6-A72A-A4F8A8198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EF0C656A-AC41-DE68-88E4-A5873E4C576A}"/>
              </a:ext>
            </a:extLst>
          </p:cNvPr>
          <p:cNvSpPr>
            <a:spLocks noGrp="1"/>
          </p:cNvSpPr>
          <p:nvPr>
            <p:ph type="ctrTitle"/>
          </p:nvPr>
        </p:nvSpPr>
        <p:spPr>
          <a:xfrm>
            <a:off x="803959" y="2079587"/>
            <a:ext cx="3659246" cy="2926080"/>
          </a:xfrm>
        </p:spPr>
        <p:txBody>
          <a:bodyPr vert="horz" lIns="91440" tIns="45720" rIns="91440" bIns="45720" rtlCol="0" anchor="b">
            <a:normAutofit fontScale="90000"/>
          </a:bodyPr>
          <a:lstStyle/>
          <a:p>
            <a:pPr algn="l"/>
            <a:r>
              <a:rPr lang="en-US" sz="4800" dirty="0">
                <a:solidFill>
                  <a:srgbClr val="FFFFFF"/>
                </a:solidFill>
              </a:rPr>
              <a:t>Together We Can Achieve Our Goal of Ending Hunger</a:t>
            </a:r>
          </a:p>
        </p:txBody>
      </p:sp>
      <p:sp>
        <p:nvSpPr>
          <p:cNvPr id="122" name="Rectangle 121">
            <a:extLst>
              <a:ext uri="{FF2B5EF4-FFF2-40B4-BE49-F238E27FC236}">
                <a16:creationId xmlns:a16="http://schemas.microsoft.com/office/drawing/2014/main" id="{B3571E7A-6F77-40FC-B29C-21FB8D754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4" name="Rectangle 123">
            <a:extLst>
              <a:ext uri="{FF2B5EF4-FFF2-40B4-BE49-F238E27FC236}">
                <a16:creationId xmlns:a16="http://schemas.microsoft.com/office/drawing/2014/main" id="{9D769687-EAF6-4372-9E47-6B4890C37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079C6E80-D8C1-448A-896C-DD09EF229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DCF3FBA5-8829-4A8F-9C54-C661520F7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 sign, street, outdoor&#10;&#10;Description automatically generated">
            <a:extLst>
              <a:ext uri="{FF2B5EF4-FFF2-40B4-BE49-F238E27FC236}">
                <a16:creationId xmlns:a16="http://schemas.microsoft.com/office/drawing/2014/main" id="{5316E8F0-90D7-848A-86DE-48525CE40E73}"/>
              </a:ext>
            </a:extLst>
          </p:cNvPr>
          <p:cNvPicPr>
            <a:picLocks noGrp="1" noChangeAspect="1"/>
          </p:cNvPicPr>
          <p:nvPr>
            <p:ph type="pic" sz="quarter" idx="13"/>
          </p:nvPr>
        </p:nvPicPr>
        <p:blipFill rotWithShape="1">
          <a:blip r:embed="rId2"/>
          <a:srcRect l="6418" r="6420" b="2"/>
          <a:stretch/>
        </p:blipFill>
        <p:spPr>
          <a:xfrm>
            <a:off x="9080013" y="2780204"/>
            <a:ext cx="2505250" cy="3483864"/>
          </a:xfrm>
          <a:prstGeom prst="rect">
            <a:avLst/>
          </a:prstGeom>
        </p:spPr>
      </p:pic>
      <p:sp>
        <p:nvSpPr>
          <p:cNvPr id="130" name="Rectangle 129">
            <a:extLst>
              <a:ext uri="{FF2B5EF4-FFF2-40B4-BE49-F238E27FC236}">
                <a16:creationId xmlns:a16="http://schemas.microsoft.com/office/drawing/2014/main" id="{A5906F46-0376-4A54-B1DD-5DC0200D6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ungerNet">
            <a:extLst>
              <a:ext uri="{FF2B5EF4-FFF2-40B4-BE49-F238E27FC236}">
                <a16:creationId xmlns:a16="http://schemas.microsoft.com/office/drawing/2014/main" id="{F2AA84A3-5950-6027-A664-BE624D11BE7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94121" y="1200494"/>
            <a:ext cx="3313507" cy="8790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68B1E4-A0D5-95B3-5049-D08F744374B9}"/>
              </a:ext>
            </a:extLst>
          </p:cNvPr>
          <p:cNvSpPr>
            <a:spLocks noGrp="1"/>
          </p:cNvSpPr>
          <p:nvPr>
            <p:ph type="sldNum" sz="quarter" idx="12"/>
          </p:nvPr>
        </p:nvSpPr>
        <p:spPr/>
        <p:txBody>
          <a:bodyPr/>
          <a:lstStyle/>
          <a:p>
            <a:fld id="{6E2840D0-5133-4D20-A2D1-D6F4055004A9}" type="slidenum">
              <a:rPr lang="en-US" smtClean="0"/>
              <a:t>3</a:t>
            </a:fld>
            <a:endParaRPr lang="en-US" dirty="0"/>
          </a:p>
        </p:txBody>
      </p:sp>
      <p:pic>
        <p:nvPicPr>
          <p:cNvPr id="9" name="Picture 8" descr="A logo for a food bank&#10;&#10;Description automatically generated">
            <a:extLst>
              <a:ext uri="{FF2B5EF4-FFF2-40B4-BE49-F238E27FC236}">
                <a16:creationId xmlns:a16="http://schemas.microsoft.com/office/drawing/2014/main" id="{0CC27312-A98E-8D65-A212-0B2CBF6EC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898" y="702430"/>
            <a:ext cx="3068702" cy="3068702"/>
          </a:xfrm>
          <a:prstGeom prst="rect">
            <a:avLst/>
          </a:prstGeom>
        </p:spPr>
      </p:pic>
      <p:pic>
        <p:nvPicPr>
          <p:cNvPr id="11" name="Picture 10" descr="A green and blue text&#10;&#10;Description automatically generated">
            <a:extLst>
              <a:ext uri="{FF2B5EF4-FFF2-40B4-BE49-F238E27FC236}">
                <a16:creationId xmlns:a16="http://schemas.microsoft.com/office/drawing/2014/main" id="{32983B3C-E99A-CDCD-5973-F9E1FB859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8845" y="4565483"/>
            <a:ext cx="3257717" cy="1460575"/>
          </a:xfrm>
          <a:prstGeom prst="rect">
            <a:avLst/>
          </a:prstGeom>
        </p:spPr>
      </p:pic>
      <p:pic>
        <p:nvPicPr>
          <p:cNvPr id="13" name="Picture 12" descr="A close up of a sign&#10;&#10;Description automatically generated">
            <a:extLst>
              <a:ext uri="{FF2B5EF4-FFF2-40B4-BE49-F238E27FC236}">
                <a16:creationId xmlns:a16="http://schemas.microsoft.com/office/drawing/2014/main" id="{E84A72BD-2C7C-440E-5016-8A5B0D678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7825" y="1029477"/>
            <a:ext cx="2409435" cy="806502"/>
          </a:xfrm>
          <a:prstGeom prst="rect">
            <a:avLst/>
          </a:prstGeom>
        </p:spPr>
      </p:pic>
    </p:spTree>
    <p:extLst>
      <p:ext uri="{BB962C8B-B14F-4D97-AF65-F5344CB8AC3E}">
        <p14:creationId xmlns:p14="http://schemas.microsoft.com/office/powerpoint/2010/main" val="27341771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F550-7C35-48A7-877E-40DFE190E6EE}"/>
              </a:ext>
            </a:extLst>
          </p:cNvPr>
          <p:cNvSpPr>
            <a:spLocks noGrp="1"/>
          </p:cNvSpPr>
          <p:nvPr>
            <p:ph type="title"/>
          </p:nvPr>
        </p:nvSpPr>
        <p:spPr>
          <a:xfrm>
            <a:off x="838201" y="109259"/>
            <a:ext cx="10515599" cy="932688"/>
          </a:xfrm>
        </p:spPr>
        <p:txBody>
          <a:bodyPr vert="horz" lIns="121920" tIns="60960" rIns="121920" bIns="60960" rtlCol="0" anchor="b">
            <a:normAutofit/>
          </a:bodyPr>
          <a:lstStyle/>
          <a:p>
            <a:pPr defTabSz="1219170"/>
            <a:r>
              <a:rPr lang="en-US" sz="5467" dirty="0"/>
              <a:t>Staged Disaster Supplies</a:t>
            </a:r>
          </a:p>
        </p:txBody>
      </p:sp>
      <p:pic>
        <p:nvPicPr>
          <p:cNvPr id="4" name="Picture 3">
            <a:extLst>
              <a:ext uri="{FF2B5EF4-FFF2-40B4-BE49-F238E27FC236}">
                <a16:creationId xmlns:a16="http://schemas.microsoft.com/office/drawing/2014/main" id="{86AC9D27-1B62-4298-A68C-F35BF1173CE2}"/>
              </a:ext>
            </a:extLst>
          </p:cNvPr>
          <p:cNvPicPr>
            <a:picLocks noChangeAspect="1"/>
          </p:cNvPicPr>
          <p:nvPr/>
        </p:nvPicPr>
        <p:blipFill rotWithShape="1">
          <a:blip r:embed="rId3"/>
          <a:srcRect l="17802" r="-47" b="748"/>
          <a:stretch/>
        </p:blipFill>
        <p:spPr>
          <a:xfrm>
            <a:off x="915130" y="1041947"/>
            <a:ext cx="9696169" cy="4725431"/>
          </a:xfrm>
          <a:prstGeom prst="rect">
            <a:avLst/>
          </a:prstGeom>
        </p:spPr>
      </p:pic>
      <p:sp>
        <p:nvSpPr>
          <p:cNvPr id="3" name="TextBox 2">
            <a:extLst>
              <a:ext uri="{FF2B5EF4-FFF2-40B4-BE49-F238E27FC236}">
                <a16:creationId xmlns:a16="http://schemas.microsoft.com/office/drawing/2014/main" id="{C3601B4C-0DD2-401F-B399-D5D46C9D8E31}"/>
              </a:ext>
            </a:extLst>
          </p:cNvPr>
          <p:cNvSpPr txBox="1"/>
          <p:nvPr/>
        </p:nvSpPr>
        <p:spPr>
          <a:xfrm>
            <a:off x="7971395" y="4647520"/>
            <a:ext cx="3305475" cy="461665"/>
          </a:xfrm>
          <a:prstGeom prst="rect">
            <a:avLst/>
          </a:prstGeom>
          <a:solidFill>
            <a:schemeClr val="bg1"/>
          </a:solidFill>
        </p:spPr>
        <p:txBody>
          <a:bodyPr wrap="square" rtlCol="0">
            <a:spAutoFit/>
          </a:bodyPr>
          <a:lstStyle/>
          <a:p>
            <a:endParaRPr lang="en-US" sz="2400" dirty="0"/>
          </a:p>
        </p:txBody>
      </p:sp>
      <p:sp>
        <p:nvSpPr>
          <p:cNvPr id="11" name="TextBox 10">
            <a:extLst>
              <a:ext uri="{FF2B5EF4-FFF2-40B4-BE49-F238E27FC236}">
                <a16:creationId xmlns:a16="http://schemas.microsoft.com/office/drawing/2014/main" id="{A9EEA816-C339-42B8-A0DF-A98620453853}"/>
              </a:ext>
            </a:extLst>
          </p:cNvPr>
          <p:cNvSpPr txBox="1"/>
          <p:nvPr/>
        </p:nvSpPr>
        <p:spPr>
          <a:xfrm>
            <a:off x="915130" y="1041947"/>
            <a:ext cx="3732371" cy="461665"/>
          </a:xfrm>
          <a:prstGeom prst="rect">
            <a:avLst/>
          </a:prstGeom>
          <a:solidFill>
            <a:schemeClr val="bg1"/>
          </a:solidFill>
        </p:spPr>
        <p:txBody>
          <a:bodyPr wrap="square" rtlCol="0">
            <a:spAutoFit/>
          </a:bodyPr>
          <a:lstStyle/>
          <a:p>
            <a:endParaRPr lang="en-US" sz="2400" dirty="0"/>
          </a:p>
        </p:txBody>
      </p:sp>
      <p:sp>
        <p:nvSpPr>
          <p:cNvPr id="5" name="Slide Number Placeholder 4">
            <a:extLst>
              <a:ext uri="{FF2B5EF4-FFF2-40B4-BE49-F238E27FC236}">
                <a16:creationId xmlns:a16="http://schemas.microsoft.com/office/drawing/2014/main" id="{9B025001-421B-8CBA-E847-B480AC56B4FC}"/>
              </a:ext>
            </a:extLst>
          </p:cNvPr>
          <p:cNvSpPr>
            <a:spLocks noGrp="1"/>
          </p:cNvSpPr>
          <p:nvPr>
            <p:ph type="sldNum" sz="quarter" idx="12"/>
          </p:nvPr>
        </p:nvSpPr>
        <p:spPr/>
        <p:txBody>
          <a:bodyPr/>
          <a:lstStyle/>
          <a:p>
            <a:fld id="{8E591227-F9EB-4B2B-9432-842143BA1678}" type="slidenum">
              <a:rPr lang="en-US" smtClean="0"/>
              <a:t>30</a:t>
            </a:fld>
            <a:endParaRPr lang="en-US" dirty="0"/>
          </a:p>
        </p:txBody>
      </p:sp>
    </p:spTree>
    <p:extLst>
      <p:ext uri="{BB962C8B-B14F-4D97-AF65-F5344CB8AC3E}">
        <p14:creationId xmlns:p14="http://schemas.microsoft.com/office/powerpoint/2010/main" val="29991004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FE095-BFC5-FF27-51BF-9E344C31F656}"/>
              </a:ext>
            </a:extLst>
          </p:cNvPr>
          <p:cNvSpPr>
            <a:spLocks noGrp="1"/>
          </p:cNvSpPr>
          <p:nvPr>
            <p:ph type="title"/>
          </p:nvPr>
        </p:nvSpPr>
        <p:spPr>
          <a:xfrm>
            <a:off x="4853988" y="320041"/>
            <a:ext cx="6707084" cy="3892668"/>
          </a:xfrm>
        </p:spPr>
        <p:txBody>
          <a:bodyPr vert="horz" lIns="91440" tIns="45720" rIns="91440" bIns="45720" rtlCol="0" anchor="b">
            <a:normAutofit/>
          </a:bodyPr>
          <a:lstStyle/>
          <a:p>
            <a:pPr>
              <a:lnSpc>
                <a:spcPct val="90000"/>
              </a:lnSpc>
            </a:pPr>
            <a:r>
              <a:rPr lang="en-US" sz="6600" kern="1200" dirty="0">
                <a:solidFill>
                  <a:schemeClr val="tx1"/>
                </a:solidFill>
                <a:latin typeface="+mj-lt"/>
                <a:ea typeface="+mj-ea"/>
                <a:cs typeface="+mj-cs"/>
              </a:rPr>
              <a:t>Disaster Planning Resources</a:t>
            </a:r>
          </a:p>
        </p:txBody>
      </p:sp>
      <p:pic>
        <p:nvPicPr>
          <p:cNvPr id="4" name="Picture Placeholder 6">
            <a:extLst>
              <a:ext uri="{FF2B5EF4-FFF2-40B4-BE49-F238E27FC236}">
                <a16:creationId xmlns:a16="http://schemas.microsoft.com/office/drawing/2014/main" id="{AB877025-4B92-280F-3D14-04A6DF2F061B}"/>
              </a:ext>
            </a:extLst>
          </p:cNvPr>
          <p:cNvPicPr>
            <a:picLocks noGrp="1" noChangeAspect="1"/>
          </p:cNvPicPr>
          <p:nvPr>
            <p:ph type="pic" sz="quarter" idx="13"/>
          </p:nvPr>
        </p:nvPicPr>
        <p:blipFill rotWithShape="1">
          <a:blip r:embed="rId3"/>
          <a:srcRect r="-3" b="7890"/>
          <a:stretch/>
        </p:blipFill>
        <p:spPr>
          <a:xfrm>
            <a:off x="320040" y="817318"/>
            <a:ext cx="4087368" cy="4905228"/>
          </a:xfrm>
          <a:prstGeom prst="rect">
            <a:avLst/>
          </a:prstGeom>
        </p:spPr>
      </p:pic>
      <p:sp>
        <p:nvSpPr>
          <p:cNvPr id="2" name="Slide Number Placeholder 1">
            <a:extLst>
              <a:ext uri="{FF2B5EF4-FFF2-40B4-BE49-F238E27FC236}">
                <a16:creationId xmlns:a16="http://schemas.microsoft.com/office/drawing/2014/main" id="{86447194-71D3-6C53-4E92-47504491DA68}"/>
              </a:ext>
            </a:extLst>
          </p:cNvPr>
          <p:cNvSpPr>
            <a:spLocks noGrp="1"/>
          </p:cNvSpPr>
          <p:nvPr>
            <p:ph type="sldNum" sz="quarter" idx="12"/>
          </p:nvPr>
        </p:nvSpPr>
        <p:spPr/>
        <p:txBody>
          <a:bodyPr/>
          <a:lstStyle/>
          <a:p>
            <a:pPr algn="ctr" defTabSz="457189">
              <a:defRPr/>
            </a:pPr>
            <a:fld id="{F192D956-90FE-4F3B-9598-2BFE7DB7BC79}" type="slidenum">
              <a:rPr lang="en-IN" smtClean="0">
                <a:solidFill>
                  <a:srgbClr val="16494A"/>
                </a:solidFill>
              </a:rPr>
              <a:pPr algn="ctr" defTabSz="457189">
                <a:defRPr/>
              </a:pPr>
              <a:t>31</a:t>
            </a:fld>
            <a:endParaRPr lang="en-IN">
              <a:solidFill>
                <a:srgbClr val="16494A"/>
              </a:solidFill>
            </a:endParaRPr>
          </a:p>
        </p:txBody>
      </p:sp>
    </p:spTree>
    <p:extLst>
      <p:ext uri="{BB962C8B-B14F-4D97-AF65-F5344CB8AC3E}">
        <p14:creationId xmlns:p14="http://schemas.microsoft.com/office/powerpoint/2010/main" val="9886169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1BF07-AF0D-0044-2C61-F599B39E2A2E}"/>
              </a:ext>
            </a:extLst>
          </p:cNvPr>
          <p:cNvSpPr>
            <a:spLocks noGrp="1"/>
          </p:cNvSpPr>
          <p:nvPr>
            <p:ph type="title"/>
          </p:nvPr>
        </p:nvSpPr>
        <p:spPr>
          <a:xfrm>
            <a:off x="630936" y="639520"/>
            <a:ext cx="3429000" cy="1719072"/>
          </a:xfrm>
        </p:spPr>
        <p:txBody>
          <a:bodyPr vert="horz" lIns="91440" tIns="45720" rIns="91440" bIns="45720" rtlCol="0" anchor="b">
            <a:noAutofit/>
          </a:bodyPr>
          <a:lstStyle/>
          <a:p>
            <a:pPr>
              <a:lnSpc>
                <a:spcPct val="90000"/>
              </a:lnSpc>
            </a:pPr>
            <a:r>
              <a:rPr lang="en-US" sz="4000" kern="1200" dirty="0">
                <a:solidFill>
                  <a:schemeClr val="tx1"/>
                </a:solidFill>
                <a:latin typeface="Calibri Light" panose="020F0302020204030204" pitchFamily="34" charset="0"/>
                <a:cs typeface="Calibri Light" panose="020F0302020204030204" pitchFamily="34" charset="0"/>
              </a:rPr>
              <a:t>Virtual Tabletop Exercise Series </a:t>
            </a:r>
            <a:br>
              <a:rPr lang="en-US" sz="4000" kern="1200" dirty="0">
                <a:solidFill>
                  <a:schemeClr val="tx1"/>
                </a:solidFill>
                <a:latin typeface="Calibri Light" panose="020F0302020204030204" pitchFamily="34" charset="0"/>
                <a:cs typeface="Calibri Light" panose="020F0302020204030204" pitchFamily="34" charset="0"/>
              </a:rPr>
            </a:br>
            <a:r>
              <a:rPr lang="en-US" sz="4000" kern="1200" dirty="0">
                <a:solidFill>
                  <a:schemeClr val="tx1"/>
                </a:solidFill>
                <a:latin typeface="Calibri Light" panose="020F0302020204030204" pitchFamily="34" charset="0"/>
                <a:cs typeface="Calibri Light" panose="020F0302020204030204" pitchFamily="34" charset="0"/>
              </a:rPr>
              <a:t>for Food Banks</a:t>
            </a:r>
          </a:p>
        </p:txBody>
      </p:sp>
      <p:sp>
        <p:nvSpPr>
          <p:cNvPr id="6" name="TextBox 5">
            <a:extLst>
              <a:ext uri="{FF2B5EF4-FFF2-40B4-BE49-F238E27FC236}">
                <a16:creationId xmlns:a16="http://schemas.microsoft.com/office/drawing/2014/main" id="{8FBE3C08-8D04-493B-B196-0ED2D90C0DAC}"/>
              </a:ext>
            </a:extLst>
          </p:cNvPr>
          <p:cNvSpPr txBox="1"/>
          <p:nvPr/>
        </p:nvSpPr>
        <p:spPr>
          <a:xfrm>
            <a:off x="466313" y="2730977"/>
            <a:ext cx="5163374" cy="3929494"/>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dirty="0"/>
              <a:t>Self Service Tabletop Exercise Toolkit includes:</a:t>
            </a:r>
          </a:p>
          <a:p>
            <a:pPr marL="380990" indent="-228600">
              <a:lnSpc>
                <a:spcPct val="90000"/>
              </a:lnSpc>
              <a:spcAft>
                <a:spcPts val="600"/>
              </a:spcAft>
              <a:buFont typeface="Arial" panose="020B0604020202020204" pitchFamily="34" charset="0"/>
              <a:buChar char="•"/>
            </a:pPr>
            <a:r>
              <a:rPr lang="en-US" sz="2000" dirty="0"/>
              <a:t>Pre-scripted Tabletop Videos &amp; PowerPoints</a:t>
            </a:r>
          </a:p>
          <a:p>
            <a:pPr marL="380990" indent="-228600">
              <a:lnSpc>
                <a:spcPct val="90000"/>
              </a:lnSpc>
              <a:spcAft>
                <a:spcPts val="600"/>
              </a:spcAft>
              <a:buFont typeface="Arial" panose="020B0604020202020204" pitchFamily="34" charset="0"/>
              <a:buChar char="•"/>
            </a:pPr>
            <a:r>
              <a:rPr lang="en-US" sz="2000" dirty="0"/>
              <a:t>Situation Manuals</a:t>
            </a:r>
          </a:p>
          <a:p>
            <a:pPr marL="380990" indent="-228600">
              <a:lnSpc>
                <a:spcPct val="90000"/>
              </a:lnSpc>
              <a:spcAft>
                <a:spcPts val="600"/>
              </a:spcAft>
              <a:buFont typeface="Arial" panose="020B0604020202020204" pitchFamily="34" charset="0"/>
              <a:buChar char="•"/>
            </a:pPr>
            <a:r>
              <a:rPr lang="en-US" sz="2000" dirty="0"/>
              <a:t>Facilitator/Evaluator Guides</a:t>
            </a:r>
          </a:p>
          <a:p>
            <a:pPr marL="380990" indent="-228600">
              <a:lnSpc>
                <a:spcPct val="90000"/>
              </a:lnSpc>
              <a:spcAft>
                <a:spcPts val="600"/>
              </a:spcAft>
              <a:buFont typeface="Arial" panose="020B0604020202020204" pitchFamily="34" charset="0"/>
              <a:buChar char="•"/>
            </a:pPr>
            <a:r>
              <a:rPr lang="en-US" sz="2000" dirty="0"/>
              <a:t>Seven Scenarios for: </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Flood</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Earthquake</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Hurricane</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Public Health Crisis</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Tornado</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Wildfire</a:t>
            </a:r>
          </a:p>
          <a:p>
            <a:pPr marL="895340" lvl="1" indent="-228600">
              <a:lnSpc>
                <a:spcPct val="90000"/>
              </a:lnSpc>
              <a:spcAft>
                <a:spcPts val="600"/>
              </a:spcAft>
              <a:buFont typeface="Arial" panose="020B0604020202020204" pitchFamily="34" charset="0"/>
              <a:buChar char="•"/>
            </a:pPr>
            <a:r>
              <a:rPr lang="en-US" sz="1600" dirty="0">
                <a:effectLst>
                  <a:outerShdw blurRad="38100" dist="38100" dir="2700000" algn="tl">
                    <a:srgbClr val="000000">
                      <a:alpha val="43137"/>
                    </a:srgbClr>
                  </a:outerShdw>
                </a:effectLst>
              </a:rPr>
              <a:t>Winter Storm</a:t>
            </a:r>
          </a:p>
        </p:txBody>
      </p:sp>
      <p:pic>
        <p:nvPicPr>
          <p:cNvPr id="7" name="Content Placeholder 4" descr="A picture containing gull, aircraft, dome&#10;&#10;Description automatically generated">
            <a:extLst>
              <a:ext uri="{FF2B5EF4-FFF2-40B4-BE49-F238E27FC236}">
                <a16:creationId xmlns:a16="http://schemas.microsoft.com/office/drawing/2014/main" id="{155DC9C2-2650-2EF7-64D6-6822B6D1A533}"/>
              </a:ext>
            </a:extLst>
          </p:cNvPr>
          <p:cNvPicPr>
            <a:picLocks noChangeAspect="1"/>
          </p:cNvPicPr>
          <p:nvPr/>
        </p:nvPicPr>
        <p:blipFill>
          <a:blip r:embed="rId3"/>
          <a:stretch>
            <a:fillRect/>
          </a:stretch>
        </p:blipFill>
        <p:spPr>
          <a:xfrm>
            <a:off x="5959704" y="639520"/>
            <a:ext cx="5589018" cy="5577840"/>
          </a:xfrm>
          <a:prstGeom prst="rect">
            <a:avLst/>
          </a:prstGeom>
        </p:spPr>
      </p:pic>
      <p:sp>
        <p:nvSpPr>
          <p:cNvPr id="2" name="Slide Number Placeholder 1">
            <a:extLst>
              <a:ext uri="{FF2B5EF4-FFF2-40B4-BE49-F238E27FC236}">
                <a16:creationId xmlns:a16="http://schemas.microsoft.com/office/drawing/2014/main" id="{46762CF5-FBC2-C460-625B-5CF7B3D7DBCE}"/>
              </a:ext>
            </a:extLst>
          </p:cNvPr>
          <p:cNvSpPr>
            <a:spLocks noGrp="1"/>
          </p:cNvSpPr>
          <p:nvPr>
            <p:ph type="sldNum" sz="quarter" idx="12"/>
          </p:nvPr>
        </p:nvSpPr>
        <p:spPr/>
        <p:txBody>
          <a:bodyPr/>
          <a:lstStyle/>
          <a:p>
            <a:pPr algn="ctr" defTabSz="457189">
              <a:defRPr/>
            </a:pPr>
            <a:fld id="{F192D956-90FE-4F3B-9598-2BFE7DB7BC79}" type="slidenum">
              <a:rPr lang="en-IN" smtClean="0">
                <a:solidFill>
                  <a:srgbClr val="16494A"/>
                </a:solidFill>
              </a:rPr>
              <a:pPr algn="ctr" defTabSz="457189">
                <a:defRPr/>
              </a:pPr>
              <a:t>32</a:t>
            </a:fld>
            <a:endParaRPr lang="en-IN">
              <a:solidFill>
                <a:srgbClr val="16494A"/>
              </a:solidFill>
            </a:endParaRPr>
          </a:p>
        </p:txBody>
      </p:sp>
    </p:spTree>
    <p:extLst>
      <p:ext uri="{BB962C8B-B14F-4D97-AF65-F5344CB8AC3E}">
        <p14:creationId xmlns:p14="http://schemas.microsoft.com/office/powerpoint/2010/main" val="42073839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1000"/>
                                        <p:tgtEl>
                                          <p:spTgt spid="6">
                                            <p:txEl>
                                              <p:pRg st="5" end="5"/>
                                            </p:txEl>
                                          </p:spTgt>
                                        </p:tgtEl>
                                      </p:cBhvr>
                                    </p:animEffect>
                                    <p:anim calcmode="lin" valueType="num">
                                      <p:cBhvr>
                                        <p:cTn id="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200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fade">
                                      <p:cBhvr>
                                        <p:cTn id="13" dur="1000"/>
                                        <p:tgtEl>
                                          <p:spTgt spid="6">
                                            <p:txEl>
                                              <p:pRg st="6" end="6"/>
                                            </p:txEl>
                                          </p:spTgt>
                                        </p:tgtEl>
                                      </p:cBhvr>
                                    </p:animEffect>
                                    <p:anim calcmode="lin" valueType="num">
                                      <p:cBhvr>
                                        <p:cTn id="1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200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1000"/>
                                        <p:tgtEl>
                                          <p:spTgt spid="6">
                                            <p:txEl>
                                              <p:pRg st="7" end="7"/>
                                            </p:txEl>
                                          </p:spTgt>
                                        </p:tgtEl>
                                      </p:cBhvr>
                                    </p:animEffect>
                                    <p:anim calcmode="lin" valueType="num">
                                      <p:cBhvr>
                                        <p:cTn id="2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nodeType="afterEffect">
                                  <p:stCondLst>
                                    <p:cond delay="200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1000"/>
                                        <p:tgtEl>
                                          <p:spTgt spid="6">
                                            <p:txEl>
                                              <p:pRg st="8" end="8"/>
                                            </p:txEl>
                                          </p:spTgt>
                                        </p:tgtEl>
                                      </p:cBhvr>
                                    </p:animEffect>
                                    <p:anim calcmode="lin" valueType="num">
                                      <p:cBhvr>
                                        <p:cTn id="2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0"/>
                            </p:stCondLst>
                            <p:childTnLst>
                              <p:par>
                                <p:cTn id="29" presetID="42" presetClass="entr" presetSubtype="0" fill="hold" nodeType="afterEffect">
                                  <p:stCondLst>
                                    <p:cond delay="200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1000"/>
                                        <p:tgtEl>
                                          <p:spTgt spid="6">
                                            <p:txEl>
                                              <p:pRg st="9" end="9"/>
                                            </p:txEl>
                                          </p:spTgt>
                                        </p:tgtEl>
                                      </p:cBhvr>
                                    </p:animEffect>
                                    <p:anim calcmode="lin" valueType="num">
                                      <p:cBhvr>
                                        <p:cTn id="32"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34" fill="hold">
                            <p:stCondLst>
                              <p:cond delay="15000"/>
                            </p:stCondLst>
                            <p:childTnLst>
                              <p:par>
                                <p:cTn id="35" presetID="42" presetClass="entr" presetSubtype="0" fill="hold" nodeType="afterEffect">
                                  <p:stCondLst>
                                    <p:cond delay="200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1000"/>
                                        <p:tgtEl>
                                          <p:spTgt spid="6">
                                            <p:txEl>
                                              <p:pRg st="10" end="10"/>
                                            </p:txEl>
                                          </p:spTgt>
                                        </p:tgtEl>
                                      </p:cBhvr>
                                    </p:animEffect>
                                    <p:anim calcmode="lin" valueType="num">
                                      <p:cBhvr>
                                        <p:cTn id="3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40" fill="hold">
                            <p:stCondLst>
                              <p:cond delay="18000"/>
                            </p:stCondLst>
                            <p:childTnLst>
                              <p:par>
                                <p:cTn id="41" presetID="42" presetClass="entr" presetSubtype="0" fill="hold" nodeType="afterEffect">
                                  <p:stCondLst>
                                    <p:cond delay="200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fade">
                                      <p:cBhvr>
                                        <p:cTn id="43" dur="1000"/>
                                        <p:tgtEl>
                                          <p:spTgt spid="6">
                                            <p:txEl>
                                              <p:pRg st="11" end="11"/>
                                            </p:txEl>
                                          </p:spTgt>
                                        </p:tgtEl>
                                      </p:cBhvr>
                                    </p:animEffect>
                                    <p:anim calcmode="lin" valueType="num">
                                      <p:cBhvr>
                                        <p:cTn id="44"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554A11E9-5663-4090-856C-59D91E8D7405}"/>
              </a:ext>
            </a:extLst>
          </p:cNvPr>
          <p:cNvSpPr/>
          <p:nvPr/>
        </p:nvSpPr>
        <p:spPr bwMode="auto">
          <a:xfrm>
            <a:off x="0" y="2605520"/>
            <a:ext cx="12191998" cy="4252480"/>
          </a:xfrm>
          <a:custGeom>
            <a:avLst/>
            <a:gdLst>
              <a:gd name="connsiteX0" fmla="*/ 12191998 w 12191998"/>
              <a:gd name="connsiteY0" fmla="*/ 0 h 4252480"/>
              <a:gd name="connsiteX1" fmla="*/ 12191998 w 12191998"/>
              <a:gd name="connsiteY1" fmla="*/ 4252480 h 4252480"/>
              <a:gd name="connsiteX2" fmla="*/ 0 w 12191998"/>
              <a:gd name="connsiteY2" fmla="*/ 4252480 h 4252480"/>
              <a:gd name="connsiteX3" fmla="*/ 0 w 12191998"/>
              <a:gd name="connsiteY3" fmla="*/ 3222873 h 4252480"/>
              <a:gd name="connsiteX4" fmla="*/ 1973944 w 12191998"/>
              <a:gd name="connsiteY4" fmla="*/ 1213680 h 4252480"/>
              <a:gd name="connsiteX5" fmla="*/ 2061029 w 12191998"/>
              <a:gd name="connsiteY5" fmla="*/ 2534480 h 4252480"/>
              <a:gd name="connsiteX6" fmla="*/ 2888344 w 12191998"/>
              <a:gd name="connsiteY6" fmla="*/ 1982937 h 4252480"/>
              <a:gd name="connsiteX7" fmla="*/ 3715658 w 12191998"/>
              <a:gd name="connsiteY7" fmla="*/ 2766709 h 4252480"/>
              <a:gd name="connsiteX8" fmla="*/ 6183088 w 12191998"/>
              <a:gd name="connsiteY8" fmla="*/ 894366 h 4252480"/>
              <a:gd name="connsiteX9" fmla="*/ 6604001 w 12191998"/>
              <a:gd name="connsiteY9" fmla="*/ 2548994 h 4252480"/>
              <a:gd name="connsiteX10" fmla="*/ 8215087 w 12191998"/>
              <a:gd name="connsiteY10" fmla="*/ 1213680 h 4252480"/>
              <a:gd name="connsiteX11" fmla="*/ 9347200 w 12191998"/>
              <a:gd name="connsiteY11" fmla="*/ 2868309 h 425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4252480">
                <a:moveTo>
                  <a:pt x="12191998" y="0"/>
                </a:moveTo>
                <a:lnTo>
                  <a:pt x="12191998" y="4252480"/>
                </a:lnTo>
                <a:lnTo>
                  <a:pt x="0" y="4252480"/>
                </a:lnTo>
                <a:lnTo>
                  <a:pt x="0" y="3222873"/>
                </a:lnTo>
                <a:lnTo>
                  <a:pt x="1973944" y="1213680"/>
                </a:lnTo>
                <a:lnTo>
                  <a:pt x="2061029" y="2534480"/>
                </a:lnTo>
                <a:lnTo>
                  <a:pt x="2888344" y="1982937"/>
                </a:lnTo>
                <a:lnTo>
                  <a:pt x="3715658" y="2766709"/>
                </a:lnTo>
                <a:lnTo>
                  <a:pt x="6183088" y="894366"/>
                </a:lnTo>
                <a:lnTo>
                  <a:pt x="6604001" y="2548994"/>
                </a:lnTo>
                <a:lnTo>
                  <a:pt x="8215087" y="1213680"/>
                </a:lnTo>
                <a:lnTo>
                  <a:pt x="9347200" y="2868309"/>
                </a:lnTo>
                <a:close/>
              </a:path>
            </a:pathLst>
          </a:custGeom>
          <a:solidFill>
            <a:schemeClr val="bg1">
              <a:lumMod val="65000"/>
              <a:alpha val="39000"/>
            </a:schemeClr>
          </a:solidFill>
          <a:ln>
            <a:noFill/>
          </a:ln>
        </p:spPr>
        <p:txBody>
          <a:bodyPr vert="horz" wrap="square" lIns="91440" tIns="45720" rIns="91440" bIns="45720" numCol="1" rtlCol="0" anchor="t" anchorCtr="0" compatLnSpc="1">
            <a:prstTxWarp prst="textNoShape">
              <a:avLst/>
            </a:prstTxWarp>
          </a:bodyPr>
          <a:lstStyle/>
          <a:p>
            <a:pPr algn="l"/>
            <a:endParaRPr lang="en-GB"/>
          </a:p>
        </p:txBody>
      </p:sp>
      <p:grpSp>
        <p:nvGrpSpPr>
          <p:cNvPr id="13" name="Group 12">
            <a:extLst>
              <a:ext uri="{FF2B5EF4-FFF2-40B4-BE49-F238E27FC236}">
                <a16:creationId xmlns:a16="http://schemas.microsoft.com/office/drawing/2014/main" id="{97F94661-39E6-4717-AE24-4F078404D59D}"/>
              </a:ext>
            </a:extLst>
          </p:cNvPr>
          <p:cNvGrpSpPr/>
          <p:nvPr/>
        </p:nvGrpSpPr>
        <p:grpSpPr>
          <a:xfrm>
            <a:off x="5274708" y="2991729"/>
            <a:ext cx="1431675" cy="1431674"/>
            <a:chOff x="5231888" y="3861643"/>
            <a:chExt cx="1431675" cy="1431674"/>
          </a:xfrm>
        </p:grpSpPr>
        <p:grpSp>
          <p:nvGrpSpPr>
            <p:cNvPr id="85" name="Group 84">
              <a:extLst>
                <a:ext uri="{FF2B5EF4-FFF2-40B4-BE49-F238E27FC236}">
                  <a16:creationId xmlns:a16="http://schemas.microsoft.com/office/drawing/2014/main" id="{3E9B9D94-FD0F-4BA8-AF0A-F15759FA33CB}"/>
                </a:ext>
              </a:extLst>
            </p:cNvPr>
            <p:cNvGrpSpPr/>
            <p:nvPr/>
          </p:nvGrpSpPr>
          <p:grpSpPr>
            <a:xfrm>
              <a:off x="5231888" y="3861643"/>
              <a:ext cx="1431675" cy="1431674"/>
              <a:chOff x="838200" y="3632193"/>
              <a:chExt cx="836734" cy="836734"/>
            </a:xfrm>
          </p:grpSpPr>
          <p:sp>
            <p:nvSpPr>
              <p:cNvPr id="95" name="Oval 94">
                <a:extLst>
                  <a:ext uri="{FF2B5EF4-FFF2-40B4-BE49-F238E27FC236}">
                    <a16:creationId xmlns:a16="http://schemas.microsoft.com/office/drawing/2014/main" id="{016534B0-794D-47B7-89A4-F95D2C42FEBC}"/>
                  </a:ext>
                </a:extLst>
              </p:cNvPr>
              <p:cNvSpPr/>
              <p:nvPr/>
            </p:nvSpPr>
            <p:spPr>
              <a:xfrm>
                <a:off x="838200" y="3632193"/>
                <a:ext cx="836734" cy="836734"/>
              </a:xfrm>
              <a:prstGeom prst="ellipse">
                <a:avLst/>
              </a:prstGeom>
              <a:solidFill>
                <a:schemeClr val="accent1">
                  <a:lumMod val="75000"/>
                </a:schemeClr>
              </a:solidFill>
              <a:ln w="88900" cap="flat" cmpd="sng" algn="ctr">
                <a:noFill/>
                <a:prstDash val="solid"/>
                <a:miter lim="800000"/>
              </a:ln>
              <a:effectLst/>
            </p:spPr>
            <p:txBody>
              <a:bodyPr lIns="0" tIns="0" rIns="0" bIns="0" rtlCol="0" anchor="ctr"/>
              <a:lstStyle/>
              <a:p>
                <a:pPr algn="ctr"/>
                <a:endParaRPr lang="en-US" kern="0">
                  <a:solidFill>
                    <a:prstClr val="white"/>
                  </a:solidFill>
                </a:endParaRPr>
              </a:p>
            </p:txBody>
          </p:sp>
          <p:sp>
            <p:nvSpPr>
              <p:cNvPr id="96" name="Oval 95">
                <a:extLst>
                  <a:ext uri="{FF2B5EF4-FFF2-40B4-BE49-F238E27FC236}">
                    <a16:creationId xmlns:a16="http://schemas.microsoft.com/office/drawing/2014/main" id="{B8E9FC6B-8DB0-429D-A89A-028358DDF68B}"/>
                  </a:ext>
                </a:extLst>
              </p:cNvPr>
              <p:cNvSpPr/>
              <p:nvPr/>
            </p:nvSpPr>
            <p:spPr>
              <a:xfrm>
                <a:off x="910810" y="3704803"/>
                <a:ext cx="691515" cy="691515"/>
              </a:xfrm>
              <a:prstGeom prst="ellipse">
                <a:avLst/>
              </a:prstGeom>
              <a:solidFill>
                <a:schemeClr val="accent1"/>
              </a:solidFill>
              <a:ln w="88900" cap="flat" cmpd="sng" algn="ctr">
                <a:noFill/>
                <a:prstDash val="solid"/>
                <a:miter lim="800000"/>
              </a:ln>
              <a:effectLst/>
            </p:spPr>
            <p:txBody>
              <a:bodyPr lIns="0" tIns="0" rIns="0" bIns="0" rtlCol="0" anchor="ctr"/>
              <a:lstStyle/>
              <a:p>
                <a:pPr algn="ctr"/>
                <a:endParaRPr lang="en-US" sz="800" kern="0" dirty="0">
                  <a:solidFill>
                    <a:prstClr val="black"/>
                  </a:solidFill>
                  <a:ea typeface="GeoSlab703-Medium" panose="020B0500000000000000" pitchFamily="34" charset="0"/>
                  <a:cs typeface="GeoSlab703-Medium" panose="020B0500000000000000" pitchFamily="34" charset="0"/>
                </a:endParaRPr>
              </a:p>
            </p:txBody>
          </p:sp>
        </p:grpSp>
        <p:pic>
          <p:nvPicPr>
            <p:cNvPr id="8" name="Picture 7">
              <a:extLst>
                <a:ext uri="{FF2B5EF4-FFF2-40B4-BE49-F238E27FC236}">
                  <a16:creationId xmlns:a16="http://schemas.microsoft.com/office/drawing/2014/main" id="{30F4F1DD-657E-47C1-B403-8DBB9CF419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73377" y="4219642"/>
              <a:ext cx="938684" cy="627640"/>
            </a:xfrm>
            <a:prstGeom prst="rect">
              <a:avLst/>
            </a:prstGeom>
          </p:spPr>
        </p:pic>
      </p:grpSp>
      <p:grpSp>
        <p:nvGrpSpPr>
          <p:cNvPr id="14" name="Group 13">
            <a:extLst>
              <a:ext uri="{FF2B5EF4-FFF2-40B4-BE49-F238E27FC236}">
                <a16:creationId xmlns:a16="http://schemas.microsoft.com/office/drawing/2014/main" id="{F39D0A72-6C75-4CB0-8F38-8136374C0DD8}"/>
              </a:ext>
            </a:extLst>
          </p:cNvPr>
          <p:cNvGrpSpPr/>
          <p:nvPr/>
        </p:nvGrpSpPr>
        <p:grpSpPr>
          <a:xfrm>
            <a:off x="5890508" y="1237169"/>
            <a:ext cx="1431675" cy="1431674"/>
            <a:chOff x="5705329" y="1742573"/>
            <a:chExt cx="1431675" cy="1431674"/>
          </a:xfrm>
        </p:grpSpPr>
        <p:grpSp>
          <p:nvGrpSpPr>
            <p:cNvPr id="87" name="Group 86">
              <a:extLst>
                <a:ext uri="{FF2B5EF4-FFF2-40B4-BE49-F238E27FC236}">
                  <a16:creationId xmlns:a16="http://schemas.microsoft.com/office/drawing/2014/main" id="{0A1E8FAF-145E-47C0-B30C-2B9100A6C2EC}"/>
                </a:ext>
              </a:extLst>
            </p:cNvPr>
            <p:cNvGrpSpPr/>
            <p:nvPr/>
          </p:nvGrpSpPr>
          <p:grpSpPr>
            <a:xfrm>
              <a:off x="5705329" y="1742573"/>
              <a:ext cx="1431675" cy="1431674"/>
              <a:chOff x="1114900" y="2393714"/>
              <a:chExt cx="836734" cy="836734"/>
            </a:xfrm>
          </p:grpSpPr>
          <p:sp>
            <p:nvSpPr>
              <p:cNvPr id="91" name="Oval 90">
                <a:extLst>
                  <a:ext uri="{FF2B5EF4-FFF2-40B4-BE49-F238E27FC236}">
                    <a16:creationId xmlns:a16="http://schemas.microsoft.com/office/drawing/2014/main" id="{DEB7BBE2-8D95-4CA0-B742-310EBD45ACA3}"/>
                  </a:ext>
                </a:extLst>
              </p:cNvPr>
              <p:cNvSpPr/>
              <p:nvPr/>
            </p:nvSpPr>
            <p:spPr>
              <a:xfrm>
                <a:off x="1114900" y="2393714"/>
                <a:ext cx="836734" cy="836734"/>
              </a:xfrm>
              <a:prstGeom prst="ellipse">
                <a:avLst/>
              </a:prstGeom>
              <a:solidFill>
                <a:schemeClr val="accent2">
                  <a:lumMod val="75000"/>
                </a:schemeClr>
              </a:solidFill>
              <a:ln w="88900" cap="flat" cmpd="sng" algn="ctr">
                <a:noFill/>
                <a:prstDash val="solid"/>
                <a:miter lim="800000"/>
              </a:ln>
              <a:effectLst/>
            </p:spPr>
            <p:txBody>
              <a:bodyPr lIns="0" tIns="0" rIns="0" bIns="0" rtlCol="0" anchor="ctr"/>
              <a:lstStyle/>
              <a:p>
                <a:pPr algn="ctr"/>
                <a:endParaRPr lang="en-US" kern="0">
                  <a:solidFill>
                    <a:prstClr val="white"/>
                  </a:solidFill>
                </a:endParaRPr>
              </a:p>
            </p:txBody>
          </p:sp>
          <p:sp>
            <p:nvSpPr>
              <p:cNvPr id="92" name="Oval 91">
                <a:extLst>
                  <a:ext uri="{FF2B5EF4-FFF2-40B4-BE49-F238E27FC236}">
                    <a16:creationId xmlns:a16="http://schemas.microsoft.com/office/drawing/2014/main" id="{AF79791E-F21C-4CF1-9312-414B9551A331}"/>
                  </a:ext>
                </a:extLst>
              </p:cNvPr>
              <p:cNvSpPr/>
              <p:nvPr/>
            </p:nvSpPr>
            <p:spPr>
              <a:xfrm>
                <a:off x="1187510" y="2466324"/>
                <a:ext cx="691515" cy="691515"/>
              </a:xfrm>
              <a:prstGeom prst="ellipse">
                <a:avLst/>
              </a:prstGeom>
              <a:solidFill>
                <a:schemeClr val="accent2"/>
              </a:solidFill>
              <a:ln w="88900" cap="flat" cmpd="sng" algn="ctr">
                <a:noFill/>
                <a:prstDash val="solid"/>
                <a:miter lim="800000"/>
              </a:ln>
              <a:effectLst/>
            </p:spPr>
            <p:txBody>
              <a:bodyPr lIns="0" tIns="0" rIns="0" bIns="0" rtlCol="0" anchor="ctr"/>
              <a:lstStyle/>
              <a:p>
                <a:pPr algn="ctr"/>
                <a:endParaRPr lang="en-US" sz="800" kern="0" dirty="0">
                  <a:solidFill>
                    <a:prstClr val="black"/>
                  </a:solidFill>
                  <a:ea typeface="GeoSlab703-Medium" panose="020B0500000000000000" pitchFamily="34" charset="0"/>
                  <a:cs typeface="GeoSlab703-Medium" panose="020B0500000000000000" pitchFamily="34" charset="0"/>
                </a:endParaRPr>
              </a:p>
            </p:txBody>
          </p:sp>
        </p:grpSp>
        <p:pic>
          <p:nvPicPr>
            <p:cNvPr id="9" name="Picture 8">
              <a:extLst>
                <a:ext uri="{FF2B5EF4-FFF2-40B4-BE49-F238E27FC236}">
                  <a16:creationId xmlns:a16="http://schemas.microsoft.com/office/drawing/2014/main" id="{E6BCB444-0BBB-4EF7-BA74-562A75ECA4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18482" y="2045430"/>
              <a:ext cx="799189" cy="799189"/>
            </a:xfrm>
            <a:prstGeom prst="rect">
              <a:avLst/>
            </a:prstGeom>
          </p:spPr>
        </p:pic>
      </p:grpSp>
      <p:grpSp>
        <p:nvGrpSpPr>
          <p:cNvPr id="15" name="Group 14">
            <a:extLst>
              <a:ext uri="{FF2B5EF4-FFF2-40B4-BE49-F238E27FC236}">
                <a16:creationId xmlns:a16="http://schemas.microsoft.com/office/drawing/2014/main" id="{BA61615D-7E4D-4C94-B806-00D00457713C}"/>
              </a:ext>
            </a:extLst>
          </p:cNvPr>
          <p:cNvGrpSpPr/>
          <p:nvPr/>
        </p:nvGrpSpPr>
        <p:grpSpPr>
          <a:xfrm>
            <a:off x="7810258" y="942641"/>
            <a:ext cx="1431675" cy="1431674"/>
            <a:chOff x="7577007" y="241800"/>
            <a:chExt cx="1431675" cy="1431674"/>
          </a:xfrm>
        </p:grpSpPr>
        <p:grpSp>
          <p:nvGrpSpPr>
            <p:cNvPr id="81" name="Group 80">
              <a:extLst>
                <a:ext uri="{FF2B5EF4-FFF2-40B4-BE49-F238E27FC236}">
                  <a16:creationId xmlns:a16="http://schemas.microsoft.com/office/drawing/2014/main" id="{B15882DC-08E2-46E3-BEAA-3024868F39B9}"/>
                </a:ext>
              </a:extLst>
            </p:cNvPr>
            <p:cNvGrpSpPr/>
            <p:nvPr/>
          </p:nvGrpSpPr>
          <p:grpSpPr>
            <a:xfrm>
              <a:off x="7577007" y="241800"/>
              <a:ext cx="1431675" cy="1431674"/>
              <a:chOff x="2208791" y="1875959"/>
              <a:chExt cx="836734" cy="836734"/>
            </a:xfrm>
          </p:grpSpPr>
          <p:sp>
            <p:nvSpPr>
              <p:cNvPr id="103" name="Oval 102">
                <a:extLst>
                  <a:ext uri="{FF2B5EF4-FFF2-40B4-BE49-F238E27FC236}">
                    <a16:creationId xmlns:a16="http://schemas.microsoft.com/office/drawing/2014/main" id="{E261FD38-066F-48A1-97A6-C021B26E6114}"/>
                  </a:ext>
                </a:extLst>
              </p:cNvPr>
              <p:cNvSpPr/>
              <p:nvPr/>
            </p:nvSpPr>
            <p:spPr>
              <a:xfrm>
                <a:off x="2208791" y="1875959"/>
                <a:ext cx="836734" cy="836734"/>
              </a:xfrm>
              <a:prstGeom prst="ellipse">
                <a:avLst/>
              </a:prstGeom>
              <a:solidFill>
                <a:schemeClr val="accent3">
                  <a:lumMod val="75000"/>
                </a:schemeClr>
              </a:solidFill>
              <a:ln w="88900" cap="flat" cmpd="sng" algn="ctr">
                <a:noFill/>
                <a:prstDash val="solid"/>
                <a:miter lim="800000"/>
              </a:ln>
              <a:effectLst/>
            </p:spPr>
            <p:txBody>
              <a:bodyPr lIns="0" tIns="0" rIns="0" bIns="0" rtlCol="0" anchor="ctr"/>
              <a:lstStyle/>
              <a:p>
                <a:pPr algn="ctr"/>
                <a:endParaRPr lang="en-US" sz="800" kern="0" dirty="0">
                  <a:solidFill>
                    <a:prstClr val="black"/>
                  </a:solidFill>
                  <a:latin typeface="GeoSlab703-Medium" panose="020B0500000000000000" pitchFamily="34" charset="0"/>
                  <a:ea typeface="GeoSlab703-Medium" panose="020B0500000000000000" pitchFamily="34" charset="0"/>
                  <a:cs typeface="GeoSlab703-Medium" panose="020B0500000000000000" pitchFamily="34" charset="0"/>
                </a:endParaRPr>
              </a:p>
            </p:txBody>
          </p:sp>
          <p:sp>
            <p:nvSpPr>
              <p:cNvPr id="104" name="Oval 103">
                <a:extLst>
                  <a:ext uri="{FF2B5EF4-FFF2-40B4-BE49-F238E27FC236}">
                    <a16:creationId xmlns:a16="http://schemas.microsoft.com/office/drawing/2014/main" id="{105212EB-967E-43B9-80EF-C1BE61DC39DA}"/>
                  </a:ext>
                </a:extLst>
              </p:cNvPr>
              <p:cNvSpPr/>
              <p:nvPr/>
            </p:nvSpPr>
            <p:spPr>
              <a:xfrm>
                <a:off x="2281401" y="1948569"/>
                <a:ext cx="691515" cy="691515"/>
              </a:xfrm>
              <a:prstGeom prst="ellipse">
                <a:avLst/>
              </a:prstGeom>
              <a:solidFill>
                <a:schemeClr val="accent3"/>
              </a:solidFill>
              <a:ln w="88900" cap="flat" cmpd="sng" algn="ctr">
                <a:noFill/>
                <a:prstDash val="solid"/>
                <a:miter lim="800000"/>
              </a:ln>
              <a:effectLst/>
            </p:spPr>
            <p:txBody>
              <a:bodyPr lIns="0" tIns="0" rIns="0" bIns="0" rtlCol="0" anchor="ctr"/>
              <a:lstStyle/>
              <a:p>
                <a:pPr algn="ctr"/>
                <a:endParaRPr lang="en-US" sz="800" kern="0" dirty="0">
                  <a:solidFill>
                    <a:prstClr val="black"/>
                  </a:solidFill>
                  <a:ea typeface="GeoSlab703-Medium" panose="020B0500000000000000" pitchFamily="34" charset="0"/>
                  <a:cs typeface="GeoSlab703-Medium" panose="020B0500000000000000" pitchFamily="34" charset="0"/>
                </a:endParaRPr>
              </a:p>
            </p:txBody>
          </p:sp>
        </p:grpSp>
        <p:pic>
          <p:nvPicPr>
            <p:cNvPr id="10" name="Picture 9">
              <a:extLst>
                <a:ext uri="{FF2B5EF4-FFF2-40B4-BE49-F238E27FC236}">
                  <a16:creationId xmlns:a16="http://schemas.microsoft.com/office/drawing/2014/main" id="{9DF956A9-0A6B-4053-815E-C5FC37F4DE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11320" y="484345"/>
              <a:ext cx="777301" cy="777301"/>
            </a:xfrm>
            <a:prstGeom prst="rect">
              <a:avLst/>
            </a:prstGeom>
          </p:spPr>
        </p:pic>
      </p:grpSp>
      <p:grpSp>
        <p:nvGrpSpPr>
          <p:cNvPr id="16" name="Group 15">
            <a:extLst>
              <a:ext uri="{FF2B5EF4-FFF2-40B4-BE49-F238E27FC236}">
                <a16:creationId xmlns:a16="http://schemas.microsoft.com/office/drawing/2014/main" id="{72DE3314-F8FE-43C8-9AD6-C7F958F02E21}"/>
              </a:ext>
            </a:extLst>
          </p:cNvPr>
          <p:cNvGrpSpPr/>
          <p:nvPr/>
        </p:nvGrpSpPr>
        <p:grpSpPr>
          <a:xfrm>
            <a:off x="9629971" y="2507983"/>
            <a:ext cx="1431675" cy="1431674"/>
            <a:chOff x="9448685" y="1742573"/>
            <a:chExt cx="1431675" cy="1431674"/>
          </a:xfrm>
        </p:grpSpPr>
        <p:grpSp>
          <p:nvGrpSpPr>
            <p:cNvPr id="86" name="Group 85">
              <a:extLst>
                <a:ext uri="{FF2B5EF4-FFF2-40B4-BE49-F238E27FC236}">
                  <a16:creationId xmlns:a16="http://schemas.microsoft.com/office/drawing/2014/main" id="{192516AD-E689-4374-8D3C-CC7DB44926AF}"/>
                </a:ext>
              </a:extLst>
            </p:cNvPr>
            <p:cNvGrpSpPr/>
            <p:nvPr/>
          </p:nvGrpSpPr>
          <p:grpSpPr>
            <a:xfrm>
              <a:off x="9448685" y="1742573"/>
              <a:ext cx="1431675" cy="1431674"/>
              <a:chOff x="3302682" y="2393714"/>
              <a:chExt cx="836734" cy="836734"/>
            </a:xfrm>
          </p:grpSpPr>
          <p:sp>
            <p:nvSpPr>
              <p:cNvPr id="93" name="Oval 92">
                <a:extLst>
                  <a:ext uri="{FF2B5EF4-FFF2-40B4-BE49-F238E27FC236}">
                    <a16:creationId xmlns:a16="http://schemas.microsoft.com/office/drawing/2014/main" id="{999D9C77-3153-4303-9E74-4DACFC8EDC91}"/>
                  </a:ext>
                </a:extLst>
              </p:cNvPr>
              <p:cNvSpPr/>
              <p:nvPr/>
            </p:nvSpPr>
            <p:spPr>
              <a:xfrm>
                <a:off x="3302682" y="2393714"/>
                <a:ext cx="836734" cy="836734"/>
              </a:xfrm>
              <a:prstGeom prst="ellipse">
                <a:avLst/>
              </a:prstGeom>
              <a:solidFill>
                <a:schemeClr val="accent4">
                  <a:lumMod val="75000"/>
                </a:schemeClr>
              </a:solidFill>
              <a:ln w="88900" cap="flat" cmpd="sng" algn="ctr">
                <a:noFill/>
                <a:prstDash val="solid"/>
                <a:miter lim="800000"/>
              </a:ln>
              <a:effectLst/>
            </p:spPr>
            <p:txBody>
              <a:bodyPr lIns="0" tIns="0" rIns="0" bIns="0" rtlCol="0" anchor="ctr"/>
              <a:lstStyle/>
              <a:p>
                <a:pPr algn="ctr"/>
                <a:endParaRPr lang="en-US" kern="0">
                  <a:solidFill>
                    <a:prstClr val="white"/>
                  </a:solidFill>
                </a:endParaRPr>
              </a:p>
            </p:txBody>
          </p:sp>
          <p:sp>
            <p:nvSpPr>
              <p:cNvPr id="94" name="Oval 93">
                <a:extLst>
                  <a:ext uri="{FF2B5EF4-FFF2-40B4-BE49-F238E27FC236}">
                    <a16:creationId xmlns:a16="http://schemas.microsoft.com/office/drawing/2014/main" id="{61D94D85-E4B2-4FC0-A06E-F133A6C8EFEF}"/>
                  </a:ext>
                </a:extLst>
              </p:cNvPr>
              <p:cNvSpPr/>
              <p:nvPr/>
            </p:nvSpPr>
            <p:spPr>
              <a:xfrm>
                <a:off x="3375292" y="2466324"/>
                <a:ext cx="691515" cy="691515"/>
              </a:xfrm>
              <a:prstGeom prst="ellipse">
                <a:avLst/>
              </a:prstGeom>
              <a:solidFill>
                <a:schemeClr val="accent4"/>
              </a:solidFill>
              <a:ln w="88900" cap="flat" cmpd="sng" algn="ctr">
                <a:noFill/>
                <a:prstDash val="solid"/>
                <a:miter lim="800000"/>
              </a:ln>
              <a:effectLst/>
            </p:spPr>
            <p:txBody>
              <a:bodyPr lIns="0" tIns="0" rIns="0" bIns="0" rtlCol="0" anchor="ctr"/>
              <a:lstStyle/>
              <a:p>
                <a:pPr algn="ctr"/>
                <a:endParaRPr lang="en-US" sz="800" kern="0" dirty="0">
                  <a:solidFill>
                    <a:prstClr val="black"/>
                  </a:solidFill>
                  <a:ea typeface="GeoSlab703-Medium" panose="020B0500000000000000" pitchFamily="34" charset="0"/>
                  <a:cs typeface="GeoSlab703-Medium" panose="020B0500000000000000" pitchFamily="34" charset="0"/>
                </a:endParaRPr>
              </a:p>
            </p:txBody>
          </p:sp>
        </p:grpSp>
        <p:pic>
          <p:nvPicPr>
            <p:cNvPr id="11" name="Picture 10">
              <a:extLst>
                <a:ext uri="{FF2B5EF4-FFF2-40B4-BE49-F238E27FC236}">
                  <a16:creationId xmlns:a16="http://schemas.microsoft.com/office/drawing/2014/main" id="{3FEB6A0B-E6CA-41D9-82FE-C8B0D02911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733198" y="2027086"/>
              <a:ext cx="828542" cy="828542"/>
            </a:xfrm>
            <a:prstGeom prst="rect">
              <a:avLst/>
            </a:prstGeom>
          </p:spPr>
        </p:pic>
      </p:grpSp>
      <p:grpSp>
        <p:nvGrpSpPr>
          <p:cNvPr id="17" name="Group 16">
            <a:extLst>
              <a:ext uri="{FF2B5EF4-FFF2-40B4-BE49-F238E27FC236}">
                <a16:creationId xmlns:a16="http://schemas.microsoft.com/office/drawing/2014/main" id="{13BAD0B1-F948-4F32-A6BB-8107AE77994F}"/>
              </a:ext>
            </a:extLst>
          </p:cNvPr>
          <p:cNvGrpSpPr/>
          <p:nvPr/>
        </p:nvGrpSpPr>
        <p:grpSpPr>
          <a:xfrm>
            <a:off x="10175184" y="4394874"/>
            <a:ext cx="1431675" cy="1431674"/>
            <a:chOff x="9922124" y="3861643"/>
            <a:chExt cx="1431675" cy="1431674"/>
          </a:xfrm>
        </p:grpSpPr>
        <p:grpSp>
          <p:nvGrpSpPr>
            <p:cNvPr id="84" name="Group 83">
              <a:extLst>
                <a:ext uri="{FF2B5EF4-FFF2-40B4-BE49-F238E27FC236}">
                  <a16:creationId xmlns:a16="http://schemas.microsoft.com/office/drawing/2014/main" id="{C222CA8E-833F-4857-8732-4350B4D16453}"/>
                </a:ext>
              </a:extLst>
            </p:cNvPr>
            <p:cNvGrpSpPr/>
            <p:nvPr/>
          </p:nvGrpSpPr>
          <p:grpSpPr>
            <a:xfrm>
              <a:off x="9922124" y="3861643"/>
              <a:ext cx="1431675" cy="1431674"/>
              <a:chOff x="3579381" y="3632193"/>
              <a:chExt cx="836734" cy="836734"/>
            </a:xfrm>
          </p:grpSpPr>
          <p:sp>
            <p:nvSpPr>
              <p:cNvPr id="97" name="Oval 96">
                <a:extLst>
                  <a:ext uri="{FF2B5EF4-FFF2-40B4-BE49-F238E27FC236}">
                    <a16:creationId xmlns:a16="http://schemas.microsoft.com/office/drawing/2014/main" id="{B812B4A8-0EDE-4E4E-9DF8-DEE1CDD47A3F}"/>
                  </a:ext>
                </a:extLst>
              </p:cNvPr>
              <p:cNvSpPr/>
              <p:nvPr/>
            </p:nvSpPr>
            <p:spPr>
              <a:xfrm>
                <a:off x="3579381" y="3632193"/>
                <a:ext cx="836734" cy="836734"/>
              </a:xfrm>
              <a:prstGeom prst="ellipse">
                <a:avLst/>
              </a:prstGeom>
              <a:solidFill>
                <a:schemeClr val="accent5">
                  <a:lumMod val="75000"/>
                </a:schemeClr>
              </a:solidFill>
              <a:ln w="88900" cap="flat" cmpd="sng" algn="ctr">
                <a:noFill/>
                <a:prstDash val="solid"/>
                <a:miter lim="800000"/>
              </a:ln>
              <a:effectLst/>
            </p:spPr>
            <p:txBody>
              <a:bodyPr lIns="0" tIns="0" rIns="0" bIns="0" rtlCol="0" anchor="ctr"/>
              <a:lstStyle/>
              <a:p>
                <a:pPr algn="ctr"/>
                <a:endParaRPr lang="en-US" kern="0">
                  <a:solidFill>
                    <a:prstClr val="white"/>
                  </a:solidFill>
                </a:endParaRPr>
              </a:p>
            </p:txBody>
          </p:sp>
          <p:sp>
            <p:nvSpPr>
              <p:cNvPr id="98" name="Oval 97">
                <a:extLst>
                  <a:ext uri="{FF2B5EF4-FFF2-40B4-BE49-F238E27FC236}">
                    <a16:creationId xmlns:a16="http://schemas.microsoft.com/office/drawing/2014/main" id="{7BE0503A-F7F9-422D-A39E-1033C851119D}"/>
                  </a:ext>
                </a:extLst>
              </p:cNvPr>
              <p:cNvSpPr/>
              <p:nvPr/>
            </p:nvSpPr>
            <p:spPr>
              <a:xfrm>
                <a:off x="3651991" y="3704803"/>
                <a:ext cx="691515" cy="691515"/>
              </a:xfrm>
              <a:prstGeom prst="ellipse">
                <a:avLst/>
              </a:prstGeom>
              <a:solidFill>
                <a:schemeClr val="accent5"/>
              </a:solidFill>
              <a:ln w="88900" cap="flat" cmpd="sng" algn="ctr">
                <a:noFill/>
                <a:prstDash val="solid"/>
                <a:miter lim="800000"/>
              </a:ln>
              <a:effectLst/>
            </p:spPr>
            <p:txBody>
              <a:bodyPr lIns="0" tIns="0" rIns="0" bIns="0" rtlCol="0" anchor="ctr"/>
              <a:lstStyle/>
              <a:p>
                <a:pPr algn="ctr"/>
                <a:endParaRPr lang="en-US" sz="800" kern="0" dirty="0">
                  <a:solidFill>
                    <a:prstClr val="black"/>
                  </a:solidFill>
                  <a:ea typeface="GeoSlab703-Medium" panose="020B0500000000000000" pitchFamily="34" charset="0"/>
                  <a:cs typeface="GeoSlab703-Medium" panose="020B0500000000000000" pitchFamily="34" charset="0"/>
                </a:endParaRPr>
              </a:p>
            </p:txBody>
          </p:sp>
        </p:grpSp>
        <p:pic>
          <p:nvPicPr>
            <p:cNvPr id="12" name="Picture 11">
              <a:extLst>
                <a:ext uri="{FF2B5EF4-FFF2-40B4-BE49-F238E27FC236}">
                  <a16:creationId xmlns:a16="http://schemas.microsoft.com/office/drawing/2014/main" id="{1E8360C2-B886-4080-A04C-F852C7AA4A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15411" y="4152719"/>
              <a:ext cx="842844" cy="842844"/>
            </a:xfrm>
            <a:prstGeom prst="rect">
              <a:avLst/>
            </a:prstGeom>
          </p:spPr>
        </p:pic>
      </p:grpSp>
      <p:grpSp>
        <p:nvGrpSpPr>
          <p:cNvPr id="83" name="Group 82">
            <a:extLst>
              <a:ext uri="{FF2B5EF4-FFF2-40B4-BE49-F238E27FC236}">
                <a16:creationId xmlns:a16="http://schemas.microsoft.com/office/drawing/2014/main" id="{B5885BDD-8F0D-4D34-86E8-628601950714}"/>
              </a:ext>
            </a:extLst>
          </p:cNvPr>
          <p:cNvGrpSpPr/>
          <p:nvPr/>
        </p:nvGrpSpPr>
        <p:grpSpPr>
          <a:xfrm>
            <a:off x="6945425" y="2493954"/>
            <a:ext cx="3059225" cy="4364046"/>
            <a:chOff x="12958511" y="2493954"/>
            <a:chExt cx="3059225" cy="4364046"/>
          </a:xfrm>
        </p:grpSpPr>
        <p:sp>
          <p:nvSpPr>
            <p:cNvPr id="88" name="Freeform 63">
              <a:extLst>
                <a:ext uri="{FF2B5EF4-FFF2-40B4-BE49-F238E27FC236}">
                  <a16:creationId xmlns:a16="http://schemas.microsoft.com/office/drawing/2014/main" id="{B5DED147-0B7D-478B-BEE9-897EFDB55913}"/>
                </a:ext>
              </a:extLst>
            </p:cNvPr>
            <p:cNvSpPr>
              <a:spLocks/>
            </p:cNvSpPr>
            <p:nvPr/>
          </p:nvSpPr>
          <p:spPr bwMode="auto">
            <a:xfrm>
              <a:off x="14168106" y="4115197"/>
              <a:ext cx="640035" cy="965087"/>
            </a:xfrm>
            <a:custGeom>
              <a:avLst/>
              <a:gdLst>
                <a:gd name="T0" fmla="*/ 371 w 445"/>
                <a:gd name="T1" fmla="*/ 188 h 671"/>
                <a:gd name="T2" fmla="*/ 371 w 445"/>
                <a:gd name="T3" fmla="*/ 0 h 671"/>
                <a:gd name="T4" fmla="*/ 74 w 445"/>
                <a:gd name="T5" fmla="*/ 0 h 671"/>
                <a:gd name="T6" fmla="*/ 74 w 445"/>
                <a:gd name="T7" fmla="*/ 188 h 671"/>
                <a:gd name="T8" fmla="*/ 0 w 445"/>
                <a:gd name="T9" fmla="*/ 193 h 671"/>
                <a:gd name="T10" fmla="*/ 74 w 445"/>
                <a:gd name="T11" fmla="*/ 671 h 671"/>
                <a:gd name="T12" fmla="*/ 371 w 445"/>
                <a:gd name="T13" fmla="*/ 671 h 671"/>
                <a:gd name="T14" fmla="*/ 445 w 445"/>
                <a:gd name="T15" fmla="*/ 193 h 671"/>
                <a:gd name="T16" fmla="*/ 371 w 445"/>
                <a:gd name="T17" fmla="*/ 18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71">
                  <a:moveTo>
                    <a:pt x="371" y="188"/>
                  </a:moveTo>
                  <a:lnTo>
                    <a:pt x="371" y="0"/>
                  </a:lnTo>
                  <a:lnTo>
                    <a:pt x="74" y="0"/>
                  </a:lnTo>
                  <a:lnTo>
                    <a:pt x="74" y="188"/>
                  </a:lnTo>
                  <a:lnTo>
                    <a:pt x="0" y="193"/>
                  </a:lnTo>
                  <a:lnTo>
                    <a:pt x="74" y="671"/>
                  </a:lnTo>
                  <a:lnTo>
                    <a:pt x="371" y="671"/>
                  </a:lnTo>
                  <a:lnTo>
                    <a:pt x="445" y="193"/>
                  </a:lnTo>
                  <a:lnTo>
                    <a:pt x="371" y="188"/>
                  </a:lnTo>
                  <a:close/>
                </a:path>
              </a:pathLst>
            </a:custGeom>
            <a:solidFill>
              <a:srgbClr val="F8A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64">
              <a:extLst>
                <a:ext uri="{FF2B5EF4-FFF2-40B4-BE49-F238E27FC236}">
                  <a16:creationId xmlns:a16="http://schemas.microsoft.com/office/drawing/2014/main" id="{04C9A988-BADF-47DC-B596-970E4328F330}"/>
                </a:ext>
              </a:extLst>
            </p:cNvPr>
            <p:cNvSpPr>
              <a:spLocks/>
            </p:cNvSpPr>
            <p:nvPr/>
          </p:nvSpPr>
          <p:spPr bwMode="auto">
            <a:xfrm>
              <a:off x="14168106" y="4115197"/>
              <a:ext cx="640035" cy="965087"/>
            </a:xfrm>
            <a:custGeom>
              <a:avLst/>
              <a:gdLst>
                <a:gd name="T0" fmla="*/ 371 w 445"/>
                <a:gd name="T1" fmla="*/ 188 h 671"/>
                <a:gd name="T2" fmla="*/ 371 w 445"/>
                <a:gd name="T3" fmla="*/ 0 h 671"/>
                <a:gd name="T4" fmla="*/ 74 w 445"/>
                <a:gd name="T5" fmla="*/ 0 h 671"/>
                <a:gd name="T6" fmla="*/ 74 w 445"/>
                <a:gd name="T7" fmla="*/ 188 h 671"/>
                <a:gd name="T8" fmla="*/ 0 w 445"/>
                <a:gd name="T9" fmla="*/ 193 h 671"/>
                <a:gd name="T10" fmla="*/ 74 w 445"/>
                <a:gd name="T11" fmla="*/ 671 h 671"/>
                <a:gd name="T12" fmla="*/ 371 w 445"/>
                <a:gd name="T13" fmla="*/ 671 h 671"/>
                <a:gd name="T14" fmla="*/ 445 w 445"/>
                <a:gd name="T15" fmla="*/ 193 h 671"/>
                <a:gd name="T16" fmla="*/ 371 w 445"/>
                <a:gd name="T17" fmla="*/ 18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71">
                  <a:moveTo>
                    <a:pt x="371" y="188"/>
                  </a:moveTo>
                  <a:lnTo>
                    <a:pt x="371" y="0"/>
                  </a:lnTo>
                  <a:lnTo>
                    <a:pt x="74" y="0"/>
                  </a:lnTo>
                  <a:lnTo>
                    <a:pt x="74" y="188"/>
                  </a:lnTo>
                  <a:lnTo>
                    <a:pt x="0" y="193"/>
                  </a:lnTo>
                  <a:lnTo>
                    <a:pt x="74" y="671"/>
                  </a:lnTo>
                  <a:lnTo>
                    <a:pt x="371" y="671"/>
                  </a:lnTo>
                  <a:lnTo>
                    <a:pt x="445" y="193"/>
                  </a:lnTo>
                  <a:lnTo>
                    <a:pt x="371" y="1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68">
              <a:extLst>
                <a:ext uri="{FF2B5EF4-FFF2-40B4-BE49-F238E27FC236}">
                  <a16:creationId xmlns:a16="http://schemas.microsoft.com/office/drawing/2014/main" id="{3665860B-45EF-4270-B157-9CB3CB1FCD47}"/>
                </a:ext>
              </a:extLst>
            </p:cNvPr>
            <p:cNvSpPr>
              <a:spLocks/>
            </p:cNvSpPr>
            <p:nvPr/>
          </p:nvSpPr>
          <p:spPr bwMode="auto">
            <a:xfrm>
              <a:off x="13172815" y="4371211"/>
              <a:ext cx="2627741" cy="2071126"/>
            </a:xfrm>
            <a:custGeom>
              <a:avLst/>
              <a:gdLst>
                <a:gd name="T0" fmla="*/ 953 w 971"/>
                <a:gd name="T1" fmla="*/ 394 h 766"/>
                <a:gd name="T2" fmla="*/ 759 w 971"/>
                <a:gd name="T3" fmla="*/ 56 h 766"/>
                <a:gd name="T4" fmla="*/ 578 w 971"/>
                <a:gd name="T5" fmla="*/ 0 h 766"/>
                <a:gd name="T6" fmla="*/ 577 w 971"/>
                <a:gd name="T7" fmla="*/ 2 h 766"/>
                <a:gd name="T8" fmla="*/ 486 w 971"/>
                <a:gd name="T9" fmla="*/ 253 h 766"/>
                <a:gd name="T10" fmla="*/ 394 w 971"/>
                <a:gd name="T11" fmla="*/ 2 h 766"/>
                <a:gd name="T12" fmla="*/ 394 w 971"/>
                <a:gd name="T13" fmla="*/ 0 h 766"/>
                <a:gd name="T14" fmla="*/ 213 w 971"/>
                <a:gd name="T15" fmla="*/ 56 h 766"/>
                <a:gd name="T16" fmla="*/ 19 w 971"/>
                <a:gd name="T17" fmla="*/ 394 h 766"/>
                <a:gd name="T18" fmla="*/ 27 w 971"/>
                <a:gd name="T19" fmla="*/ 525 h 766"/>
                <a:gd name="T20" fmla="*/ 143 w 971"/>
                <a:gd name="T21" fmla="*/ 766 h 766"/>
                <a:gd name="T22" fmla="*/ 208 w 971"/>
                <a:gd name="T23" fmla="*/ 766 h 766"/>
                <a:gd name="T24" fmla="*/ 460 w 971"/>
                <a:gd name="T25" fmla="*/ 766 h 766"/>
                <a:gd name="T26" fmla="*/ 461 w 971"/>
                <a:gd name="T27" fmla="*/ 766 h 766"/>
                <a:gd name="T28" fmla="*/ 486 w 971"/>
                <a:gd name="T29" fmla="*/ 672 h 766"/>
                <a:gd name="T30" fmla="*/ 511 w 971"/>
                <a:gd name="T31" fmla="*/ 766 h 766"/>
                <a:gd name="T32" fmla="*/ 512 w 971"/>
                <a:gd name="T33" fmla="*/ 766 h 766"/>
                <a:gd name="T34" fmla="*/ 764 w 971"/>
                <a:gd name="T35" fmla="*/ 766 h 766"/>
                <a:gd name="T36" fmla="*/ 828 w 971"/>
                <a:gd name="T37" fmla="*/ 766 h 766"/>
                <a:gd name="T38" fmla="*/ 944 w 971"/>
                <a:gd name="T39" fmla="*/ 525 h 766"/>
                <a:gd name="T40" fmla="*/ 953 w 971"/>
                <a:gd name="T41" fmla="*/ 394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1" h="766">
                  <a:moveTo>
                    <a:pt x="953" y="394"/>
                  </a:moveTo>
                  <a:cubicBezTo>
                    <a:pt x="908" y="290"/>
                    <a:pt x="794" y="89"/>
                    <a:pt x="759" y="56"/>
                  </a:cubicBezTo>
                  <a:cubicBezTo>
                    <a:pt x="703" y="2"/>
                    <a:pt x="637" y="4"/>
                    <a:pt x="578" y="0"/>
                  </a:cubicBezTo>
                  <a:cubicBezTo>
                    <a:pt x="578" y="0"/>
                    <a:pt x="578" y="1"/>
                    <a:pt x="577" y="2"/>
                  </a:cubicBezTo>
                  <a:cubicBezTo>
                    <a:pt x="486" y="253"/>
                    <a:pt x="486" y="253"/>
                    <a:pt x="486" y="253"/>
                  </a:cubicBezTo>
                  <a:cubicBezTo>
                    <a:pt x="394" y="2"/>
                    <a:pt x="394" y="2"/>
                    <a:pt x="394" y="2"/>
                  </a:cubicBezTo>
                  <a:cubicBezTo>
                    <a:pt x="394" y="1"/>
                    <a:pt x="394" y="0"/>
                    <a:pt x="394" y="0"/>
                  </a:cubicBezTo>
                  <a:cubicBezTo>
                    <a:pt x="334" y="4"/>
                    <a:pt x="269" y="2"/>
                    <a:pt x="213" y="56"/>
                  </a:cubicBezTo>
                  <a:cubicBezTo>
                    <a:pt x="178" y="89"/>
                    <a:pt x="64" y="290"/>
                    <a:pt x="19" y="394"/>
                  </a:cubicBezTo>
                  <a:cubicBezTo>
                    <a:pt x="0" y="436"/>
                    <a:pt x="3" y="485"/>
                    <a:pt x="27" y="525"/>
                  </a:cubicBezTo>
                  <a:cubicBezTo>
                    <a:pt x="143" y="766"/>
                    <a:pt x="143" y="766"/>
                    <a:pt x="143" y="766"/>
                  </a:cubicBezTo>
                  <a:cubicBezTo>
                    <a:pt x="208" y="766"/>
                    <a:pt x="208" y="766"/>
                    <a:pt x="208" y="766"/>
                  </a:cubicBezTo>
                  <a:cubicBezTo>
                    <a:pt x="460" y="766"/>
                    <a:pt x="460" y="766"/>
                    <a:pt x="460" y="766"/>
                  </a:cubicBezTo>
                  <a:cubicBezTo>
                    <a:pt x="461" y="766"/>
                    <a:pt x="461" y="766"/>
                    <a:pt x="461" y="766"/>
                  </a:cubicBezTo>
                  <a:cubicBezTo>
                    <a:pt x="486" y="672"/>
                    <a:pt x="486" y="672"/>
                    <a:pt x="486" y="672"/>
                  </a:cubicBezTo>
                  <a:cubicBezTo>
                    <a:pt x="511" y="766"/>
                    <a:pt x="511" y="766"/>
                    <a:pt x="511" y="766"/>
                  </a:cubicBezTo>
                  <a:cubicBezTo>
                    <a:pt x="512" y="766"/>
                    <a:pt x="512" y="766"/>
                    <a:pt x="512" y="766"/>
                  </a:cubicBezTo>
                  <a:cubicBezTo>
                    <a:pt x="764" y="766"/>
                    <a:pt x="764" y="766"/>
                    <a:pt x="764" y="766"/>
                  </a:cubicBezTo>
                  <a:cubicBezTo>
                    <a:pt x="828" y="766"/>
                    <a:pt x="828" y="766"/>
                    <a:pt x="828" y="766"/>
                  </a:cubicBezTo>
                  <a:cubicBezTo>
                    <a:pt x="944" y="525"/>
                    <a:pt x="944" y="525"/>
                    <a:pt x="944" y="525"/>
                  </a:cubicBezTo>
                  <a:cubicBezTo>
                    <a:pt x="968" y="485"/>
                    <a:pt x="971" y="436"/>
                    <a:pt x="953" y="394"/>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9">
              <a:extLst>
                <a:ext uri="{FF2B5EF4-FFF2-40B4-BE49-F238E27FC236}">
                  <a16:creationId xmlns:a16="http://schemas.microsoft.com/office/drawing/2014/main" id="{E9F04E01-3E9E-46D4-B637-F195AF405FBA}"/>
                </a:ext>
              </a:extLst>
            </p:cNvPr>
            <p:cNvSpPr>
              <a:spLocks/>
            </p:cNvSpPr>
            <p:nvPr/>
          </p:nvSpPr>
          <p:spPr bwMode="auto">
            <a:xfrm>
              <a:off x="13995512" y="4368334"/>
              <a:ext cx="491892" cy="684622"/>
            </a:xfrm>
            <a:custGeom>
              <a:avLst/>
              <a:gdLst>
                <a:gd name="T0" fmla="*/ 0 w 342"/>
                <a:gd name="T1" fmla="*/ 121 h 476"/>
                <a:gd name="T2" fmla="*/ 162 w 342"/>
                <a:gd name="T3" fmla="*/ 183 h 476"/>
                <a:gd name="T4" fmla="*/ 98 w 342"/>
                <a:gd name="T5" fmla="*/ 271 h 476"/>
                <a:gd name="T6" fmla="*/ 342 w 342"/>
                <a:gd name="T7" fmla="*/ 476 h 476"/>
                <a:gd name="T8" fmla="*/ 169 w 342"/>
                <a:gd name="T9" fmla="*/ 0 h 476"/>
                <a:gd name="T10" fmla="*/ 0 w 342"/>
                <a:gd name="T11" fmla="*/ 121 h 476"/>
              </a:gdLst>
              <a:ahLst/>
              <a:cxnLst>
                <a:cxn ang="0">
                  <a:pos x="T0" y="T1"/>
                </a:cxn>
                <a:cxn ang="0">
                  <a:pos x="T2" y="T3"/>
                </a:cxn>
                <a:cxn ang="0">
                  <a:pos x="T4" y="T5"/>
                </a:cxn>
                <a:cxn ang="0">
                  <a:pos x="T6" y="T7"/>
                </a:cxn>
                <a:cxn ang="0">
                  <a:pos x="T8" y="T9"/>
                </a:cxn>
                <a:cxn ang="0">
                  <a:pos x="T10" y="T11"/>
                </a:cxn>
              </a:cxnLst>
              <a:rect l="0" t="0" r="r" b="b"/>
              <a:pathLst>
                <a:path w="342" h="476">
                  <a:moveTo>
                    <a:pt x="0" y="121"/>
                  </a:moveTo>
                  <a:lnTo>
                    <a:pt x="162" y="183"/>
                  </a:lnTo>
                  <a:lnTo>
                    <a:pt x="98" y="271"/>
                  </a:lnTo>
                  <a:lnTo>
                    <a:pt x="342" y="476"/>
                  </a:lnTo>
                  <a:lnTo>
                    <a:pt x="169" y="0"/>
                  </a:lnTo>
                  <a:lnTo>
                    <a:pt x="0" y="12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0">
              <a:extLst>
                <a:ext uri="{FF2B5EF4-FFF2-40B4-BE49-F238E27FC236}">
                  <a16:creationId xmlns:a16="http://schemas.microsoft.com/office/drawing/2014/main" id="{C1A050FA-B9D7-40A6-BAFD-4D8678A08C0A}"/>
                </a:ext>
              </a:extLst>
            </p:cNvPr>
            <p:cNvSpPr>
              <a:spLocks/>
            </p:cNvSpPr>
            <p:nvPr/>
          </p:nvSpPr>
          <p:spPr bwMode="auto">
            <a:xfrm>
              <a:off x="13995512" y="4368334"/>
              <a:ext cx="491892" cy="684622"/>
            </a:xfrm>
            <a:custGeom>
              <a:avLst/>
              <a:gdLst>
                <a:gd name="T0" fmla="*/ 0 w 342"/>
                <a:gd name="T1" fmla="*/ 121 h 476"/>
                <a:gd name="T2" fmla="*/ 162 w 342"/>
                <a:gd name="T3" fmla="*/ 183 h 476"/>
                <a:gd name="T4" fmla="*/ 98 w 342"/>
                <a:gd name="T5" fmla="*/ 271 h 476"/>
                <a:gd name="T6" fmla="*/ 342 w 342"/>
                <a:gd name="T7" fmla="*/ 476 h 476"/>
                <a:gd name="T8" fmla="*/ 169 w 342"/>
                <a:gd name="T9" fmla="*/ 0 h 476"/>
                <a:gd name="T10" fmla="*/ 0 w 342"/>
                <a:gd name="T11" fmla="*/ 121 h 476"/>
              </a:gdLst>
              <a:ahLst/>
              <a:cxnLst>
                <a:cxn ang="0">
                  <a:pos x="T0" y="T1"/>
                </a:cxn>
                <a:cxn ang="0">
                  <a:pos x="T2" y="T3"/>
                </a:cxn>
                <a:cxn ang="0">
                  <a:pos x="T4" y="T5"/>
                </a:cxn>
                <a:cxn ang="0">
                  <a:pos x="T6" y="T7"/>
                </a:cxn>
                <a:cxn ang="0">
                  <a:pos x="T8" y="T9"/>
                </a:cxn>
                <a:cxn ang="0">
                  <a:pos x="T10" y="T11"/>
                </a:cxn>
              </a:cxnLst>
              <a:rect l="0" t="0" r="r" b="b"/>
              <a:pathLst>
                <a:path w="342" h="476">
                  <a:moveTo>
                    <a:pt x="0" y="121"/>
                  </a:moveTo>
                  <a:lnTo>
                    <a:pt x="162" y="183"/>
                  </a:lnTo>
                  <a:lnTo>
                    <a:pt x="98" y="271"/>
                  </a:lnTo>
                  <a:lnTo>
                    <a:pt x="342" y="476"/>
                  </a:lnTo>
                  <a:lnTo>
                    <a:pt x="169" y="0"/>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1">
              <a:extLst>
                <a:ext uri="{FF2B5EF4-FFF2-40B4-BE49-F238E27FC236}">
                  <a16:creationId xmlns:a16="http://schemas.microsoft.com/office/drawing/2014/main" id="{44CDCFDF-0FB1-47E6-9AC5-A27242B0483E}"/>
                </a:ext>
              </a:extLst>
            </p:cNvPr>
            <p:cNvSpPr>
              <a:spLocks/>
            </p:cNvSpPr>
            <p:nvPr/>
          </p:nvSpPr>
          <p:spPr bwMode="auto">
            <a:xfrm>
              <a:off x="14487404" y="4371211"/>
              <a:ext cx="493331" cy="681746"/>
            </a:xfrm>
            <a:custGeom>
              <a:avLst/>
              <a:gdLst>
                <a:gd name="T0" fmla="*/ 343 w 343"/>
                <a:gd name="T1" fmla="*/ 119 h 474"/>
                <a:gd name="T2" fmla="*/ 174 w 343"/>
                <a:gd name="T3" fmla="*/ 0 h 474"/>
                <a:gd name="T4" fmla="*/ 0 w 343"/>
                <a:gd name="T5" fmla="*/ 474 h 474"/>
                <a:gd name="T6" fmla="*/ 243 w 343"/>
                <a:gd name="T7" fmla="*/ 269 h 474"/>
                <a:gd name="T8" fmla="*/ 179 w 343"/>
                <a:gd name="T9" fmla="*/ 181 h 474"/>
                <a:gd name="T10" fmla="*/ 343 w 343"/>
                <a:gd name="T11" fmla="*/ 119 h 474"/>
              </a:gdLst>
              <a:ahLst/>
              <a:cxnLst>
                <a:cxn ang="0">
                  <a:pos x="T0" y="T1"/>
                </a:cxn>
                <a:cxn ang="0">
                  <a:pos x="T2" y="T3"/>
                </a:cxn>
                <a:cxn ang="0">
                  <a:pos x="T4" y="T5"/>
                </a:cxn>
                <a:cxn ang="0">
                  <a:pos x="T6" y="T7"/>
                </a:cxn>
                <a:cxn ang="0">
                  <a:pos x="T8" y="T9"/>
                </a:cxn>
                <a:cxn ang="0">
                  <a:pos x="T10" y="T11"/>
                </a:cxn>
              </a:cxnLst>
              <a:rect l="0" t="0" r="r" b="b"/>
              <a:pathLst>
                <a:path w="343" h="474">
                  <a:moveTo>
                    <a:pt x="343" y="119"/>
                  </a:moveTo>
                  <a:lnTo>
                    <a:pt x="174" y="0"/>
                  </a:lnTo>
                  <a:lnTo>
                    <a:pt x="0" y="474"/>
                  </a:lnTo>
                  <a:lnTo>
                    <a:pt x="243" y="269"/>
                  </a:lnTo>
                  <a:lnTo>
                    <a:pt x="179" y="181"/>
                  </a:lnTo>
                  <a:lnTo>
                    <a:pt x="343" y="11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72">
              <a:extLst>
                <a:ext uri="{FF2B5EF4-FFF2-40B4-BE49-F238E27FC236}">
                  <a16:creationId xmlns:a16="http://schemas.microsoft.com/office/drawing/2014/main" id="{9A946128-9449-407B-9241-82771AE89D9D}"/>
                </a:ext>
              </a:extLst>
            </p:cNvPr>
            <p:cNvSpPr>
              <a:spLocks/>
            </p:cNvSpPr>
            <p:nvPr/>
          </p:nvSpPr>
          <p:spPr bwMode="auto">
            <a:xfrm>
              <a:off x="14487404" y="4371211"/>
              <a:ext cx="493331" cy="681746"/>
            </a:xfrm>
            <a:custGeom>
              <a:avLst/>
              <a:gdLst>
                <a:gd name="T0" fmla="*/ 343 w 343"/>
                <a:gd name="T1" fmla="*/ 119 h 474"/>
                <a:gd name="T2" fmla="*/ 174 w 343"/>
                <a:gd name="T3" fmla="*/ 0 h 474"/>
                <a:gd name="T4" fmla="*/ 0 w 343"/>
                <a:gd name="T5" fmla="*/ 474 h 474"/>
                <a:gd name="T6" fmla="*/ 243 w 343"/>
                <a:gd name="T7" fmla="*/ 269 h 474"/>
                <a:gd name="T8" fmla="*/ 179 w 343"/>
                <a:gd name="T9" fmla="*/ 181 h 474"/>
                <a:gd name="T10" fmla="*/ 343 w 343"/>
                <a:gd name="T11" fmla="*/ 119 h 474"/>
              </a:gdLst>
              <a:ahLst/>
              <a:cxnLst>
                <a:cxn ang="0">
                  <a:pos x="T0" y="T1"/>
                </a:cxn>
                <a:cxn ang="0">
                  <a:pos x="T2" y="T3"/>
                </a:cxn>
                <a:cxn ang="0">
                  <a:pos x="T4" y="T5"/>
                </a:cxn>
                <a:cxn ang="0">
                  <a:pos x="T6" y="T7"/>
                </a:cxn>
                <a:cxn ang="0">
                  <a:pos x="T8" y="T9"/>
                </a:cxn>
                <a:cxn ang="0">
                  <a:pos x="T10" y="T11"/>
                </a:cxn>
              </a:cxnLst>
              <a:rect l="0" t="0" r="r" b="b"/>
              <a:pathLst>
                <a:path w="343" h="474">
                  <a:moveTo>
                    <a:pt x="343" y="119"/>
                  </a:moveTo>
                  <a:lnTo>
                    <a:pt x="174" y="0"/>
                  </a:lnTo>
                  <a:lnTo>
                    <a:pt x="0" y="474"/>
                  </a:lnTo>
                  <a:lnTo>
                    <a:pt x="243" y="269"/>
                  </a:lnTo>
                  <a:lnTo>
                    <a:pt x="179" y="181"/>
                  </a:lnTo>
                  <a:lnTo>
                    <a:pt x="343"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4">
              <a:extLst>
                <a:ext uri="{FF2B5EF4-FFF2-40B4-BE49-F238E27FC236}">
                  <a16:creationId xmlns:a16="http://schemas.microsoft.com/office/drawing/2014/main" id="{BAB7F149-3B2D-4E0D-BE54-973DE47A9DDB}"/>
                </a:ext>
              </a:extLst>
            </p:cNvPr>
            <p:cNvSpPr>
              <a:spLocks/>
            </p:cNvSpPr>
            <p:nvPr/>
          </p:nvSpPr>
          <p:spPr bwMode="auto">
            <a:xfrm>
              <a:off x="12958511" y="6476855"/>
              <a:ext cx="3059225" cy="381145"/>
            </a:xfrm>
            <a:custGeom>
              <a:avLst/>
              <a:gdLst>
                <a:gd name="T0" fmla="*/ 1059 w 1130"/>
                <a:gd name="T1" fmla="*/ 0 h 141"/>
                <a:gd name="T2" fmla="*/ 70 w 1130"/>
                <a:gd name="T3" fmla="*/ 0 h 141"/>
                <a:gd name="T4" fmla="*/ 0 w 1130"/>
                <a:gd name="T5" fmla="*/ 70 h 141"/>
                <a:gd name="T6" fmla="*/ 70 w 1130"/>
                <a:gd name="T7" fmla="*/ 141 h 141"/>
                <a:gd name="T8" fmla="*/ 1059 w 1130"/>
                <a:gd name="T9" fmla="*/ 141 h 141"/>
                <a:gd name="T10" fmla="*/ 1130 w 1130"/>
                <a:gd name="T11" fmla="*/ 70 h 141"/>
                <a:gd name="T12" fmla="*/ 1059 w 113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130" h="141">
                  <a:moveTo>
                    <a:pt x="1059" y="0"/>
                  </a:moveTo>
                  <a:cubicBezTo>
                    <a:pt x="70" y="0"/>
                    <a:pt x="70" y="0"/>
                    <a:pt x="70" y="0"/>
                  </a:cubicBezTo>
                  <a:cubicBezTo>
                    <a:pt x="31" y="0"/>
                    <a:pt x="0" y="31"/>
                    <a:pt x="0" y="70"/>
                  </a:cubicBezTo>
                  <a:cubicBezTo>
                    <a:pt x="0" y="110"/>
                    <a:pt x="31" y="141"/>
                    <a:pt x="70" y="141"/>
                  </a:cubicBezTo>
                  <a:cubicBezTo>
                    <a:pt x="1059" y="141"/>
                    <a:pt x="1059" y="141"/>
                    <a:pt x="1059" y="141"/>
                  </a:cubicBezTo>
                  <a:cubicBezTo>
                    <a:pt x="1098" y="141"/>
                    <a:pt x="1130" y="110"/>
                    <a:pt x="1130" y="70"/>
                  </a:cubicBezTo>
                  <a:cubicBezTo>
                    <a:pt x="1130" y="31"/>
                    <a:pt x="1098" y="0"/>
                    <a:pt x="105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5">
              <a:extLst>
                <a:ext uri="{FF2B5EF4-FFF2-40B4-BE49-F238E27FC236}">
                  <a16:creationId xmlns:a16="http://schemas.microsoft.com/office/drawing/2014/main" id="{044511CF-B8AD-494A-B96A-1CDA4454EB88}"/>
                </a:ext>
              </a:extLst>
            </p:cNvPr>
            <p:cNvSpPr>
              <a:spLocks/>
            </p:cNvSpPr>
            <p:nvPr/>
          </p:nvSpPr>
          <p:spPr bwMode="auto">
            <a:xfrm>
              <a:off x="13421638" y="6387682"/>
              <a:ext cx="2132972" cy="97803"/>
            </a:xfrm>
            <a:custGeom>
              <a:avLst/>
              <a:gdLst>
                <a:gd name="T0" fmla="*/ 770 w 788"/>
                <a:gd name="T1" fmla="*/ 36 h 36"/>
                <a:gd name="T2" fmla="*/ 18 w 788"/>
                <a:gd name="T3" fmla="*/ 36 h 36"/>
                <a:gd name="T4" fmla="*/ 0 w 788"/>
                <a:gd name="T5" fmla="*/ 18 h 36"/>
                <a:gd name="T6" fmla="*/ 18 w 788"/>
                <a:gd name="T7" fmla="*/ 0 h 36"/>
                <a:gd name="T8" fmla="*/ 770 w 788"/>
                <a:gd name="T9" fmla="*/ 0 h 36"/>
                <a:gd name="T10" fmla="*/ 788 w 788"/>
                <a:gd name="T11" fmla="*/ 18 h 36"/>
                <a:gd name="T12" fmla="*/ 770 w 78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788" h="36">
                  <a:moveTo>
                    <a:pt x="770" y="36"/>
                  </a:moveTo>
                  <a:cubicBezTo>
                    <a:pt x="18" y="36"/>
                    <a:pt x="18" y="36"/>
                    <a:pt x="18" y="36"/>
                  </a:cubicBezTo>
                  <a:cubicBezTo>
                    <a:pt x="8" y="36"/>
                    <a:pt x="0" y="28"/>
                    <a:pt x="0" y="18"/>
                  </a:cubicBezTo>
                  <a:cubicBezTo>
                    <a:pt x="0" y="8"/>
                    <a:pt x="8" y="0"/>
                    <a:pt x="18" y="0"/>
                  </a:cubicBezTo>
                  <a:cubicBezTo>
                    <a:pt x="770" y="0"/>
                    <a:pt x="770" y="0"/>
                    <a:pt x="770" y="0"/>
                  </a:cubicBezTo>
                  <a:cubicBezTo>
                    <a:pt x="780" y="0"/>
                    <a:pt x="788" y="8"/>
                    <a:pt x="788" y="18"/>
                  </a:cubicBezTo>
                  <a:cubicBezTo>
                    <a:pt x="788" y="28"/>
                    <a:pt x="780" y="36"/>
                    <a:pt x="770" y="36"/>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6">
              <a:extLst>
                <a:ext uri="{FF2B5EF4-FFF2-40B4-BE49-F238E27FC236}">
                  <a16:creationId xmlns:a16="http://schemas.microsoft.com/office/drawing/2014/main" id="{C60E7744-0E79-40F3-A9E4-3DF81F3295C6}"/>
                </a:ext>
              </a:extLst>
            </p:cNvPr>
            <p:cNvSpPr>
              <a:spLocks/>
            </p:cNvSpPr>
            <p:nvPr/>
          </p:nvSpPr>
          <p:spPr bwMode="auto">
            <a:xfrm>
              <a:off x="13421638" y="4847282"/>
              <a:ext cx="2132972" cy="1546153"/>
            </a:xfrm>
            <a:custGeom>
              <a:avLst/>
              <a:gdLst>
                <a:gd name="T0" fmla="*/ 768 w 788"/>
                <a:gd name="T1" fmla="*/ 572 h 572"/>
                <a:gd name="T2" fmla="*/ 20 w 788"/>
                <a:gd name="T3" fmla="*/ 572 h 572"/>
                <a:gd name="T4" fmla="*/ 0 w 788"/>
                <a:gd name="T5" fmla="*/ 552 h 572"/>
                <a:gd name="T6" fmla="*/ 0 w 788"/>
                <a:gd name="T7" fmla="*/ 20 h 572"/>
                <a:gd name="T8" fmla="*/ 20 w 788"/>
                <a:gd name="T9" fmla="*/ 0 h 572"/>
                <a:gd name="T10" fmla="*/ 768 w 788"/>
                <a:gd name="T11" fmla="*/ 0 h 572"/>
                <a:gd name="T12" fmla="*/ 788 w 788"/>
                <a:gd name="T13" fmla="*/ 20 h 572"/>
                <a:gd name="T14" fmla="*/ 788 w 788"/>
                <a:gd name="T15" fmla="*/ 552 h 572"/>
                <a:gd name="T16" fmla="*/ 768 w 788"/>
                <a:gd name="T17"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8" h="572">
                  <a:moveTo>
                    <a:pt x="768" y="572"/>
                  </a:moveTo>
                  <a:cubicBezTo>
                    <a:pt x="20" y="572"/>
                    <a:pt x="20" y="572"/>
                    <a:pt x="20" y="572"/>
                  </a:cubicBezTo>
                  <a:cubicBezTo>
                    <a:pt x="9" y="572"/>
                    <a:pt x="0" y="563"/>
                    <a:pt x="0" y="552"/>
                  </a:cubicBezTo>
                  <a:cubicBezTo>
                    <a:pt x="0" y="20"/>
                    <a:pt x="0" y="20"/>
                    <a:pt x="0" y="20"/>
                  </a:cubicBezTo>
                  <a:cubicBezTo>
                    <a:pt x="0" y="9"/>
                    <a:pt x="9" y="0"/>
                    <a:pt x="20" y="0"/>
                  </a:cubicBezTo>
                  <a:cubicBezTo>
                    <a:pt x="768" y="0"/>
                    <a:pt x="768" y="0"/>
                    <a:pt x="768" y="0"/>
                  </a:cubicBezTo>
                  <a:cubicBezTo>
                    <a:pt x="779" y="0"/>
                    <a:pt x="788" y="9"/>
                    <a:pt x="788" y="20"/>
                  </a:cubicBezTo>
                  <a:cubicBezTo>
                    <a:pt x="788" y="552"/>
                    <a:pt x="788" y="552"/>
                    <a:pt x="788" y="552"/>
                  </a:cubicBezTo>
                  <a:cubicBezTo>
                    <a:pt x="788" y="563"/>
                    <a:pt x="779" y="572"/>
                    <a:pt x="768" y="572"/>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Oval 87">
              <a:extLst>
                <a:ext uri="{FF2B5EF4-FFF2-40B4-BE49-F238E27FC236}">
                  <a16:creationId xmlns:a16="http://schemas.microsoft.com/office/drawing/2014/main" id="{030FDE11-6ABF-4E8A-9490-05A749B19D43}"/>
                </a:ext>
              </a:extLst>
            </p:cNvPr>
            <p:cNvSpPr>
              <a:spLocks noChangeArrowheads="1"/>
            </p:cNvSpPr>
            <p:nvPr/>
          </p:nvSpPr>
          <p:spPr bwMode="auto">
            <a:xfrm>
              <a:off x="14311934" y="5395268"/>
              <a:ext cx="349502" cy="34950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88">
              <a:extLst>
                <a:ext uri="{FF2B5EF4-FFF2-40B4-BE49-F238E27FC236}">
                  <a16:creationId xmlns:a16="http://schemas.microsoft.com/office/drawing/2014/main" id="{C053C074-435B-4E31-AFD7-62B123CD8414}"/>
                </a:ext>
              </a:extLst>
            </p:cNvPr>
            <p:cNvSpPr>
              <a:spLocks/>
            </p:cNvSpPr>
            <p:nvPr/>
          </p:nvSpPr>
          <p:spPr bwMode="auto">
            <a:xfrm>
              <a:off x="13421638" y="4847282"/>
              <a:ext cx="1645394" cy="1546153"/>
            </a:xfrm>
            <a:custGeom>
              <a:avLst/>
              <a:gdLst>
                <a:gd name="T0" fmla="*/ 608 w 608"/>
                <a:gd name="T1" fmla="*/ 0 h 572"/>
                <a:gd name="T2" fmla="*/ 484 w 608"/>
                <a:gd name="T3" fmla="*/ 0 h 572"/>
                <a:gd name="T4" fmla="*/ 422 w 608"/>
                <a:gd name="T5" fmla="*/ 0 h 572"/>
                <a:gd name="T6" fmla="*/ 366 w 608"/>
                <a:gd name="T7" fmla="*/ 0 h 572"/>
                <a:gd name="T8" fmla="*/ 303 w 608"/>
                <a:gd name="T9" fmla="*/ 0 h 572"/>
                <a:gd name="T10" fmla="*/ 33 w 608"/>
                <a:gd name="T11" fmla="*/ 0 h 572"/>
                <a:gd name="T12" fmla="*/ 0 w 608"/>
                <a:gd name="T13" fmla="*/ 33 h 572"/>
                <a:gd name="T14" fmla="*/ 0 w 608"/>
                <a:gd name="T15" fmla="*/ 539 h 572"/>
                <a:gd name="T16" fmla="*/ 33 w 608"/>
                <a:gd name="T17" fmla="*/ 572 h 572"/>
                <a:gd name="T18" fmla="*/ 146 w 608"/>
                <a:gd name="T19" fmla="*/ 572 h 572"/>
                <a:gd name="T20" fmla="*/ 608 w 608"/>
                <a:gd name="T21"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8" h="572">
                  <a:moveTo>
                    <a:pt x="608" y="0"/>
                  </a:moveTo>
                  <a:cubicBezTo>
                    <a:pt x="484" y="0"/>
                    <a:pt x="484" y="0"/>
                    <a:pt x="484" y="0"/>
                  </a:cubicBezTo>
                  <a:cubicBezTo>
                    <a:pt x="422" y="0"/>
                    <a:pt x="422" y="0"/>
                    <a:pt x="422" y="0"/>
                  </a:cubicBezTo>
                  <a:cubicBezTo>
                    <a:pt x="366" y="0"/>
                    <a:pt x="366" y="0"/>
                    <a:pt x="366" y="0"/>
                  </a:cubicBezTo>
                  <a:cubicBezTo>
                    <a:pt x="303" y="0"/>
                    <a:pt x="303" y="0"/>
                    <a:pt x="303" y="0"/>
                  </a:cubicBezTo>
                  <a:cubicBezTo>
                    <a:pt x="33" y="0"/>
                    <a:pt x="33" y="0"/>
                    <a:pt x="33" y="0"/>
                  </a:cubicBezTo>
                  <a:cubicBezTo>
                    <a:pt x="15" y="0"/>
                    <a:pt x="0" y="15"/>
                    <a:pt x="0" y="33"/>
                  </a:cubicBezTo>
                  <a:cubicBezTo>
                    <a:pt x="0" y="539"/>
                    <a:pt x="0" y="539"/>
                    <a:pt x="0" y="539"/>
                  </a:cubicBezTo>
                  <a:cubicBezTo>
                    <a:pt x="0" y="557"/>
                    <a:pt x="15" y="572"/>
                    <a:pt x="33" y="572"/>
                  </a:cubicBezTo>
                  <a:cubicBezTo>
                    <a:pt x="146" y="572"/>
                    <a:pt x="146" y="572"/>
                    <a:pt x="146" y="572"/>
                  </a:cubicBezTo>
                  <a:cubicBezTo>
                    <a:pt x="170" y="299"/>
                    <a:pt x="357" y="74"/>
                    <a:pt x="608"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Shape 109">
              <a:extLst>
                <a:ext uri="{FF2B5EF4-FFF2-40B4-BE49-F238E27FC236}">
                  <a16:creationId xmlns:a16="http://schemas.microsoft.com/office/drawing/2014/main" id="{5653467B-6A48-40A4-808A-FBC3D0FAF80A}"/>
                </a:ext>
              </a:extLst>
            </p:cNvPr>
            <p:cNvSpPr>
              <a:spLocks/>
            </p:cNvSpPr>
            <p:nvPr/>
          </p:nvSpPr>
          <p:spPr bwMode="auto">
            <a:xfrm>
              <a:off x="14274539" y="4115197"/>
              <a:ext cx="427169" cy="235878"/>
            </a:xfrm>
            <a:custGeom>
              <a:avLst/>
              <a:gdLst>
                <a:gd name="connsiteX0" fmla="*/ 0 w 427169"/>
                <a:gd name="connsiteY0" fmla="*/ 0 h 235878"/>
                <a:gd name="connsiteX1" fmla="*/ 427169 w 427169"/>
                <a:gd name="connsiteY1" fmla="*/ 0 h 235878"/>
                <a:gd name="connsiteX2" fmla="*/ 427169 w 427169"/>
                <a:gd name="connsiteY2" fmla="*/ 130888 h 235878"/>
                <a:gd name="connsiteX3" fmla="*/ 368788 w 427169"/>
                <a:gd name="connsiteY3" fmla="*/ 178620 h 235878"/>
                <a:gd name="connsiteX4" fmla="*/ 181139 w 427169"/>
                <a:gd name="connsiteY4" fmla="*/ 235878 h 235878"/>
                <a:gd name="connsiteX5" fmla="*/ 84311 w 427169"/>
                <a:gd name="connsiteY5" fmla="*/ 221073 h 235878"/>
                <a:gd name="connsiteX6" fmla="*/ 0 w 427169"/>
                <a:gd name="connsiteY6" fmla="*/ 180632 h 235878"/>
                <a:gd name="connsiteX7" fmla="*/ 0 w 427169"/>
                <a:gd name="connsiteY7" fmla="*/ 0 h 23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169" h="235878">
                  <a:moveTo>
                    <a:pt x="0" y="0"/>
                  </a:moveTo>
                  <a:lnTo>
                    <a:pt x="427169" y="0"/>
                  </a:lnTo>
                  <a:lnTo>
                    <a:pt x="427169" y="130888"/>
                  </a:lnTo>
                  <a:lnTo>
                    <a:pt x="368788" y="178620"/>
                  </a:lnTo>
                  <a:cubicBezTo>
                    <a:pt x="310986" y="215485"/>
                    <a:pt x="247548" y="235878"/>
                    <a:pt x="181139" y="235878"/>
                  </a:cubicBezTo>
                  <a:cubicBezTo>
                    <a:pt x="147585" y="235878"/>
                    <a:pt x="115254" y="230780"/>
                    <a:pt x="84311" y="221073"/>
                  </a:cubicBezTo>
                  <a:lnTo>
                    <a:pt x="0" y="180632"/>
                  </a:lnTo>
                  <a:lnTo>
                    <a:pt x="0" y="0"/>
                  </a:lnTo>
                  <a:close/>
                </a:path>
              </a:pathLst>
            </a:custGeom>
            <a:solidFill>
              <a:srgbClr val="EF8D73"/>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11" name="Freeform 29">
              <a:extLst>
                <a:ext uri="{FF2B5EF4-FFF2-40B4-BE49-F238E27FC236}">
                  <a16:creationId xmlns:a16="http://schemas.microsoft.com/office/drawing/2014/main" id="{90486E4B-231D-47AA-94C4-67F0E6A6E257}"/>
                </a:ext>
              </a:extLst>
            </p:cNvPr>
            <p:cNvSpPr>
              <a:spLocks/>
            </p:cNvSpPr>
            <p:nvPr/>
          </p:nvSpPr>
          <p:spPr bwMode="auto">
            <a:xfrm>
              <a:off x="13843028" y="2493954"/>
              <a:ext cx="1392308" cy="1695621"/>
            </a:xfrm>
            <a:custGeom>
              <a:avLst/>
              <a:gdLst>
                <a:gd name="T0" fmla="*/ 498 w 498"/>
                <a:gd name="T1" fmla="*/ 304 h 608"/>
                <a:gd name="T2" fmla="*/ 228 w 498"/>
                <a:gd name="T3" fmla="*/ 608 h 608"/>
                <a:gd name="T4" fmla="*/ 0 w 498"/>
                <a:gd name="T5" fmla="*/ 304 h 608"/>
                <a:gd name="T6" fmla="*/ 228 w 498"/>
                <a:gd name="T7" fmla="*/ 0 h 608"/>
                <a:gd name="T8" fmla="*/ 498 w 498"/>
                <a:gd name="T9" fmla="*/ 304 h 608"/>
              </a:gdLst>
              <a:ahLst/>
              <a:cxnLst>
                <a:cxn ang="0">
                  <a:pos x="T0" y="T1"/>
                </a:cxn>
                <a:cxn ang="0">
                  <a:pos x="T2" y="T3"/>
                </a:cxn>
                <a:cxn ang="0">
                  <a:pos x="T4" y="T5"/>
                </a:cxn>
                <a:cxn ang="0">
                  <a:pos x="T6" y="T7"/>
                </a:cxn>
                <a:cxn ang="0">
                  <a:pos x="T8" y="T9"/>
                </a:cxn>
              </a:cxnLst>
              <a:rect l="0" t="0" r="r" b="b"/>
              <a:pathLst>
                <a:path w="498" h="608">
                  <a:moveTo>
                    <a:pt x="498" y="304"/>
                  </a:moveTo>
                  <a:cubicBezTo>
                    <a:pt x="498" y="472"/>
                    <a:pt x="355" y="608"/>
                    <a:pt x="228" y="608"/>
                  </a:cubicBezTo>
                  <a:cubicBezTo>
                    <a:pt x="102" y="608"/>
                    <a:pt x="0" y="472"/>
                    <a:pt x="0" y="304"/>
                  </a:cubicBezTo>
                  <a:cubicBezTo>
                    <a:pt x="0" y="136"/>
                    <a:pt x="35" y="0"/>
                    <a:pt x="228" y="0"/>
                  </a:cubicBezTo>
                  <a:cubicBezTo>
                    <a:pt x="404" y="0"/>
                    <a:pt x="498" y="136"/>
                    <a:pt x="498" y="304"/>
                  </a:cubicBezTo>
                  <a:close/>
                </a:path>
              </a:pathLst>
            </a:custGeom>
            <a:solidFill>
              <a:srgbClr val="5E2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30">
              <a:extLst>
                <a:ext uri="{FF2B5EF4-FFF2-40B4-BE49-F238E27FC236}">
                  <a16:creationId xmlns:a16="http://schemas.microsoft.com/office/drawing/2014/main" id="{29332B6E-D2B7-4D22-804C-F868DAEA0036}"/>
                </a:ext>
              </a:extLst>
            </p:cNvPr>
            <p:cNvSpPr>
              <a:spLocks/>
            </p:cNvSpPr>
            <p:nvPr/>
          </p:nvSpPr>
          <p:spPr bwMode="auto">
            <a:xfrm>
              <a:off x="13924406" y="2844619"/>
              <a:ext cx="1015009" cy="1452967"/>
            </a:xfrm>
            <a:custGeom>
              <a:avLst/>
              <a:gdLst>
                <a:gd name="T0" fmla="*/ 16 w 363"/>
                <a:gd name="T1" fmla="*/ 260 h 521"/>
                <a:gd name="T2" fmla="*/ 190 w 363"/>
                <a:gd name="T3" fmla="*/ 521 h 521"/>
                <a:gd name="T4" fmla="*/ 363 w 363"/>
                <a:gd name="T5" fmla="*/ 260 h 521"/>
                <a:gd name="T6" fmla="*/ 190 w 363"/>
                <a:gd name="T7" fmla="*/ 0 h 521"/>
                <a:gd name="T8" fmla="*/ 16 w 363"/>
                <a:gd name="T9" fmla="*/ 260 h 521"/>
              </a:gdLst>
              <a:ahLst/>
              <a:cxnLst>
                <a:cxn ang="0">
                  <a:pos x="T0" y="T1"/>
                </a:cxn>
                <a:cxn ang="0">
                  <a:pos x="T2" y="T3"/>
                </a:cxn>
                <a:cxn ang="0">
                  <a:pos x="T4" y="T5"/>
                </a:cxn>
                <a:cxn ang="0">
                  <a:pos x="T6" y="T7"/>
                </a:cxn>
                <a:cxn ang="0">
                  <a:pos x="T8" y="T9"/>
                </a:cxn>
              </a:cxnLst>
              <a:rect l="0" t="0" r="r" b="b"/>
              <a:pathLst>
                <a:path w="363" h="521">
                  <a:moveTo>
                    <a:pt x="16" y="260"/>
                  </a:moveTo>
                  <a:cubicBezTo>
                    <a:pt x="26" y="404"/>
                    <a:pt x="94" y="521"/>
                    <a:pt x="190" y="521"/>
                  </a:cubicBezTo>
                  <a:cubicBezTo>
                    <a:pt x="285" y="521"/>
                    <a:pt x="363" y="404"/>
                    <a:pt x="363" y="260"/>
                  </a:cubicBezTo>
                  <a:cubicBezTo>
                    <a:pt x="363" y="116"/>
                    <a:pt x="285" y="0"/>
                    <a:pt x="190" y="0"/>
                  </a:cubicBezTo>
                  <a:cubicBezTo>
                    <a:pt x="94" y="0"/>
                    <a:pt x="0" y="18"/>
                    <a:pt x="16" y="260"/>
                  </a:cubicBezTo>
                  <a:close/>
                </a:path>
              </a:pathLst>
            </a:custGeom>
            <a:solidFill>
              <a:srgbClr val="FAA2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31">
              <a:extLst>
                <a:ext uri="{FF2B5EF4-FFF2-40B4-BE49-F238E27FC236}">
                  <a16:creationId xmlns:a16="http://schemas.microsoft.com/office/drawing/2014/main" id="{17D01C7E-7BF1-4C32-BB57-8EA5631F1A1B}"/>
                </a:ext>
              </a:extLst>
            </p:cNvPr>
            <p:cNvSpPr>
              <a:spLocks/>
            </p:cNvSpPr>
            <p:nvPr/>
          </p:nvSpPr>
          <p:spPr bwMode="auto">
            <a:xfrm>
              <a:off x="13843028" y="2683343"/>
              <a:ext cx="1210317" cy="835974"/>
            </a:xfrm>
            <a:custGeom>
              <a:avLst/>
              <a:gdLst>
                <a:gd name="T0" fmla="*/ 104 w 433"/>
                <a:gd name="T1" fmla="*/ 124 h 300"/>
                <a:gd name="T2" fmla="*/ 31 w 433"/>
                <a:gd name="T3" fmla="*/ 295 h 300"/>
                <a:gd name="T4" fmla="*/ 67 w 433"/>
                <a:gd name="T5" fmla="*/ 58 h 300"/>
                <a:gd name="T6" fmla="*/ 368 w 433"/>
                <a:gd name="T7" fmla="*/ 110 h 300"/>
                <a:gd name="T8" fmla="*/ 433 w 433"/>
                <a:gd name="T9" fmla="*/ 300 h 300"/>
                <a:gd name="T10" fmla="*/ 259 w 433"/>
                <a:gd name="T11" fmla="*/ 163 h 300"/>
                <a:gd name="T12" fmla="*/ 270 w 433"/>
                <a:gd name="T13" fmla="*/ 234 h 300"/>
                <a:gd name="T14" fmla="*/ 104 w 433"/>
                <a:gd name="T15" fmla="*/ 124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 h="300">
                  <a:moveTo>
                    <a:pt x="104" y="124"/>
                  </a:moveTo>
                  <a:cubicBezTo>
                    <a:pt x="104" y="124"/>
                    <a:pt x="81" y="252"/>
                    <a:pt x="31" y="295"/>
                  </a:cubicBezTo>
                  <a:cubicBezTo>
                    <a:pt x="31" y="295"/>
                    <a:pt x="0" y="116"/>
                    <a:pt x="67" y="58"/>
                  </a:cubicBezTo>
                  <a:cubicBezTo>
                    <a:pt x="135" y="0"/>
                    <a:pt x="332" y="22"/>
                    <a:pt x="368" y="110"/>
                  </a:cubicBezTo>
                  <a:cubicBezTo>
                    <a:pt x="405" y="197"/>
                    <a:pt x="433" y="300"/>
                    <a:pt x="433" y="300"/>
                  </a:cubicBezTo>
                  <a:cubicBezTo>
                    <a:pt x="433" y="300"/>
                    <a:pt x="287" y="239"/>
                    <a:pt x="259" y="163"/>
                  </a:cubicBezTo>
                  <a:cubicBezTo>
                    <a:pt x="270" y="234"/>
                    <a:pt x="270" y="234"/>
                    <a:pt x="270" y="234"/>
                  </a:cubicBezTo>
                  <a:cubicBezTo>
                    <a:pt x="270" y="234"/>
                    <a:pt x="199" y="231"/>
                    <a:pt x="104" y="124"/>
                  </a:cubicBezTo>
                  <a:close/>
                </a:path>
              </a:pathLst>
            </a:custGeom>
            <a:solidFill>
              <a:srgbClr val="5E2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2">
              <a:extLst>
                <a:ext uri="{FF2B5EF4-FFF2-40B4-BE49-F238E27FC236}">
                  <a16:creationId xmlns:a16="http://schemas.microsoft.com/office/drawing/2014/main" id="{51951062-F42D-4648-836A-45D66D68F252}"/>
                </a:ext>
              </a:extLst>
            </p:cNvPr>
            <p:cNvSpPr>
              <a:spLocks/>
            </p:cNvSpPr>
            <p:nvPr/>
          </p:nvSpPr>
          <p:spPr bwMode="auto">
            <a:xfrm>
              <a:off x="14807730" y="3266305"/>
              <a:ext cx="207145" cy="442400"/>
            </a:xfrm>
            <a:custGeom>
              <a:avLst/>
              <a:gdLst>
                <a:gd name="T0" fmla="*/ 68 w 74"/>
                <a:gd name="T1" fmla="*/ 84 h 159"/>
                <a:gd name="T2" fmla="*/ 46 w 74"/>
                <a:gd name="T3" fmla="*/ 146 h 159"/>
                <a:gd name="T4" fmla="*/ 46 w 74"/>
                <a:gd name="T5" fmla="*/ 146 h 159"/>
                <a:gd name="T6" fmla="*/ 26 w 74"/>
                <a:gd name="T7" fmla="*/ 158 h 159"/>
                <a:gd name="T8" fmla="*/ 21 w 74"/>
                <a:gd name="T9" fmla="*/ 157 h 159"/>
                <a:gd name="T10" fmla="*/ 5 w 74"/>
                <a:gd name="T11" fmla="*/ 75 h 159"/>
                <a:gd name="T12" fmla="*/ 15 w 74"/>
                <a:gd name="T13" fmla="*/ 36 h 159"/>
                <a:gd name="T14" fmla="*/ 27 w 74"/>
                <a:gd name="T15" fmla="*/ 13 h 159"/>
                <a:gd name="T16" fmla="*/ 48 w 74"/>
                <a:gd name="T17" fmla="*/ 1 h 159"/>
                <a:gd name="T18" fmla="*/ 68 w 74"/>
                <a:gd name="T19" fmla="*/ 8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59">
                  <a:moveTo>
                    <a:pt x="68" y="84"/>
                  </a:moveTo>
                  <a:cubicBezTo>
                    <a:pt x="64" y="110"/>
                    <a:pt x="56" y="133"/>
                    <a:pt x="46" y="146"/>
                  </a:cubicBezTo>
                  <a:cubicBezTo>
                    <a:pt x="46" y="146"/>
                    <a:pt x="46" y="146"/>
                    <a:pt x="46" y="146"/>
                  </a:cubicBezTo>
                  <a:cubicBezTo>
                    <a:pt x="40" y="155"/>
                    <a:pt x="32" y="159"/>
                    <a:pt x="26" y="158"/>
                  </a:cubicBezTo>
                  <a:cubicBezTo>
                    <a:pt x="24" y="158"/>
                    <a:pt x="22" y="157"/>
                    <a:pt x="21" y="157"/>
                  </a:cubicBezTo>
                  <a:cubicBezTo>
                    <a:pt x="7" y="149"/>
                    <a:pt x="0" y="114"/>
                    <a:pt x="5" y="75"/>
                  </a:cubicBezTo>
                  <a:cubicBezTo>
                    <a:pt x="7" y="61"/>
                    <a:pt x="11" y="47"/>
                    <a:pt x="15" y="36"/>
                  </a:cubicBezTo>
                  <a:cubicBezTo>
                    <a:pt x="19" y="27"/>
                    <a:pt x="23" y="19"/>
                    <a:pt x="27" y="13"/>
                  </a:cubicBezTo>
                  <a:cubicBezTo>
                    <a:pt x="34" y="4"/>
                    <a:pt x="41" y="0"/>
                    <a:pt x="48" y="1"/>
                  </a:cubicBezTo>
                  <a:cubicBezTo>
                    <a:pt x="65" y="3"/>
                    <a:pt x="74" y="40"/>
                    <a:pt x="68" y="84"/>
                  </a:cubicBezTo>
                  <a:close/>
                </a:path>
              </a:pathLst>
            </a:custGeom>
            <a:solidFill>
              <a:srgbClr val="FAA2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3">
              <a:extLst>
                <a:ext uri="{FF2B5EF4-FFF2-40B4-BE49-F238E27FC236}">
                  <a16:creationId xmlns:a16="http://schemas.microsoft.com/office/drawing/2014/main" id="{9370F22A-56B8-437F-A76B-15EFE9FC6EFE}"/>
                </a:ext>
              </a:extLst>
            </p:cNvPr>
            <p:cNvSpPr>
              <a:spLocks/>
            </p:cNvSpPr>
            <p:nvPr/>
          </p:nvSpPr>
          <p:spPr bwMode="auto">
            <a:xfrm>
              <a:off x="14204052" y="3656919"/>
              <a:ext cx="125766" cy="167195"/>
            </a:xfrm>
            <a:custGeom>
              <a:avLst/>
              <a:gdLst>
                <a:gd name="T0" fmla="*/ 32 w 85"/>
                <a:gd name="T1" fmla="*/ 0 h 113"/>
                <a:gd name="T2" fmla="*/ 0 w 85"/>
                <a:gd name="T3" fmla="*/ 113 h 113"/>
                <a:gd name="T4" fmla="*/ 85 w 85"/>
                <a:gd name="T5" fmla="*/ 100 h 113"/>
                <a:gd name="T6" fmla="*/ 30 w 85"/>
                <a:gd name="T7" fmla="*/ 83 h 113"/>
                <a:gd name="T8" fmla="*/ 32 w 85"/>
                <a:gd name="T9" fmla="*/ 0 h 113"/>
              </a:gdLst>
              <a:ahLst/>
              <a:cxnLst>
                <a:cxn ang="0">
                  <a:pos x="T0" y="T1"/>
                </a:cxn>
                <a:cxn ang="0">
                  <a:pos x="T2" y="T3"/>
                </a:cxn>
                <a:cxn ang="0">
                  <a:pos x="T4" y="T5"/>
                </a:cxn>
                <a:cxn ang="0">
                  <a:pos x="T6" y="T7"/>
                </a:cxn>
                <a:cxn ang="0">
                  <a:pos x="T8" y="T9"/>
                </a:cxn>
              </a:cxnLst>
              <a:rect l="0" t="0" r="r" b="b"/>
              <a:pathLst>
                <a:path w="85" h="113">
                  <a:moveTo>
                    <a:pt x="32" y="0"/>
                  </a:moveTo>
                  <a:lnTo>
                    <a:pt x="0" y="113"/>
                  </a:lnTo>
                  <a:lnTo>
                    <a:pt x="85" y="100"/>
                  </a:lnTo>
                  <a:lnTo>
                    <a:pt x="30" y="83"/>
                  </a:lnTo>
                  <a:lnTo>
                    <a:pt x="32" y="0"/>
                  </a:lnTo>
                  <a:close/>
                </a:path>
              </a:pathLst>
            </a:custGeom>
            <a:solidFill>
              <a:srgbClr val="EF8D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6" name="Group 115">
              <a:extLst>
                <a:ext uri="{FF2B5EF4-FFF2-40B4-BE49-F238E27FC236}">
                  <a16:creationId xmlns:a16="http://schemas.microsoft.com/office/drawing/2014/main" id="{7DEE7F0B-DCAC-4933-A6C1-DB85004753DD}"/>
                </a:ext>
              </a:extLst>
            </p:cNvPr>
            <p:cNvGrpSpPr/>
            <p:nvPr/>
          </p:nvGrpSpPr>
          <p:grpSpPr>
            <a:xfrm flipH="1">
              <a:off x="14351347" y="3530664"/>
              <a:ext cx="675992" cy="533603"/>
              <a:chOff x="13863190" y="3513995"/>
              <a:chExt cx="675992" cy="533603"/>
            </a:xfrm>
          </p:grpSpPr>
          <p:sp>
            <p:nvSpPr>
              <p:cNvPr id="117" name="Freeform 80">
                <a:extLst>
                  <a:ext uri="{FF2B5EF4-FFF2-40B4-BE49-F238E27FC236}">
                    <a16:creationId xmlns:a16="http://schemas.microsoft.com/office/drawing/2014/main" id="{00FA37DC-4892-4C33-AC79-826F39169452}"/>
                  </a:ext>
                </a:extLst>
              </p:cNvPr>
              <p:cNvSpPr>
                <a:spLocks/>
              </p:cNvSpPr>
              <p:nvPr/>
            </p:nvSpPr>
            <p:spPr bwMode="auto">
              <a:xfrm>
                <a:off x="13863190" y="3513995"/>
                <a:ext cx="568121" cy="533603"/>
              </a:xfrm>
              <a:custGeom>
                <a:avLst/>
                <a:gdLst>
                  <a:gd name="T0" fmla="*/ 70 w 210"/>
                  <a:gd name="T1" fmla="*/ 98 h 197"/>
                  <a:gd name="T2" fmla="*/ 210 w 210"/>
                  <a:gd name="T3" fmla="*/ 171 h 197"/>
                  <a:gd name="T4" fmla="*/ 210 w 210"/>
                  <a:gd name="T5" fmla="*/ 183 h 197"/>
                  <a:gd name="T6" fmla="*/ 54 w 210"/>
                  <a:gd name="T7" fmla="*/ 98 h 197"/>
                  <a:gd name="T8" fmla="*/ 70 w 210"/>
                  <a:gd name="T9" fmla="*/ 98 h 197"/>
                </a:gdLst>
                <a:ahLst/>
                <a:cxnLst>
                  <a:cxn ang="0">
                    <a:pos x="T0" y="T1"/>
                  </a:cxn>
                  <a:cxn ang="0">
                    <a:pos x="T2" y="T3"/>
                  </a:cxn>
                  <a:cxn ang="0">
                    <a:pos x="T4" y="T5"/>
                  </a:cxn>
                  <a:cxn ang="0">
                    <a:pos x="T6" y="T7"/>
                  </a:cxn>
                  <a:cxn ang="0">
                    <a:pos x="T8" y="T9"/>
                  </a:cxn>
                </a:cxnLst>
                <a:rect l="0" t="0" r="r" b="b"/>
                <a:pathLst>
                  <a:path w="210" h="197">
                    <a:moveTo>
                      <a:pt x="70" y="98"/>
                    </a:moveTo>
                    <a:cubicBezTo>
                      <a:pt x="70" y="98"/>
                      <a:pt x="104" y="171"/>
                      <a:pt x="210" y="171"/>
                    </a:cubicBezTo>
                    <a:cubicBezTo>
                      <a:pt x="210" y="183"/>
                      <a:pt x="210" y="183"/>
                      <a:pt x="210" y="183"/>
                    </a:cubicBezTo>
                    <a:cubicBezTo>
                      <a:pt x="210" y="183"/>
                      <a:pt x="109" y="197"/>
                      <a:pt x="54" y="98"/>
                    </a:cubicBezTo>
                    <a:cubicBezTo>
                      <a:pt x="0" y="0"/>
                      <a:pt x="70" y="98"/>
                      <a:pt x="70" y="98"/>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81">
                <a:extLst>
                  <a:ext uri="{FF2B5EF4-FFF2-40B4-BE49-F238E27FC236}">
                    <a16:creationId xmlns:a16="http://schemas.microsoft.com/office/drawing/2014/main" id="{D972C02C-94C5-4CD2-A96A-9F9564D8BEAE}"/>
                  </a:ext>
                </a:extLst>
              </p:cNvPr>
              <p:cNvSpPr>
                <a:spLocks noChangeArrowheads="1"/>
              </p:cNvSpPr>
              <p:nvPr/>
            </p:nvSpPr>
            <p:spPr bwMode="auto">
              <a:xfrm>
                <a:off x="14401107" y="3962739"/>
                <a:ext cx="138075" cy="63284"/>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54" name="Content Placeholder 2">
            <a:extLst>
              <a:ext uri="{FF2B5EF4-FFF2-40B4-BE49-F238E27FC236}">
                <a16:creationId xmlns:a16="http://schemas.microsoft.com/office/drawing/2014/main" id="{A2AEB63F-09C1-42E1-9348-5B69D088E461}"/>
              </a:ext>
            </a:extLst>
          </p:cNvPr>
          <p:cNvSpPr txBox="1">
            <a:spLocks/>
          </p:cNvSpPr>
          <p:nvPr/>
        </p:nvSpPr>
        <p:spPr>
          <a:xfrm>
            <a:off x="795418" y="2801701"/>
            <a:ext cx="3942043" cy="330930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i="1" dirty="0">
              <a:solidFill>
                <a:schemeClr val="accent1">
                  <a:lumMod val="50000"/>
                </a:schemeClr>
              </a:solidFill>
            </a:endParaRPr>
          </a:p>
        </p:txBody>
      </p:sp>
      <p:pic>
        <p:nvPicPr>
          <p:cNvPr id="4" name="Picture 3" descr="Icon&#10;&#10;Description automatically generated">
            <a:extLst>
              <a:ext uri="{FF2B5EF4-FFF2-40B4-BE49-F238E27FC236}">
                <a16:creationId xmlns:a16="http://schemas.microsoft.com/office/drawing/2014/main" id="{EAEF492E-BFE9-43AB-A22C-532A65E73D51}"/>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47588" y="4727424"/>
            <a:ext cx="1524000" cy="1181100"/>
          </a:xfrm>
          <a:prstGeom prst="rect">
            <a:avLst/>
          </a:prstGeom>
        </p:spPr>
      </p:pic>
      <p:sp>
        <p:nvSpPr>
          <p:cNvPr id="2" name="Title 1">
            <a:extLst>
              <a:ext uri="{FF2B5EF4-FFF2-40B4-BE49-F238E27FC236}">
                <a16:creationId xmlns:a16="http://schemas.microsoft.com/office/drawing/2014/main" id="{0BEEA7BB-8B87-1D43-9331-D959ADCD85E9}"/>
              </a:ext>
            </a:extLst>
          </p:cNvPr>
          <p:cNvSpPr>
            <a:spLocks noGrp="1"/>
          </p:cNvSpPr>
          <p:nvPr>
            <p:ph type="title"/>
          </p:nvPr>
        </p:nvSpPr>
        <p:spPr>
          <a:xfrm>
            <a:off x="492378" y="533627"/>
            <a:ext cx="10515600" cy="387798"/>
          </a:xfrm>
        </p:spPr>
        <p:txBody>
          <a:bodyPr>
            <a:normAutofit fontScale="90000"/>
          </a:bodyPr>
          <a:lstStyle/>
          <a:p>
            <a:r>
              <a:rPr lang="en-US" dirty="0"/>
              <a:t>Mobile Web-Based Disaster Collaboration Tool</a:t>
            </a:r>
          </a:p>
        </p:txBody>
      </p:sp>
      <p:pic>
        <p:nvPicPr>
          <p:cNvPr id="7" name="Picture 6" descr="A picture containing graphical user interface&#10;&#10;Description automatically generated">
            <a:extLst>
              <a:ext uri="{FF2B5EF4-FFF2-40B4-BE49-F238E27FC236}">
                <a16:creationId xmlns:a16="http://schemas.microsoft.com/office/drawing/2014/main" id="{CD140440-2AE2-CF54-EFC4-13B4924EBF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8481" y="5337364"/>
            <a:ext cx="1844279" cy="429271"/>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D27EA0AC-DDB2-1AD9-F2B6-15290D9006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488" y="2883132"/>
            <a:ext cx="3683583" cy="857384"/>
          </a:xfrm>
          <a:prstGeom prst="rect">
            <a:avLst/>
          </a:prstGeom>
        </p:spPr>
      </p:pic>
      <p:sp>
        <p:nvSpPr>
          <p:cNvPr id="5" name="Slide Number Placeholder 4">
            <a:extLst>
              <a:ext uri="{FF2B5EF4-FFF2-40B4-BE49-F238E27FC236}">
                <a16:creationId xmlns:a16="http://schemas.microsoft.com/office/drawing/2014/main" id="{3F79D39D-568D-9122-DD8D-E4E6A03D3F90}"/>
              </a:ext>
            </a:extLst>
          </p:cNvPr>
          <p:cNvSpPr>
            <a:spLocks noGrp="1"/>
          </p:cNvSpPr>
          <p:nvPr>
            <p:ph type="sldNum" sz="quarter" idx="12"/>
          </p:nvPr>
        </p:nvSpPr>
        <p:spPr/>
        <p:txBody>
          <a:bodyPr/>
          <a:lstStyle/>
          <a:p>
            <a:fld id="{8E591227-F9EB-4B2B-9432-842143BA1678}" type="slidenum">
              <a:rPr lang="en-US" smtClean="0"/>
              <a:t>33</a:t>
            </a:fld>
            <a:endParaRPr lang="en-US"/>
          </a:p>
        </p:txBody>
      </p:sp>
    </p:spTree>
    <p:extLst>
      <p:ext uri="{BB962C8B-B14F-4D97-AF65-F5344CB8AC3E}">
        <p14:creationId xmlns:p14="http://schemas.microsoft.com/office/powerpoint/2010/main" val="35896271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83000" fill="hold" grpId="0" nodeType="withEffect">
                                  <p:stCondLst>
                                    <p:cond delay="2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2" accel="14000" decel="83000" fill="hold" nodeType="withEffect">
                                  <p:stCondLst>
                                    <p:cond delay="20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fill="hold"/>
                                        <p:tgtEl>
                                          <p:spTgt spid="83"/>
                                        </p:tgtEl>
                                        <p:attrNameLst>
                                          <p:attrName>ppt_x</p:attrName>
                                        </p:attrNameLst>
                                      </p:cBhvr>
                                      <p:tavLst>
                                        <p:tav tm="0">
                                          <p:val>
                                            <p:strVal val="1+#ppt_w/2"/>
                                          </p:val>
                                        </p:tav>
                                        <p:tav tm="100000">
                                          <p:val>
                                            <p:strVal val="#ppt_x"/>
                                          </p:val>
                                        </p:tav>
                                      </p:tavLst>
                                    </p:anim>
                                    <p:anim calcmode="lin" valueType="num">
                                      <p:cBhvr additive="base">
                                        <p:cTn id="12" dur="1000" fill="hold"/>
                                        <p:tgtEl>
                                          <p:spTgt spid="83"/>
                                        </p:tgtEl>
                                        <p:attrNameLst>
                                          <p:attrName>ppt_y</p:attrName>
                                        </p:attrNameLst>
                                      </p:cBhvr>
                                      <p:tavLst>
                                        <p:tav tm="0">
                                          <p:val>
                                            <p:strVal val="#ppt_y"/>
                                          </p:val>
                                        </p:tav>
                                        <p:tav tm="100000">
                                          <p:val>
                                            <p:strVal val="#ppt_y"/>
                                          </p:val>
                                        </p:tav>
                                      </p:tavLst>
                                    </p:anim>
                                  </p:childTnLst>
                                </p:cTn>
                              </p:par>
                            </p:childTnLst>
                          </p:cTn>
                        </p:par>
                        <p:par>
                          <p:cTn id="13" fill="hold">
                            <p:stCondLst>
                              <p:cond delay="12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3200"/>
                            </p:stCondLst>
                            <p:childTnLst>
                              <p:par>
                                <p:cTn id="26" presetID="42"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4200"/>
                            </p:stCondLst>
                            <p:childTnLst>
                              <p:par>
                                <p:cTn id="32" presetID="42"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5200"/>
                            </p:stCondLst>
                            <p:childTnLst>
                              <p:par>
                                <p:cTn id="38" presetID="42"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6200"/>
                            </p:stCondLst>
                            <p:childTnLst>
                              <p:par>
                                <p:cTn id="44" presetID="42"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par>
                          <p:cTn id="49" fill="hold">
                            <p:stCondLst>
                              <p:cond delay="7200"/>
                            </p:stCondLst>
                            <p:childTnLst>
                              <p:par>
                                <p:cTn id="50" presetID="42"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8200"/>
                            </p:stCondLst>
                            <p:childTnLst>
                              <p:par>
                                <p:cTn id="56" presetID="42"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par>
                          <p:cTn id="61" fill="hold">
                            <p:stCondLst>
                              <p:cond delay="9200"/>
                            </p:stCondLst>
                            <p:childTnLst>
                              <p:par>
                                <p:cTn id="62" presetID="42"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par>
                          <p:cTn id="67" fill="hold">
                            <p:stCondLst>
                              <p:cond delay="10200"/>
                            </p:stCondLst>
                            <p:childTnLst>
                              <p:par>
                                <p:cTn id="68" presetID="42"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89E9-B8AB-4939-658A-9A4AAD7C91E8}"/>
              </a:ext>
            </a:extLst>
          </p:cNvPr>
          <p:cNvSpPr>
            <a:spLocks noGrp="1"/>
          </p:cNvSpPr>
          <p:nvPr>
            <p:ph type="title"/>
          </p:nvPr>
        </p:nvSpPr>
        <p:spPr>
          <a:xfrm>
            <a:off x="699714" y="321728"/>
            <a:ext cx="9127867" cy="967956"/>
          </a:xfrm>
        </p:spPr>
        <p:txBody>
          <a:bodyPr vert="horz" lIns="91440" tIns="45720" rIns="91440" bIns="45720" rtlCol="0" anchor="ctr">
            <a:normAutofit/>
          </a:bodyPr>
          <a:lstStyle/>
          <a:p>
            <a:r>
              <a:rPr lang="en-US" sz="4000" b="0" dirty="0">
                <a:latin typeface="Calibri Light" panose="020F0302020204030204" pitchFamily="34" charset="0"/>
                <a:cs typeface="Calibri Light" panose="020F0302020204030204" pitchFamily="34" charset="0"/>
              </a:rPr>
              <a:t>Sample Mobile App “Playbooks”</a:t>
            </a:r>
          </a:p>
        </p:txBody>
      </p:sp>
      <p:pic>
        <p:nvPicPr>
          <p:cNvPr id="5" name="Content Placeholder 4" descr="Graphical user interface, application&#10;&#10;Description automatically generated">
            <a:extLst>
              <a:ext uri="{FF2B5EF4-FFF2-40B4-BE49-F238E27FC236}">
                <a16:creationId xmlns:a16="http://schemas.microsoft.com/office/drawing/2014/main" id="{2436729F-8E76-8497-CAF8-E1B42792D08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96527" y="2251316"/>
            <a:ext cx="2059119" cy="3903541"/>
          </a:xfrm>
          <a:prstGeom prst="rect">
            <a:avLst/>
          </a:prstGeom>
        </p:spPr>
      </p:pic>
      <p:pic>
        <p:nvPicPr>
          <p:cNvPr id="6" name="Content Placeholder 5">
            <a:extLst>
              <a:ext uri="{FF2B5EF4-FFF2-40B4-BE49-F238E27FC236}">
                <a16:creationId xmlns:a16="http://schemas.microsoft.com/office/drawing/2014/main" id="{8CFFF3ED-9AD9-AE2A-BC55-F610F99AE7FB}"/>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3663003" y="2251317"/>
            <a:ext cx="2088395" cy="3903541"/>
          </a:xfrm>
          <a:prstGeom prst="rect">
            <a:avLst/>
          </a:prstGeom>
        </p:spPr>
      </p:pic>
      <p:pic>
        <p:nvPicPr>
          <p:cNvPr id="4" name="Content Placeholder 4">
            <a:extLst>
              <a:ext uri="{FF2B5EF4-FFF2-40B4-BE49-F238E27FC236}">
                <a16:creationId xmlns:a16="http://schemas.microsoft.com/office/drawing/2014/main" id="{F6E3232B-D1DE-C9C3-1B6D-BD91C415D7D8}"/>
              </a:ext>
            </a:extLst>
          </p:cNvPr>
          <p:cNvPicPr>
            <a:picLocks noChangeAspect="1"/>
          </p:cNvPicPr>
          <p:nvPr/>
        </p:nvPicPr>
        <p:blipFill>
          <a:blip r:embed="rId5" cstate="print">
            <a:extLst>
              <a:ext uri="{28A0092B-C50C-407E-A947-70E740481C1C}">
                <a14:useLocalDpi xmlns:a14="http://schemas.microsoft.com/office/drawing/2010/main" val="0"/>
              </a:ext>
            </a:extLst>
          </a:blip>
          <a:stretch/>
        </p:blipFill>
        <p:spPr>
          <a:xfrm>
            <a:off x="6426909" y="2251317"/>
            <a:ext cx="2127431" cy="3903541"/>
          </a:xfrm>
          <a:prstGeom prst="rect">
            <a:avLst/>
          </a:prstGeom>
        </p:spPr>
      </p:pic>
      <p:pic>
        <p:nvPicPr>
          <p:cNvPr id="3" name="Content Placeholder 5">
            <a:extLst>
              <a:ext uri="{FF2B5EF4-FFF2-40B4-BE49-F238E27FC236}">
                <a16:creationId xmlns:a16="http://schemas.microsoft.com/office/drawing/2014/main" id="{A62F63E1-8E20-3A96-581F-CA4456732228}"/>
              </a:ext>
            </a:extLst>
          </p:cNvPr>
          <p:cNvPicPr>
            <a:picLocks noChangeAspect="1"/>
          </p:cNvPicPr>
          <p:nvPr/>
        </p:nvPicPr>
        <p:blipFill>
          <a:blip r:embed="rId6" cstate="print">
            <a:extLst>
              <a:ext uri="{28A0092B-C50C-407E-A947-70E740481C1C}">
                <a14:useLocalDpi xmlns:a14="http://schemas.microsoft.com/office/drawing/2010/main" val="0"/>
              </a:ext>
            </a:extLst>
          </a:blip>
          <a:stretch/>
        </p:blipFill>
        <p:spPr>
          <a:xfrm>
            <a:off x="9212848" y="2251316"/>
            <a:ext cx="2107913" cy="3903541"/>
          </a:xfrm>
          <a:prstGeom prst="rect">
            <a:avLst/>
          </a:prstGeom>
        </p:spPr>
      </p:pic>
      <p:sp>
        <p:nvSpPr>
          <p:cNvPr id="7" name="Slide Number Placeholder 6">
            <a:extLst>
              <a:ext uri="{FF2B5EF4-FFF2-40B4-BE49-F238E27FC236}">
                <a16:creationId xmlns:a16="http://schemas.microsoft.com/office/drawing/2014/main" id="{3943C830-FDB9-4DC4-08D8-FF2A6F33EE93}"/>
              </a:ext>
            </a:extLst>
          </p:cNvPr>
          <p:cNvSpPr>
            <a:spLocks noGrp="1"/>
          </p:cNvSpPr>
          <p:nvPr>
            <p:ph type="sldNum" sz="quarter" idx="12"/>
          </p:nvPr>
        </p:nvSpPr>
        <p:spPr/>
        <p:txBody>
          <a:bodyPr/>
          <a:lstStyle/>
          <a:p>
            <a:fld id="{8E591227-F9EB-4B2B-9432-842143BA1678}" type="slidenum">
              <a:rPr lang="en-US" smtClean="0"/>
              <a:t>34</a:t>
            </a:fld>
            <a:endParaRPr lang="en-US"/>
          </a:p>
        </p:txBody>
      </p:sp>
    </p:spTree>
    <p:extLst>
      <p:ext uri="{BB962C8B-B14F-4D97-AF65-F5344CB8AC3E}">
        <p14:creationId xmlns:p14="http://schemas.microsoft.com/office/powerpoint/2010/main" val="24002816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BB0F-CC73-45FD-DC7C-7C386BB187BA}"/>
              </a:ext>
            </a:extLst>
          </p:cNvPr>
          <p:cNvSpPr>
            <a:spLocks noGrp="1"/>
          </p:cNvSpPr>
          <p:nvPr>
            <p:ph type="title"/>
          </p:nvPr>
        </p:nvSpPr>
        <p:spPr>
          <a:xfrm>
            <a:off x="424466" y="585216"/>
            <a:ext cx="4485861" cy="1088136"/>
          </a:xfrm>
        </p:spPr>
        <p:txBody>
          <a:bodyPr vert="horz" lIns="91440" tIns="45720" rIns="91440" bIns="45720" rtlCol="0" anchor="b">
            <a:normAutofit/>
          </a:bodyPr>
          <a:lstStyle/>
          <a:p>
            <a:r>
              <a:rPr lang="en-US" sz="3400" dirty="0"/>
              <a:t>Threat Monitoring</a:t>
            </a:r>
          </a:p>
        </p:txBody>
      </p:sp>
      <p:sp>
        <p:nvSpPr>
          <p:cNvPr id="3" name="TextBox 2">
            <a:extLst>
              <a:ext uri="{FF2B5EF4-FFF2-40B4-BE49-F238E27FC236}">
                <a16:creationId xmlns:a16="http://schemas.microsoft.com/office/drawing/2014/main" id="{DD4893A5-FEC1-96B9-2CFA-B7E25942C1B9}"/>
              </a:ext>
            </a:extLst>
          </p:cNvPr>
          <p:cNvSpPr txBox="1"/>
          <p:nvPr/>
        </p:nvSpPr>
        <p:spPr>
          <a:xfrm>
            <a:off x="411479" y="2297719"/>
            <a:ext cx="4498848" cy="3584448"/>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400" dirty="0"/>
              <a:t>State-of-the art threat monitoring capabilities allows FANO to anticipate natural/weather climate, human-caused and social threats, hazards, and trends that could affect the network. </a:t>
            </a:r>
          </a:p>
          <a:p>
            <a:pPr indent="-228600">
              <a:lnSpc>
                <a:spcPct val="90000"/>
              </a:lnSpc>
              <a:spcAft>
                <a:spcPts val="600"/>
              </a:spcAft>
              <a:buFont typeface="Arial" panose="020B0604020202020204" pitchFamily="34" charset="0"/>
              <a:buChar char="•"/>
            </a:pPr>
            <a:r>
              <a:rPr lang="en-US" sz="2400" dirty="0"/>
              <a:t>Once significant threats are identified, we can provide alerts, warnings and stakeholder updates instantly to Member food banks. </a:t>
            </a:r>
          </a:p>
        </p:txBody>
      </p:sp>
      <p:pic>
        <p:nvPicPr>
          <p:cNvPr id="4" name="Picture 3" descr="Map&#10;&#10;Description automatically generated">
            <a:extLst>
              <a:ext uri="{FF2B5EF4-FFF2-40B4-BE49-F238E27FC236}">
                <a16:creationId xmlns:a16="http://schemas.microsoft.com/office/drawing/2014/main" id="{2B4FA7DC-F94B-6B93-E701-5B831BEA2432}"/>
              </a:ext>
            </a:extLst>
          </p:cNvPr>
          <p:cNvPicPr>
            <a:picLocks noChangeAspect="1"/>
          </p:cNvPicPr>
          <p:nvPr/>
        </p:nvPicPr>
        <p:blipFill rotWithShape="1">
          <a:blip r:embed="rId2">
            <a:extLst>
              <a:ext uri="{28A0092B-C50C-407E-A947-70E740481C1C}">
                <a14:useLocalDpi xmlns:a14="http://schemas.microsoft.com/office/drawing/2010/main" val="0"/>
              </a:ext>
            </a:extLst>
          </a:blip>
          <a:srcRect l="25157" r="25156"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Slide Number Placeholder 4">
            <a:extLst>
              <a:ext uri="{FF2B5EF4-FFF2-40B4-BE49-F238E27FC236}">
                <a16:creationId xmlns:a16="http://schemas.microsoft.com/office/drawing/2014/main" id="{CE2B46F1-15AD-0706-11BF-2D268DC45335}"/>
              </a:ext>
            </a:extLst>
          </p:cNvPr>
          <p:cNvSpPr>
            <a:spLocks noGrp="1"/>
          </p:cNvSpPr>
          <p:nvPr>
            <p:ph type="sldNum" sz="quarter" idx="12"/>
          </p:nvPr>
        </p:nvSpPr>
        <p:spPr/>
        <p:txBody>
          <a:bodyPr/>
          <a:lstStyle/>
          <a:p>
            <a:fld id="{8E591227-F9EB-4B2B-9432-842143BA1678}" type="slidenum">
              <a:rPr lang="en-US" smtClean="0"/>
              <a:t>35</a:t>
            </a:fld>
            <a:endParaRPr lang="en-US"/>
          </a:p>
        </p:txBody>
      </p:sp>
    </p:spTree>
    <p:extLst>
      <p:ext uri="{BB962C8B-B14F-4D97-AF65-F5344CB8AC3E}">
        <p14:creationId xmlns:p14="http://schemas.microsoft.com/office/powerpoint/2010/main" val="26026743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D80CB583-6428-9E3D-FC25-650061BB5A61}"/>
              </a:ext>
            </a:extLst>
          </p:cNvPr>
          <p:cNvPicPr>
            <a:picLocks noChangeAspect="1"/>
          </p:cNvPicPr>
          <p:nvPr/>
        </p:nvPicPr>
        <p:blipFill rotWithShape="1">
          <a:blip r:embed="rId3">
            <a:extLst>
              <a:ext uri="{28A0092B-C50C-407E-A947-70E740481C1C}">
                <a14:useLocalDpi xmlns:a14="http://schemas.microsoft.com/office/drawing/2010/main" val="0"/>
              </a:ext>
            </a:extLst>
          </a:blip>
          <a:srcRect r="14223" b="1"/>
          <a:stretch/>
        </p:blipFill>
        <p:spPr>
          <a:xfrm>
            <a:off x="0" y="0"/>
            <a:ext cx="12191980" cy="6857990"/>
          </a:xfrm>
          <a:prstGeom prst="rect">
            <a:avLst/>
          </a:prstGeom>
        </p:spPr>
      </p:pic>
      <p:sp>
        <p:nvSpPr>
          <p:cNvPr id="2" name="Title 1">
            <a:extLst>
              <a:ext uri="{FF2B5EF4-FFF2-40B4-BE49-F238E27FC236}">
                <a16:creationId xmlns:a16="http://schemas.microsoft.com/office/drawing/2014/main" id="{87491617-21C7-2847-CF8F-049821E391FE}"/>
              </a:ext>
            </a:extLst>
          </p:cNvPr>
          <p:cNvSpPr>
            <a:spLocks noGrp="1"/>
          </p:cNvSpPr>
          <p:nvPr>
            <p:ph type="title"/>
          </p:nvPr>
        </p:nvSpPr>
        <p:spPr>
          <a:xfrm>
            <a:off x="-142875" y="3428995"/>
            <a:ext cx="3178668" cy="1834056"/>
          </a:xfrm>
        </p:spPr>
        <p:txBody>
          <a:bodyPr vert="horz" lIns="91440" tIns="45720" rIns="91440" bIns="45720" rtlCol="0" anchor="b">
            <a:normAutofit/>
          </a:bodyPr>
          <a:lstStyle/>
          <a:p>
            <a:pPr algn="ctr"/>
            <a:r>
              <a:rPr lang="en-US" sz="3200" dirty="0">
                <a:latin typeface="Calibri Light" panose="020F0302020204030204" pitchFamily="34" charset="0"/>
                <a:cs typeface="Calibri Light" panose="020F0302020204030204" pitchFamily="34" charset="0"/>
              </a:rPr>
              <a:t>Issues Management System</a:t>
            </a:r>
          </a:p>
        </p:txBody>
      </p:sp>
      <p:sp>
        <p:nvSpPr>
          <p:cNvPr id="3" name="Slide Number Placeholder 2">
            <a:extLst>
              <a:ext uri="{FF2B5EF4-FFF2-40B4-BE49-F238E27FC236}">
                <a16:creationId xmlns:a16="http://schemas.microsoft.com/office/drawing/2014/main" id="{6E81D8C5-BE33-760B-C33B-FFD4D8A2BA97}"/>
              </a:ext>
            </a:extLst>
          </p:cNvPr>
          <p:cNvSpPr>
            <a:spLocks noGrp="1"/>
          </p:cNvSpPr>
          <p:nvPr>
            <p:ph type="sldNum" sz="quarter" idx="12"/>
          </p:nvPr>
        </p:nvSpPr>
        <p:spPr/>
        <p:txBody>
          <a:bodyPr/>
          <a:lstStyle/>
          <a:p>
            <a:fld id="{8E591227-F9EB-4B2B-9432-842143BA1678}" type="slidenum">
              <a:rPr lang="en-US" smtClean="0"/>
              <a:t>36</a:t>
            </a:fld>
            <a:endParaRPr lang="en-US"/>
          </a:p>
        </p:txBody>
      </p:sp>
    </p:spTree>
    <p:extLst>
      <p:ext uri="{BB962C8B-B14F-4D97-AF65-F5344CB8AC3E}">
        <p14:creationId xmlns:p14="http://schemas.microsoft.com/office/powerpoint/2010/main" val="37174510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105012" y="-142875"/>
            <a:ext cx="7023737" cy="6837720"/>
          </a:xfrm>
        </p:spPr>
      </p:pic>
      <p:sp>
        <p:nvSpPr>
          <p:cNvPr id="42" name="Title 41">
            <a:extLst>
              <a:ext uri="{FF2B5EF4-FFF2-40B4-BE49-F238E27FC236}">
                <a16:creationId xmlns:a16="http://schemas.microsoft.com/office/drawing/2014/main" id="{72FCEAE4-FA74-4446-B2F5-9AFA2DA139A2}"/>
              </a:ext>
            </a:extLst>
          </p:cNvPr>
          <p:cNvSpPr>
            <a:spLocks noGrp="1"/>
          </p:cNvSpPr>
          <p:nvPr>
            <p:ph type="ctrTitle"/>
          </p:nvPr>
        </p:nvSpPr>
        <p:spPr>
          <a:xfrm>
            <a:off x="671594" y="642395"/>
            <a:ext cx="4350679" cy="879928"/>
          </a:xfrm>
        </p:spPr>
        <p:txBody>
          <a:bodyPr/>
          <a:lstStyle/>
          <a:p>
            <a:r>
              <a:rPr lang="en-US" b="0" dirty="0">
                <a:solidFill>
                  <a:schemeClr val="tx1"/>
                </a:solidFill>
              </a:rPr>
              <a:t>Questions</a:t>
            </a:r>
            <a:endParaRPr lang="en-GB" b="0" dirty="0">
              <a:solidFill>
                <a:schemeClr val="tx1"/>
              </a:solidFill>
            </a:endParaRPr>
          </a:p>
        </p:txBody>
      </p:sp>
      <p:sp>
        <p:nvSpPr>
          <p:cNvPr id="86" name="Text Placeholder 85">
            <a:extLst>
              <a:ext uri="{FF2B5EF4-FFF2-40B4-BE49-F238E27FC236}">
                <a16:creationId xmlns:a16="http://schemas.microsoft.com/office/drawing/2014/main" id="{60CCF183-9FEB-4677-9379-BC01A7251D2C}"/>
              </a:ext>
            </a:extLst>
          </p:cNvPr>
          <p:cNvSpPr>
            <a:spLocks noGrp="1"/>
          </p:cNvSpPr>
          <p:nvPr>
            <p:ph type="body" sz="quarter" idx="16"/>
          </p:nvPr>
        </p:nvSpPr>
        <p:spPr>
          <a:xfrm>
            <a:off x="1359076" y="4401040"/>
            <a:ext cx="3695206" cy="276999"/>
          </a:xfrm>
        </p:spPr>
        <p:txBody>
          <a:bodyPr/>
          <a:lstStyle/>
          <a:p>
            <a:r>
              <a:rPr lang="en-US" b="1" dirty="0">
                <a:solidFill>
                  <a:schemeClr val="tx1"/>
                </a:solidFill>
              </a:rPr>
              <a:t>1-760.916.4328</a:t>
            </a:r>
            <a:endParaRPr lang="en-GB" b="1" dirty="0">
              <a:solidFill>
                <a:schemeClr val="tx1"/>
              </a:solidFill>
            </a:endParaRPr>
          </a:p>
        </p:txBody>
      </p:sp>
      <p:sp>
        <p:nvSpPr>
          <p:cNvPr id="87" name="Text Placeholder 86">
            <a:extLst>
              <a:ext uri="{FF2B5EF4-FFF2-40B4-BE49-F238E27FC236}">
                <a16:creationId xmlns:a16="http://schemas.microsoft.com/office/drawing/2014/main" id="{DF3FE72B-F9BD-472F-A413-71BEEF95F43B}"/>
              </a:ext>
            </a:extLst>
          </p:cNvPr>
          <p:cNvSpPr>
            <a:spLocks noGrp="1"/>
          </p:cNvSpPr>
          <p:nvPr>
            <p:ph type="body" sz="quarter" idx="17"/>
          </p:nvPr>
        </p:nvSpPr>
        <p:spPr>
          <a:xfrm>
            <a:off x="1211625" y="5029013"/>
            <a:ext cx="3776144" cy="398325"/>
          </a:xfrm>
        </p:spPr>
        <p:txBody>
          <a:bodyPr/>
          <a:lstStyle/>
          <a:p>
            <a:endParaRPr lang="en-GB" b="1" dirty="0">
              <a:solidFill>
                <a:srgbClr val="00B0F0"/>
              </a:solidFill>
              <a:hlinkClick r:id="rId3">
                <a:extLst>
                  <a:ext uri="{A12FA001-AC4F-418D-AE19-62706E023703}">
                    <ahyp:hlinkClr xmlns:ahyp="http://schemas.microsoft.com/office/drawing/2018/hyperlinkcolor" val="tx"/>
                  </a:ext>
                </a:extLst>
              </a:hlinkClick>
            </a:endParaRPr>
          </a:p>
          <a:p>
            <a:r>
              <a:rPr lang="en-GB" b="1" dirty="0">
                <a:solidFill>
                  <a:schemeClr val="tx1"/>
                </a:solidFill>
              </a:rPr>
              <a:t>LinkedIn </a:t>
            </a:r>
            <a:r>
              <a:rPr lang="en-GB" b="1" dirty="0">
                <a:solidFill>
                  <a:schemeClr val="tx2"/>
                </a:solidFill>
                <a:hlinkClick r:id="rId3">
                  <a:extLst>
                    <a:ext uri="{A12FA001-AC4F-418D-AE19-62706E023703}">
                      <ahyp:hlinkClr xmlns:ahyp="http://schemas.microsoft.com/office/drawing/2018/hyperlinkcolor" val="tx"/>
                    </a:ext>
                  </a:extLst>
                </a:hlinkClick>
              </a:rPr>
              <a:t>https://www.linkedin.com/in/vbdavis/</a:t>
            </a:r>
            <a:endParaRPr lang="en-GB" b="1" dirty="0">
              <a:solidFill>
                <a:schemeClr val="tx2"/>
              </a:solidFill>
            </a:endParaRPr>
          </a:p>
          <a:p>
            <a:endParaRPr lang="en-GB" b="1" dirty="0">
              <a:solidFill>
                <a:schemeClr val="tx1"/>
              </a:solidFill>
            </a:endParaRPr>
          </a:p>
        </p:txBody>
      </p:sp>
      <p:sp>
        <p:nvSpPr>
          <p:cNvPr id="88" name="Text Placeholder 87">
            <a:extLst>
              <a:ext uri="{FF2B5EF4-FFF2-40B4-BE49-F238E27FC236}">
                <a16:creationId xmlns:a16="http://schemas.microsoft.com/office/drawing/2014/main" id="{3717E33B-5954-4CDC-B30A-BD21BED6DD45}"/>
              </a:ext>
            </a:extLst>
          </p:cNvPr>
          <p:cNvSpPr>
            <a:spLocks noGrp="1"/>
          </p:cNvSpPr>
          <p:nvPr>
            <p:ph type="body" sz="quarter" idx="18"/>
          </p:nvPr>
        </p:nvSpPr>
        <p:spPr>
          <a:xfrm>
            <a:off x="1285350" y="5767079"/>
            <a:ext cx="3695206" cy="495300"/>
          </a:xfrm>
        </p:spPr>
        <p:txBody>
          <a:bodyPr/>
          <a:lstStyle/>
          <a:p>
            <a:endParaRPr lang="en-US" b="1" dirty="0">
              <a:solidFill>
                <a:schemeClr val="tx1"/>
              </a:solidFill>
            </a:endParaRPr>
          </a:p>
          <a:p>
            <a:r>
              <a:rPr lang="en-US" b="1" dirty="0">
                <a:solidFill>
                  <a:schemeClr val="tx1"/>
                </a:solidFill>
              </a:rPr>
              <a:t>Email </a:t>
            </a:r>
            <a:r>
              <a:rPr lang="en-US" b="1" dirty="0">
                <a:solidFill>
                  <a:schemeClr val="tx1"/>
                </a:solidFill>
                <a:hlinkClick r:id="rId4"/>
              </a:rPr>
              <a:t>vdavis@feedingamerica.org</a:t>
            </a:r>
            <a:endParaRPr lang="en-US" b="1" dirty="0">
              <a:solidFill>
                <a:schemeClr val="tx1"/>
              </a:solidFill>
            </a:endParaRPr>
          </a:p>
          <a:p>
            <a:endParaRPr lang="en-GB" b="1" dirty="0">
              <a:solidFill>
                <a:schemeClr val="tx1"/>
              </a:solidFill>
            </a:endParaRPr>
          </a:p>
        </p:txBody>
      </p:sp>
      <p:pic>
        <p:nvPicPr>
          <p:cNvPr id="96" name="Content Placeholder 95" descr="Receiver">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pic>
        <p:nvPicPr>
          <p:cNvPr id="98" name="Content Placeholder 97" descr="Link with solid fill">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7">
            <a:extLst>
              <a:ext uri="{96DAC541-7B7A-43D3-8B79-37D633B846F1}">
                <asvg:svgBlip xmlns:asvg="http://schemas.microsoft.com/office/drawing/2016/SVG/main" r:embed="rId8"/>
              </a:ext>
            </a:extLst>
          </a:blip>
          <a:stretch/>
        </p:blipFill>
        <p:spPr/>
      </p:pic>
      <p:pic>
        <p:nvPicPr>
          <p:cNvPr id="100" name="Content Placeholder 99" descr="Open envelope outline">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p:pic>
      <p:cxnSp>
        <p:nvCxnSpPr>
          <p:cNvPr id="131" name="Straight Connector 130" descr="decorative element">
            <a:extLst>
              <a:ext uri="{FF2B5EF4-FFF2-40B4-BE49-F238E27FC236}">
                <a16:creationId xmlns:a16="http://schemas.microsoft.com/office/drawing/2014/main" id="{8695A66A-1D9E-4D4E-9067-DC97380D3FDF}"/>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descr="decorative element">
            <a:extLst>
              <a:ext uri="{FF2B5EF4-FFF2-40B4-BE49-F238E27FC236}">
                <a16:creationId xmlns:a16="http://schemas.microsoft.com/office/drawing/2014/main" id="{529648F7-20E3-4312-823A-D8265A94AF23}"/>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descr="decorative element">
            <a:extLst>
              <a:ext uri="{FF2B5EF4-FFF2-40B4-BE49-F238E27FC236}">
                <a16:creationId xmlns:a16="http://schemas.microsoft.com/office/drawing/2014/main" id="{8F841485-6093-48AB-9892-0FB58675C726}"/>
              </a:ext>
            </a:extLst>
          </p:cNvPr>
          <p:cNvCxnSpPr/>
          <p:nvPr/>
        </p:nvCxnSpPr>
        <p:spPr>
          <a:xfrm>
            <a:off x="756601" y="559720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54" name="Group 153" descr="decorative element">
            <a:extLst>
              <a:ext uri="{FF2B5EF4-FFF2-40B4-BE49-F238E27FC236}">
                <a16:creationId xmlns:a16="http://schemas.microsoft.com/office/drawing/2014/main" id="{FF17C705-3351-4B11-BD28-D0CACC12D311}"/>
              </a:ext>
            </a:extLst>
          </p:cNvPr>
          <p:cNvGrpSpPr/>
          <p:nvPr/>
        </p:nvGrpSpPr>
        <p:grpSpPr>
          <a:xfrm>
            <a:off x="822756"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9621170" y="1"/>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9" name="Picture 8" descr="A qr code on a screen&#10;&#10;Description automatically generated">
            <a:extLst>
              <a:ext uri="{FF2B5EF4-FFF2-40B4-BE49-F238E27FC236}">
                <a16:creationId xmlns:a16="http://schemas.microsoft.com/office/drawing/2014/main" id="{5384F153-08EC-4F0A-B1A7-2972FCDF56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1594" y="1875464"/>
            <a:ext cx="4167000" cy="2343937"/>
          </a:xfrm>
          <a:prstGeom prst="rect">
            <a:avLst/>
          </a:prstGeom>
        </p:spPr>
      </p:pic>
    </p:spTree>
    <p:extLst>
      <p:ext uri="{BB962C8B-B14F-4D97-AF65-F5344CB8AC3E}">
        <p14:creationId xmlns:p14="http://schemas.microsoft.com/office/powerpoint/2010/main" val="15944572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51779" y="5830969"/>
            <a:ext cx="683021" cy="453893"/>
          </a:xfrm>
          <a:prstGeom prst="rect">
            <a:avLst/>
          </a:prstGeom>
        </p:spPr>
        <p:txBody>
          <a:bodyPr vert="horz" lIns="91440" tIns="45720" rIns="91440" bIns="45720" rtlCol="0" anchor="ctr"/>
          <a:lstStyle>
            <a:defPPr>
              <a:defRPr lang="ru-RU"/>
            </a:defPPr>
            <a:lvl1pPr marL="0" algn="r" defTabSz="914400" rtl="0" eaLnBrk="1" latinLnBrk="0" hangingPunct="1">
              <a:defRPr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33856">
              <a:spcAft>
                <a:spcPts val="600"/>
              </a:spcAft>
            </a:pPr>
            <a:fld id="{D495E168-DA5E-4888-8D8A-92B118324C14}" type="slidenum">
              <a:rPr lang="ru-RU" sz="1736" kern="1200">
                <a:solidFill>
                  <a:schemeClr val="tx2"/>
                </a:solidFill>
                <a:latin typeface="+mn-lt"/>
                <a:ea typeface="+mn-ea"/>
                <a:cs typeface="+mn-cs"/>
              </a:rPr>
              <a:pPr defTabSz="1133856">
                <a:spcAft>
                  <a:spcPts val="600"/>
                </a:spcAft>
              </a:pPr>
              <a:t>38</a:t>
            </a:fld>
            <a:endParaRPr lang="ru-RU"/>
          </a:p>
        </p:txBody>
      </p:sp>
      <p:sp>
        <p:nvSpPr>
          <p:cNvPr id="4" name="Rectangle 3"/>
          <p:cNvSpPr/>
          <p:nvPr/>
        </p:nvSpPr>
        <p:spPr>
          <a:xfrm>
            <a:off x="457200" y="573137"/>
            <a:ext cx="9936093" cy="4814716"/>
          </a:xfrm>
          <a:prstGeom prst="rect">
            <a:avLst/>
          </a:prstGeom>
        </p:spPr>
        <p:txBody>
          <a:bodyPr wrap="square">
            <a:spAutoFit/>
          </a:bodyPr>
          <a:lstStyle/>
          <a:p>
            <a:pPr algn="ctr" defTabSz="1133856">
              <a:spcAft>
                <a:spcPts val="600"/>
              </a:spcAft>
            </a:pPr>
            <a:r>
              <a:rPr lang="en-US" sz="3472" i="1" kern="1200" dirty="0">
                <a:latin typeface="helvetica neue"/>
                <a:ea typeface="+mn-ea"/>
                <a:cs typeface="+mn-cs"/>
              </a:rPr>
              <a:t>“The tragedy of life is often not in our failure, but rather in our complacency; not in our doing too much, but rather in our doing too little; not in our living above our ability, but rather in our living below our capacities.” </a:t>
            </a:r>
          </a:p>
          <a:p>
            <a:pPr defTabSz="1133856">
              <a:spcAft>
                <a:spcPts val="600"/>
              </a:spcAft>
            </a:pPr>
            <a:endParaRPr lang="en-US" sz="2975" kern="1200" dirty="0">
              <a:latin typeface="helvetica neue"/>
              <a:ea typeface="+mn-ea"/>
              <a:cs typeface="+mn-cs"/>
            </a:endParaRPr>
          </a:p>
          <a:p>
            <a:pPr algn="ctr" defTabSz="1133856">
              <a:spcAft>
                <a:spcPts val="600"/>
              </a:spcAft>
            </a:pPr>
            <a:r>
              <a:rPr lang="en-US" sz="1984" kern="1200" dirty="0">
                <a:latin typeface="helvetica neue"/>
                <a:ea typeface="+mn-ea"/>
                <a:cs typeface="+mn-cs"/>
              </a:rPr>
              <a:t>Benjamin E. Mays</a:t>
            </a:r>
          </a:p>
          <a:p>
            <a:pPr algn="ctr" defTabSz="1133856">
              <a:spcAft>
                <a:spcPts val="600"/>
              </a:spcAft>
            </a:pPr>
            <a:r>
              <a:rPr lang="en-US" sz="1984" kern="1200" dirty="0">
                <a:latin typeface="helvetica neue"/>
                <a:ea typeface="+mn-ea"/>
                <a:cs typeface="+mn-cs"/>
              </a:rPr>
              <a:t>Civil Rights Leader</a:t>
            </a:r>
          </a:p>
          <a:p>
            <a:pPr algn="ctr" defTabSz="1133856">
              <a:spcAft>
                <a:spcPts val="600"/>
              </a:spcAft>
            </a:pPr>
            <a:r>
              <a:rPr lang="en-US" sz="1984" kern="1200" dirty="0">
                <a:solidFill>
                  <a:schemeClr val="bg1"/>
                </a:solidFill>
                <a:latin typeface="helvetica neue"/>
                <a:ea typeface="+mn-ea"/>
                <a:cs typeface="+mn-cs"/>
              </a:rPr>
              <a:t>1894-1984</a:t>
            </a:r>
            <a:br>
              <a:rPr lang="en-US" sz="2975" kern="1200" dirty="0">
                <a:solidFill>
                  <a:schemeClr val="bg1"/>
                </a:solidFill>
                <a:latin typeface="+mn-lt"/>
                <a:ea typeface="+mn-ea"/>
                <a:cs typeface="+mn-cs"/>
              </a:rPr>
            </a:br>
            <a:endParaRPr lang="en-US" sz="2399" dirty="0">
              <a:solidFill>
                <a:schemeClr val="bg1"/>
              </a:solidFill>
            </a:endParaRPr>
          </a:p>
        </p:txBody>
      </p:sp>
    </p:spTree>
    <p:extLst>
      <p:ext uri="{BB962C8B-B14F-4D97-AF65-F5344CB8AC3E}">
        <p14:creationId xmlns:p14="http://schemas.microsoft.com/office/powerpoint/2010/main" val="29255230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72D12B-BA13-9ADB-3C75-F335325FB1F6}"/>
              </a:ext>
            </a:extLst>
          </p:cNvPr>
          <p:cNvSpPr txBox="1"/>
          <p:nvPr/>
        </p:nvSpPr>
        <p:spPr>
          <a:xfrm>
            <a:off x="7631933" y="365125"/>
            <a:ext cx="3952071" cy="553031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5200" b="0" i="0" u="none" strike="noStrike" cap="none" spc="0" normalizeH="0" baseline="0" noProof="0" dirty="0">
                <a:ln>
                  <a:noFill/>
                </a:ln>
                <a:effectLst/>
                <a:uLnTx/>
                <a:uFillTx/>
                <a:latin typeface="+mj-lt"/>
                <a:ea typeface="+mj-ea"/>
                <a:cs typeface="+mj-cs"/>
              </a:rPr>
              <a:t>Appalachia Ice Storms – My </a:t>
            </a:r>
            <a:r>
              <a:rPr lang="en-US" sz="5200" dirty="0">
                <a:latin typeface="+mj-lt"/>
                <a:ea typeface="+mj-ea"/>
                <a:cs typeface="+mj-cs"/>
              </a:rPr>
              <a:t>F</a:t>
            </a:r>
            <a:r>
              <a:rPr kumimoji="0" lang="en-US" sz="5200" b="0" i="0" u="none" strike="noStrike" cap="none" spc="0" normalizeH="0" baseline="0" noProof="0" dirty="0" err="1">
                <a:ln>
                  <a:noFill/>
                </a:ln>
                <a:effectLst/>
                <a:uLnTx/>
                <a:uFillTx/>
                <a:latin typeface="+mj-lt"/>
                <a:ea typeface="+mj-ea"/>
                <a:cs typeface="+mj-cs"/>
              </a:rPr>
              <a:t>irst</a:t>
            </a:r>
            <a:r>
              <a:rPr kumimoji="0" lang="en-US" sz="5200" b="0" i="0" u="none" strike="noStrike" cap="none" spc="0" normalizeH="0" baseline="0" noProof="0" dirty="0">
                <a:ln>
                  <a:noFill/>
                </a:ln>
                <a:effectLst/>
                <a:uLnTx/>
                <a:uFillTx/>
                <a:latin typeface="+mj-lt"/>
                <a:ea typeface="+mj-ea"/>
                <a:cs typeface="+mj-cs"/>
              </a:rPr>
              <a:t> </a:t>
            </a:r>
            <a:r>
              <a:rPr lang="en-US" sz="5200" dirty="0">
                <a:latin typeface="+mj-lt"/>
                <a:ea typeface="+mj-ea"/>
                <a:cs typeface="+mj-cs"/>
              </a:rPr>
              <a:t>D</a:t>
            </a:r>
            <a:r>
              <a:rPr kumimoji="0" lang="en-US" sz="5200" b="0" i="0" u="none" strike="noStrike" cap="none" spc="0" normalizeH="0" baseline="0" noProof="0" dirty="0" err="1">
                <a:ln>
                  <a:noFill/>
                </a:ln>
                <a:effectLst/>
                <a:uLnTx/>
                <a:uFillTx/>
                <a:latin typeface="+mj-lt"/>
                <a:ea typeface="+mj-ea"/>
                <a:cs typeface="+mj-cs"/>
              </a:rPr>
              <a:t>isaster</a:t>
            </a:r>
            <a:endParaRPr kumimoji="0" lang="en-US" sz="5200" b="0" i="0" u="none" strike="noStrike" cap="none" spc="0" normalizeH="0" baseline="0" noProof="0" dirty="0">
              <a:ln>
                <a:noFill/>
              </a:ln>
              <a:effectLst/>
              <a:uLnTx/>
              <a:uFillTx/>
              <a:latin typeface="+mj-lt"/>
              <a:ea typeface="+mj-ea"/>
              <a:cs typeface="+mj-cs"/>
            </a:endParaRPr>
          </a:p>
        </p:txBody>
      </p:sp>
      <p:pic>
        <p:nvPicPr>
          <p:cNvPr id="4" name="Picture 3" descr="A picture containing outdoor, sky, water, building&#10;&#10;Description automatically generated">
            <a:extLst>
              <a:ext uri="{FF2B5EF4-FFF2-40B4-BE49-F238E27FC236}">
                <a16:creationId xmlns:a16="http://schemas.microsoft.com/office/drawing/2014/main" id="{4B00A2B8-2DCF-440F-E8C1-239F2F9D03D9}"/>
              </a:ext>
            </a:extLst>
          </p:cNvPr>
          <p:cNvPicPr>
            <a:picLocks noChangeAspect="1"/>
          </p:cNvPicPr>
          <p:nvPr/>
        </p:nvPicPr>
        <p:blipFill rotWithShape="1">
          <a:blip r:embed="rId3">
            <a:extLst>
              <a:ext uri="{28A0092B-C50C-407E-A947-70E740481C1C}">
                <a14:useLocalDpi xmlns:a14="http://schemas.microsoft.com/office/drawing/2010/main" val="0"/>
              </a:ext>
            </a:extLst>
          </a:blip>
          <a:srcRect l="36130" r="22728" b="-1"/>
          <a:stretch/>
        </p:blipFill>
        <p:spPr>
          <a:xfrm>
            <a:off x="20" y="10"/>
            <a:ext cx="7188573" cy="6857990"/>
          </a:xfrm>
          <a:prstGeom prst="rect">
            <a:avLst/>
          </a:prstGeom>
        </p:spPr>
      </p:pic>
    </p:spTree>
    <p:extLst>
      <p:ext uri="{BB962C8B-B14F-4D97-AF65-F5344CB8AC3E}">
        <p14:creationId xmlns:p14="http://schemas.microsoft.com/office/powerpoint/2010/main" val="16428619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65527-C18E-6F4D-D6CE-87D76AA8F727}"/>
              </a:ext>
            </a:extLst>
          </p:cNvPr>
          <p:cNvPicPr>
            <a:picLocks noChangeAspect="1"/>
          </p:cNvPicPr>
          <p:nvPr/>
        </p:nvPicPr>
        <p:blipFill rotWithShape="1">
          <a:blip r:embed="rId3">
            <a:extLst>
              <a:ext uri="{28A0092B-C50C-407E-A947-70E740481C1C}">
                <a14:useLocalDpi xmlns:a14="http://schemas.microsoft.com/office/drawing/2010/main" val="0"/>
              </a:ext>
            </a:extLst>
          </a:blip>
          <a:srcRect t="109"/>
          <a:stretch/>
        </p:blipFill>
        <p:spPr>
          <a:xfrm>
            <a:off x="3219450" y="0"/>
            <a:ext cx="8972550" cy="6363592"/>
          </a:xfrm>
          <a:prstGeom prst="rect">
            <a:avLst/>
          </a:prstGeom>
        </p:spPr>
      </p:pic>
      <p:sp>
        <p:nvSpPr>
          <p:cNvPr id="2" name="Title 1">
            <a:extLst>
              <a:ext uri="{FF2B5EF4-FFF2-40B4-BE49-F238E27FC236}">
                <a16:creationId xmlns:a16="http://schemas.microsoft.com/office/drawing/2014/main" id="{540F4F21-DB1B-25DB-7BCD-8F0F43ED39AD}"/>
              </a:ext>
            </a:extLst>
          </p:cNvPr>
          <p:cNvSpPr>
            <a:spLocks noGrp="1"/>
          </p:cNvSpPr>
          <p:nvPr>
            <p:ph type="ctrTitle"/>
          </p:nvPr>
        </p:nvSpPr>
        <p:spPr>
          <a:xfrm>
            <a:off x="3790678" y="193759"/>
            <a:ext cx="3973385" cy="3692028"/>
          </a:xfrm>
          <a:noFill/>
        </p:spPr>
        <p:txBody>
          <a:bodyPr>
            <a:normAutofit/>
          </a:bodyPr>
          <a:lstStyle/>
          <a:p>
            <a:pPr algn="l"/>
            <a:br>
              <a:rPr lang="en-US" sz="5200" dirty="0"/>
            </a:br>
            <a:r>
              <a:rPr lang="en-US" sz="5200" dirty="0">
                <a:solidFill>
                  <a:srgbClr val="FFC000"/>
                </a:solidFill>
              </a:rPr>
              <a:t>The </a:t>
            </a:r>
            <a:r>
              <a:rPr lang="en-US" sz="5200" b="1" dirty="0">
                <a:solidFill>
                  <a:srgbClr val="FFC000"/>
                </a:solidFill>
              </a:rPr>
              <a:t>Changing Landscape of Disasters </a:t>
            </a:r>
          </a:p>
        </p:txBody>
      </p:sp>
      <p:sp>
        <p:nvSpPr>
          <p:cNvPr id="7" name="Text Placeholder 3">
            <a:extLst>
              <a:ext uri="{FF2B5EF4-FFF2-40B4-BE49-F238E27FC236}">
                <a16:creationId xmlns:a16="http://schemas.microsoft.com/office/drawing/2014/main" id="{60EDFA3D-51B2-39FB-56E4-A228250548F7}"/>
              </a:ext>
            </a:extLst>
          </p:cNvPr>
          <p:cNvSpPr txBox="1">
            <a:spLocks/>
          </p:cNvSpPr>
          <p:nvPr/>
        </p:nvSpPr>
        <p:spPr>
          <a:xfrm>
            <a:off x="137368" y="1411663"/>
            <a:ext cx="2942813" cy="3540265"/>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228600">
              <a:buFont typeface="Arial" panose="020B0604020202020204" pitchFamily="34" charset="0"/>
              <a:buChar char="•"/>
            </a:pPr>
            <a:r>
              <a:rPr lang="en-US" sz="1700" dirty="0">
                <a:solidFill>
                  <a:schemeClr val="tx1"/>
                </a:solidFill>
              </a:rPr>
              <a:t>Hurricane Idalia became the 23rd “billion dollar” weather disaster to strike the United States this year,, eclipsing the previous record of 22 set in 2020. </a:t>
            </a:r>
          </a:p>
          <a:p>
            <a:pPr indent="-228600">
              <a:buFont typeface="Arial" panose="020B0604020202020204" pitchFamily="34" charset="0"/>
              <a:buChar char="•"/>
            </a:pPr>
            <a:r>
              <a:rPr lang="en-US" sz="1700" dirty="0">
                <a:solidFill>
                  <a:schemeClr val="tx1"/>
                </a:solidFill>
              </a:rPr>
              <a:t>And there are still four months left in this year, with the very real potential for more devastating weather ahead.</a:t>
            </a:r>
          </a:p>
        </p:txBody>
      </p:sp>
    </p:spTree>
    <p:extLst>
      <p:ext uri="{BB962C8B-B14F-4D97-AF65-F5344CB8AC3E}">
        <p14:creationId xmlns:p14="http://schemas.microsoft.com/office/powerpoint/2010/main" val="39665663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EEFA1A2D-8BEF-36CF-92CB-4B4CE2B06F54}"/>
              </a:ext>
            </a:extLst>
          </p:cNvPr>
          <p:cNvPicPr>
            <a:picLocks noChangeAspect="1"/>
          </p:cNvPicPr>
          <p:nvPr/>
        </p:nvPicPr>
        <p:blipFill rotWithShape="1">
          <a:blip r:embed="rId3">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16" name="Slide Number Placeholder 15">
            <a:extLst>
              <a:ext uri="{FF2B5EF4-FFF2-40B4-BE49-F238E27FC236}">
                <a16:creationId xmlns:a16="http://schemas.microsoft.com/office/drawing/2014/main" id="{81CD0742-E6A7-8807-12D0-2C10D454935C}"/>
              </a:ext>
            </a:extLst>
          </p:cNvPr>
          <p:cNvSpPr>
            <a:spLocks noGrp="1"/>
          </p:cNvSpPr>
          <p:nvPr>
            <p:ph type="sldNum" sz="quarter" idx="12"/>
          </p:nvPr>
        </p:nvSpPr>
        <p:spPr>
          <a:xfrm>
            <a:off x="8610600" y="6356350"/>
            <a:ext cx="2743200" cy="365125"/>
          </a:xfrm>
        </p:spPr>
        <p:txBody>
          <a:bodyPr>
            <a:normAutofit/>
          </a:bodyPr>
          <a:lstStyle/>
          <a:p>
            <a:pPr>
              <a:spcAft>
                <a:spcPts val="600"/>
              </a:spcAft>
            </a:pPr>
            <a:fld id="{8E591227-F9EB-4B2B-9432-842143BA1678}"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25106262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35457" y="4494631"/>
            <a:ext cx="10695562" cy="1057655"/>
          </a:xfrm>
        </p:spPr>
        <p:txBody>
          <a:bodyPr vert="horz" lIns="91440" tIns="45720" rIns="91440" bIns="45720" rtlCol="0" anchor="b">
            <a:normAutofit/>
          </a:bodyPr>
          <a:lstStyle/>
          <a:p>
            <a:pPr algn="ctr"/>
            <a:r>
              <a:rPr lang="en-US" sz="3300" dirty="0">
                <a:solidFill>
                  <a:schemeClr val="tx1">
                    <a:lumMod val="85000"/>
                    <a:lumOff val="15000"/>
                  </a:schemeClr>
                </a:solidFill>
              </a:rPr>
              <a:t>West Virginia experienced 77 FEMA Disasters from                     May 1953 thru June 2023.</a:t>
            </a:r>
          </a:p>
        </p:txBody>
      </p:sp>
      <p:sp>
        <p:nvSpPr>
          <p:cNvPr id="2" name="Slide Number Placeholder 1">
            <a:extLst>
              <a:ext uri="{FF2B5EF4-FFF2-40B4-BE49-F238E27FC236}">
                <a16:creationId xmlns:a16="http://schemas.microsoft.com/office/drawing/2014/main" id="{76878D27-4630-619B-EB21-D5E66D4EEC7C}"/>
              </a:ext>
            </a:extLst>
          </p:cNvPr>
          <p:cNvSpPr>
            <a:spLocks noGrp="1"/>
          </p:cNvSpPr>
          <p:nvPr>
            <p:ph type="sldNum" sz="quarter" idx="12"/>
          </p:nvPr>
        </p:nvSpPr>
        <p:spPr/>
        <p:txBody>
          <a:bodyPr/>
          <a:lstStyle/>
          <a:p>
            <a:fld id="{51E8FB5C-1C7C-44EB-B9CD-C60E07550FA7}" type="slidenum">
              <a:rPr lang="en-US" smtClean="0"/>
              <a:t>7</a:t>
            </a:fld>
            <a:endParaRPr lang="en-US"/>
          </a:p>
        </p:txBody>
      </p:sp>
      <p:pic>
        <p:nvPicPr>
          <p:cNvPr id="5" name="Picture 4">
            <a:extLst>
              <a:ext uri="{FF2B5EF4-FFF2-40B4-BE49-F238E27FC236}">
                <a16:creationId xmlns:a16="http://schemas.microsoft.com/office/drawing/2014/main" id="{A279CD45-B9DA-275B-F26A-8791009671CC}"/>
              </a:ext>
            </a:extLst>
          </p:cNvPr>
          <p:cNvPicPr>
            <a:picLocks noChangeAspect="1"/>
          </p:cNvPicPr>
          <p:nvPr/>
        </p:nvPicPr>
        <p:blipFill>
          <a:blip r:embed="rId2"/>
          <a:stretch>
            <a:fillRect/>
          </a:stretch>
        </p:blipFill>
        <p:spPr>
          <a:xfrm>
            <a:off x="6285173" y="478250"/>
            <a:ext cx="5727210" cy="3559181"/>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0B952E03-5F17-878F-3D76-3998D6FF7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09" y="1564161"/>
            <a:ext cx="5832777" cy="2388224"/>
          </a:xfrm>
          <a:prstGeom prst="rect">
            <a:avLst/>
          </a:prstGeom>
        </p:spPr>
      </p:pic>
    </p:spTree>
    <p:extLst>
      <p:ext uri="{BB962C8B-B14F-4D97-AF65-F5344CB8AC3E}">
        <p14:creationId xmlns:p14="http://schemas.microsoft.com/office/powerpoint/2010/main" val="33706912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3E654-0542-CC87-37A2-66BDF8B14188}"/>
              </a:ext>
            </a:extLst>
          </p:cNvPr>
          <p:cNvSpPr>
            <a:spLocks noGrp="1"/>
          </p:cNvSpPr>
          <p:nvPr>
            <p:ph type="body" sz="quarter" idx="10"/>
          </p:nvPr>
        </p:nvSpPr>
        <p:spPr>
          <a:xfrm>
            <a:off x="314325" y="990889"/>
            <a:ext cx="3315854" cy="3190875"/>
          </a:xfrm>
        </p:spPr>
        <p:txBody>
          <a:bodyPr>
            <a:normAutofit/>
          </a:bodyPr>
          <a:lstStyle/>
          <a:p>
            <a:r>
              <a:rPr lang="en-US" dirty="0"/>
              <a:t>Pandemic Impacts on Feeding America</a:t>
            </a:r>
          </a:p>
        </p:txBody>
      </p:sp>
      <p:graphicFrame>
        <p:nvGraphicFramePr>
          <p:cNvPr id="5" name="Text Placeholder 2">
            <a:extLst>
              <a:ext uri="{FF2B5EF4-FFF2-40B4-BE49-F238E27FC236}">
                <a16:creationId xmlns:a16="http://schemas.microsoft.com/office/drawing/2014/main" id="{C54534D2-360D-C81B-C496-BBC9E129640E}"/>
              </a:ext>
            </a:extLst>
          </p:cNvPr>
          <p:cNvGraphicFramePr/>
          <p:nvPr/>
        </p:nvGraphicFramePr>
        <p:xfrm>
          <a:off x="3714750" y="571500"/>
          <a:ext cx="8162925"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47481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B4E6B47-614B-BFD7-89EB-0831FE1D3631}"/>
              </a:ext>
            </a:extLst>
          </p:cNvPr>
          <p:cNvCxnSpPr/>
          <p:nvPr/>
        </p:nvCxnSpPr>
        <p:spPr>
          <a:xfrm>
            <a:off x="2391507" y="879230"/>
            <a:ext cx="0" cy="586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E2F1DC3-EF91-0449-D416-749A54A30FA1}"/>
              </a:ext>
            </a:extLst>
          </p:cNvPr>
          <p:cNvPicPr>
            <a:picLocks noChangeAspect="1"/>
          </p:cNvPicPr>
          <p:nvPr/>
        </p:nvPicPr>
        <p:blipFill>
          <a:blip r:embed="rId3"/>
          <a:srcRect/>
          <a:stretch/>
        </p:blipFill>
        <p:spPr>
          <a:xfrm>
            <a:off x="4907328" y="911174"/>
            <a:ext cx="6842208" cy="5029838"/>
          </a:xfrm>
          <a:prstGeom prst="rect">
            <a:avLst/>
          </a:prstGeom>
        </p:spPr>
      </p:pic>
      <p:pic>
        <p:nvPicPr>
          <p:cNvPr id="5" name="Picture 4">
            <a:extLst>
              <a:ext uri="{FF2B5EF4-FFF2-40B4-BE49-F238E27FC236}">
                <a16:creationId xmlns:a16="http://schemas.microsoft.com/office/drawing/2014/main" id="{9FF400DA-03C2-0C0D-2DEC-C0FDBC74D02D}"/>
              </a:ext>
            </a:extLst>
          </p:cNvPr>
          <p:cNvPicPr>
            <a:picLocks noChangeAspect="1"/>
          </p:cNvPicPr>
          <p:nvPr/>
        </p:nvPicPr>
        <p:blipFill rotWithShape="1">
          <a:blip r:embed="rId4" cstate="screen">
            <a:alphaModFix amt="30000"/>
            <a:extLst>
              <a:ext uri="{28A0092B-C50C-407E-A947-70E740481C1C}">
                <a14:useLocalDpi xmlns:a14="http://schemas.microsoft.com/office/drawing/2010/main"/>
              </a:ext>
            </a:extLst>
          </a:blip>
          <a:srcRect l="198" t="26855" r="198" b="34622"/>
          <a:stretch/>
        </p:blipFill>
        <p:spPr>
          <a:xfrm rot="5400000">
            <a:off x="2261950" y="2677120"/>
            <a:ext cx="6863833" cy="1497947"/>
          </a:xfrm>
          <a:prstGeom prst="rect">
            <a:avLst/>
          </a:prstGeom>
        </p:spPr>
      </p:pic>
      <p:grpSp>
        <p:nvGrpSpPr>
          <p:cNvPr id="6" name="Group 5">
            <a:extLst>
              <a:ext uri="{FF2B5EF4-FFF2-40B4-BE49-F238E27FC236}">
                <a16:creationId xmlns:a16="http://schemas.microsoft.com/office/drawing/2014/main" id="{DEAD460E-2097-91E2-3946-228AB8DBB898}"/>
              </a:ext>
            </a:extLst>
          </p:cNvPr>
          <p:cNvGrpSpPr/>
          <p:nvPr/>
        </p:nvGrpSpPr>
        <p:grpSpPr>
          <a:xfrm rot="5400000">
            <a:off x="1880250" y="3305229"/>
            <a:ext cx="6870365" cy="259911"/>
            <a:chOff x="-18973" y="4892640"/>
            <a:chExt cx="12206858" cy="141790"/>
          </a:xfrm>
        </p:grpSpPr>
        <p:pic>
          <p:nvPicPr>
            <p:cNvPr id="7" name="Picture 6">
              <a:extLst>
                <a:ext uri="{FF2B5EF4-FFF2-40B4-BE49-F238E27FC236}">
                  <a16:creationId xmlns:a16="http://schemas.microsoft.com/office/drawing/2014/main" id="{ADF020DB-B98E-2E77-B0AD-D9176089011E}"/>
                </a:ext>
              </a:extLst>
            </p:cNvPr>
            <p:cNvPicPr>
              <a:picLocks noChangeAspect="1"/>
            </p:cNvPicPr>
            <p:nvPr/>
          </p:nvPicPr>
          <p:blipFill>
            <a:blip r:embed="rId5"/>
            <a:stretch>
              <a:fillRect/>
            </a:stretch>
          </p:blipFill>
          <p:spPr>
            <a:xfrm rot="5400000">
              <a:off x="3365247" y="1508420"/>
              <a:ext cx="108095" cy="6876535"/>
            </a:xfrm>
            <a:prstGeom prst="rect">
              <a:avLst/>
            </a:prstGeom>
          </p:spPr>
        </p:pic>
        <p:pic>
          <p:nvPicPr>
            <p:cNvPr id="8" name="Picture 7">
              <a:extLst>
                <a:ext uri="{FF2B5EF4-FFF2-40B4-BE49-F238E27FC236}">
                  <a16:creationId xmlns:a16="http://schemas.microsoft.com/office/drawing/2014/main" id="{2E99ACA1-58A1-0EF5-D7C8-D9DDD6D8D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8087" b="22285"/>
            <a:stretch/>
          </p:blipFill>
          <p:spPr>
            <a:xfrm rot="16200000" flipH="1">
              <a:off x="9446618" y="2293162"/>
              <a:ext cx="138454" cy="5344081"/>
            </a:xfrm>
            <a:prstGeom prst="rect">
              <a:avLst/>
            </a:prstGeom>
          </p:spPr>
        </p:pic>
      </p:grpSp>
      <p:sp>
        <p:nvSpPr>
          <p:cNvPr id="13" name="TextBox 12">
            <a:extLst>
              <a:ext uri="{FF2B5EF4-FFF2-40B4-BE49-F238E27FC236}">
                <a16:creationId xmlns:a16="http://schemas.microsoft.com/office/drawing/2014/main" id="{F829DA51-742B-D247-AC45-5B7759214B7B}"/>
              </a:ext>
            </a:extLst>
          </p:cNvPr>
          <p:cNvSpPr txBox="1"/>
          <p:nvPr/>
        </p:nvSpPr>
        <p:spPr>
          <a:xfrm>
            <a:off x="523154" y="1285352"/>
            <a:ext cx="4542031" cy="4081115"/>
          </a:xfrm>
          <a:prstGeom prst="rect">
            <a:avLst/>
          </a:prstGeom>
          <a:noFill/>
          <a:effectLst/>
        </p:spPr>
        <p:txBody>
          <a:bodyPr wrap="square" lIns="91440" tIns="45719" rIns="91440" bIns="45719" rtlCol="0">
            <a:spAutoFit/>
          </a:bodyPr>
          <a:lstStyle/>
          <a:p>
            <a:pPr>
              <a:lnSpc>
                <a:spcPct val="80000"/>
              </a:lnSpc>
              <a:spcAft>
                <a:spcPts val="1200"/>
              </a:spcAft>
            </a:pPr>
            <a:r>
              <a:rPr lang="en-US" sz="5400" b="1" spc="-150" dirty="0">
                <a:solidFill>
                  <a:srgbClr val="313E48"/>
                </a:solidFill>
                <a:latin typeface="Arial" panose="020B0604020202020204" pitchFamily="34" charset="0"/>
                <a:cs typeface="Arial" panose="020B0604020202020204" pitchFamily="34" charset="0"/>
              </a:rPr>
              <a:t>An Emergency Management Approach To Food Insecurity</a:t>
            </a:r>
          </a:p>
        </p:txBody>
      </p:sp>
      <p:pic>
        <p:nvPicPr>
          <p:cNvPr id="15" name="Picture 14">
            <a:extLst>
              <a:ext uri="{FF2B5EF4-FFF2-40B4-BE49-F238E27FC236}">
                <a16:creationId xmlns:a16="http://schemas.microsoft.com/office/drawing/2014/main" id="{8A2F2C92-A5EA-C83A-439F-590E17EBC342}"/>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rot="10800000" flipV="1">
            <a:off x="1023720" y="5476654"/>
            <a:ext cx="2735573" cy="191988"/>
          </a:xfrm>
          <a:prstGeom prst="rect">
            <a:avLst/>
          </a:prstGeom>
        </p:spPr>
      </p:pic>
    </p:spTree>
    <p:extLst>
      <p:ext uri="{BB962C8B-B14F-4D97-AF65-F5344CB8AC3E}">
        <p14:creationId xmlns:p14="http://schemas.microsoft.com/office/powerpoint/2010/main" val="4362716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5|1.9|2.1|1.5|1.7|2.3|1.4|1.8"/>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A1F39115E3A44F83DB4BFDB518F8C3" ma:contentTypeVersion="2" ma:contentTypeDescription="Create a new document." ma:contentTypeScope="" ma:versionID="7d387e6e4eed46b9013fed8bd4bc24a4">
  <xsd:schema xmlns:xsd="http://www.w3.org/2001/XMLSchema" xmlns:xs="http://www.w3.org/2001/XMLSchema" xmlns:p="http://schemas.microsoft.com/office/2006/metadata/properties" xmlns:ns2="ccdc5883-3b31-44cf-8087-5c658ed0d693" targetNamespace="http://schemas.microsoft.com/office/2006/metadata/properties" ma:root="true" ma:fieldsID="33e3e7ed18cdcb67d09c0a15f0d4107b" ns2:_="">
    <xsd:import namespace="ccdc5883-3b31-44cf-8087-5c658ed0d69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dc5883-3b31-44cf-8087-5c658ed0d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16EF05-924C-4C30-8FAB-0C3926A7B53B}">
  <ds:schemaRefs>
    <ds:schemaRef ds:uri="http://schemas.microsoft.com/sharepoint/v3/contenttype/forms"/>
  </ds:schemaRefs>
</ds:datastoreItem>
</file>

<file path=customXml/itemProps2.xml><?xml version="1.0" encoding="utf-8"?>
<ds:datastoreItem xmlns:ds="http://schemas.openxmlformats.org/officeDocument/2006/customXml" ds:itemID="{862803D0-BB9C-45A6-8816-09C7F0094EF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478F436-65BB-48E9-B4B7-2FA144EF10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dc5883-3b31-44cf-8087-5c658ed0d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10725</TotalTime>
  <Words>2266</Words>
  <Application>Microsoft Office PowerPoint</Application>
  <PresentationFormat>Widescreen</PresentationFormat>
  <Paragraphs>513</Paragraphs>
  <Slides>38</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Arial Black</vt:lpstr>
      <vt:lpstr>Avenir Next W01</vt:lpstr>
      <vt:lpstr>Calibri</vt:lpstr>
      <vt:lpstr>Calibri Light</vt:lpstr>
      <vt:lpstr>Cambria</vt:lpstr>
      <vt:lpstr>GeoSlab703-Medium</vt:lpstr>
      <vt:lpstr>Helvetica</vt:lpstr>
      <vt:lpstr>helvetica neue</vt:lpstr>
      <vt:lpstr>Open Sans</vt:lpstr>
      <vt:lpstr>Roboto</vt:lpstr>
      <vt:lpstr>SourceSansPro</vt:lpstr>
      <vt:lpstr>Wingdings</vt:lpstr>
      <vt:lpstr>Retrospect</vt:lpstr>
      <vt:lpstr>PowerPoint Presentation</vt:lpstr>
      <vt:lpstr>PowerPoint Presentation</vt:lpstr>
      <vt:lpstr>Together We Can Achieve Our Goal of Ending Hunger</vt:lpstr>
      <vt:lpstr>PowerPoint Presentation</vt:lpstr>
      <vt:lpstr> The Changing Landscape of Disasters </vt:lpstr>
      <vt:lpstr>PowerPoint Presentation</vt:lpstr>
      <vt:lpstr>West Virginia experienced 77 FEMA Disasters from                     May 1953 thru June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vt:lpstr>
      <vt:lpstr>PowerPoint Presentation</vt:lpstr>
      <vt:lpstr>PowerPoint Presentation</vt:lpstr>
      <vt:lpstr>Government Partners  </vt:lpstr>
      <vt:lpstr>Community Lifelines Response </vt:lpstr>
      <vt:lpstr>Feeding America National Office </vt:lpstr>
      <vt:lpstr>National Office Disaster Team</vt:lpstr>
      <vt:lpstr>PowerPoint Presentation</vt:lpstr>
      <vt:lpstr>Feeding America National Office Core Disaster Team</vt:lpstr>
      <vt:lpstr>Slide Title</vt:lpstr>
      <vt:lpstr>Feeding America’s Network</vt:lpstr>
      <vt:lpstr>Staged Disaster Supplies</vt:lpstr>
      <vt:lpstr>Disaster Planning Resources</vt:lpstr>
      <vt:lpstr>Virtual Tabletop Exercise Series  for Food Banks</vt:lpstr>
      <vt:lpstr>Mobile Web-Based Disaster Collaboration Tool</vt:lpstr>
      <vt:lpstr>Sample Mobile App “Playbooks”</vt:lpstr>
      <vt:lpstr>Threat Monitoring</vt:lpstr>
      <vt:lpstr>Issues Management System</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Relief, Recovery, Resiliency  Network Initiative</dc:title>
  <dc:creator>Steve Moran</dc:creator>
  <cp:lastModifiedBy>Vincent Davis</cp:lastModifiedBy>
  <cp:revision>12</cp:revision>
  <dcterms:created xsi:type="dcterms:W3CDTF">2017-08-30T13:02:50Z</dcterms:created>
  <dcterms:modified xsi:type="dcterms:W3CDTF">2023-09-19T06:45:29Z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0x01010025A1F39115E3A44F83DB4BFDB518F8C3</vt:lpwstr>
  </property>
</Properties>
</file>