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665" r:id="rId3"/>
  </p:sldMasterIdLst>
  <p:notesMasterIdLst>
    <p:notesMasterId r:id="rId23"/>
  </p:notesMasterIdLst>
  <p:sldIdLst>
    <p:sldId id="265" r:id="rId4"/>
    <p:sldId id="276" r:id="rId5"/>
    <p:sldId id="321" r:id="rId6"/>
    <p:sldId id="286" r:id="rId7"/>
    <p:sldId id="293" r:id="rId8"/>
    <p:sldId id="290" r:id="rId9"/>
    <p:sldId id="313" r:id="rId10"/>
    <p:sldId id="322" r:id="rId11"/>
    <p:sldId id="309" r:id="rId12"/>
    <p:sldId id="315" r:id="rId13"/>
    <p:sldId id="311" r:id="rId14"/>
    <p:sldId id="316" r:id="rId15"/>
    <p:sldId id="284" r:id="rId16"/>
    <p:sldId id="294" r:id="rId17"/>
    <p:sldId id="285" r:id="rId18"/>
    <p:sldId id="297" r:id="rId19"/>
    <p:sldId id="320" r:id="rId20"/>
    <p:sldId id="288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D55"/>
    <a:srgbClr val="F6F6F6"/>
    <a:srgbClr val="EDEDEE"/>
    <a:srgbClr val="8CC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9F31D-B9A3-244F-9E72-36A220DA5E9A}" type="datetimeFigureOut">
              <a:rPr lang="en-US" smtClean="0"/>
              <a:t>9/15/23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525BC-AD5B-F245-8B16-4F867E4D7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en-US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en-US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Unsolicited donations become unmanageable/expensive to sort and re-distribute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Mixed truckload donations unable to be accepted due to inability to store or sort.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Long-term product donations received early and rejected due to lack of space</a:t>
            </a:r>
            <a:endParaRPr lang="en-US"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Corporate product donations turned away due to lack of ability to store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Product donations destroyed by companies unable to find nonprofits to store them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1FB21-C307-4DD4-8934-404B60C88DD8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en-US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en-US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Unsolicited donations become unmanageable/expensive to sort and re-distribute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Mixed truckload donations unable to be accepted due to inability to store or sort.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Long-term product donations received early and rejected due to lack of space</a:t>
            </a:r>
            <a:endParaRPr lang="en-US"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Corporate product donations turned away due to lack of ability to store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Product donations destroyed by companies unable to find nonprofits to store them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1FB21-C307-4DD4-8934-404B60C88DD8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9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en-US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en-US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Unsolicited donations become unmanageable/expensive to sort and re-distribute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Mixed truckload donations unable to be accepted due to inability to store or sort.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Long-term product donations received early and rejected due to lack of space</a:t>
            </a:r>
            <a:endParaRPr lang="en-US"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Corporate product donations turned away due to lack of ability to store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Product donations destroyed by companies unable to find nonprofits to store them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1FB21-C307-4DD4-8934-404B60C88DD8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7D5F-C8B1-49BF-8068-85DC1D242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277" y="3584980"/>
            <a:ext cx="6262991" cy="13858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spc="300">
                <a:solidFill>
                  <a:srgbClr val="8CC64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1036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Nonprof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, box, person&#10;&#10;Description automatically generated">
            <a:extLst>
              <a:ext uri="{FF2B5EF4-FFF2-40B4-BE49-F238E27FC236}">
                <a16:creationId xmlns:a16="http://schemas.microsoft.com/office/drawing/2014/main" id="{BB21FBC1-56BE-42C1-99D8-E4B22085E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7" t="6090" r="1377"/>
          <a:stretch/>
        </p:blipFill>
        <p:spPr>
          <a:xfrm>
            <a:off x="6418804" y="0"/>
            <a:ext cx="5773196" cy="5400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37A500-67E1-4A0F-96C3-961970A783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28D598-DC57-49E6-B806-717867B994D6}"/>
              </a:ext>
            </a:extLst>
          </p:cNvPr>
          <p:cNvSpPr/>
          <p:nvPr userDrawn="1"/>
        </p:nvSpPr>
        <p:spPr>
          <a:xfrm>
            <a:off x="104697" y="6467261"/>
            <a:ext cx="33002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0" spc="250" baseline="0" dirty="0">
                <a:solidFill>
                  <a:srgbClr val="8EC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GOOD360 • CLOSING THE NEED GAP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8F282-CE23-4FAF-A63C-BFA1FDE6218E}"/>
              </a:ext>
            </a:extLst>
          </p:cNvPr>
          <p:cNvSpPr/>
          <p:nvPr userDrawn="1"/>
        </p:nvSpPr>
        <p:spPr>
          <a:xfrm>
            <a:off x="9196048" y="6556062"/>
            <a:ext cx="2949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EDFE09A-4F71-E44F-978F-81F4B7349642}" type="slidenum">
              <a:rPr lang="en-US" sz="900" b="0" i="0" spc="20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b="0" i="0" spc="200" baseline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94BBCB-9F92-40D5-9684-44B139272B6D}"/>
              </a:ext>
            </a:extLst>
          </p:cNvPr>
          <p:cNvCxnSpPr>
            <a:cxnSpLocks/>
          </p:cNvCxnSpPr>
          <p:nvPr userDrawn="1"/>
        </p:nvCxnSpPr>
        <p:spPr>
          <a:xfrm>
            <a:off x="0" y="6721266"/>
            <a:ext cx="294380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531CC3-584E-45F5-8765-A1D96EE4D234}"/>
              </a:ext>
            </a:extLst>
          </p:cNvPr>
          <p:cNvSpPr/>
          <p:nvPr userDrawn="1"/>
        </p:nvSpPr>
        <p:spPr>
          <a:xfrm>
            <a:off x="2943806" y="6698406"/>
            <a:ext cx="45719" cy="45719"/>
          </a:xfrm>
          <a:prstGeom prst="ellipse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7914C-72AE-43D4-A244-30178650BE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41365"/>
            <a:ext cx="5257800" cy="477837"/>
          </a:xfrm>
        </p:spPr>
        <p:txBody>
          <a:bodyPr anchor="b">
            <a:normAutofit/>
          </a:bodyPr>
          <a:lstStyle>
            <a:lvl1pPr algn="l">
              <a:defRPr sz="2800" spc="300">
                <a:solidFill>
                  <a:srgbClr val="8CC64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446FCF-87E6-4930-BB65-771AF410325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467562"/>
            <a:ext cx="5257800" cy="4351338"/>
          </a:xfrm>
        </p:spPr>
        <p:txBody>
          <a:bodyPr/>
          <a:lstStyle>
            <a:lvl1pPr marL="461963" indent="-461963">
              <a:buClr>
                <a:srgbClr val="00B7BD"/>
              </a:buClr>
              <a:buFont typeface="Courier New" panose="02070309020205020404" pitchFamily="49" charset="0"/>
              <a:buChar char="o"/>
              <a:defRPr sz="2400">
                <a:solidFill>
                  <a:srgbClr val="676D55"/>
                </a:solidFill>
              </a:defRPr>
            </a:lvl1pPr>
            <a:lvl2pPr marL="914400" indent="-452438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2pPr>
            <a:lvl3pPr marL="1376363" indent="-461963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3pPr>
            <a:lvl4pPr marL="1828800" indent="-452438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4pPr>
            <a:lvl5pPr marL="2290763" indent="-461963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651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reaker Page">
    <p:bg>
      <p:bgPr>
        <a:solidFill>
          <a:srgbClr val="8EC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0A304DE-2CC1-B042-8DB1-7A4A3C3DD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74A361-C889-AA48-AC4D-44AF9F1500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92" y="1249191"/>
            <a:ext cx="568816" cy="5688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8309CB-F117-D24F-A5F3-653F1CFC62D0}"/>
              </a:ext>
            </a:extLst>
          </p:cNvPr>
          <p:cNvSpPr/>
          <p:nvPr userDrawn="1"/>
        </p:nvSpPr>
        <p:spPr>
          <a:xfrm>
            <a:off x="9196048" y="6556062"/>
            <a:ext cx="2949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EDFE09A-4F71-E44F-978F-81F4B7349642}" type="slidenum">
              <a:rPr lang="en-US" sz="900" b="0" i="0" spc="20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b="0" i="0" spc="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 Slide (w/Gradia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7A74E26-31C0-4067-ACCF-476ED4D4B2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D413E1-F9F4-4B60-811B-69B18575B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1582F-4246-4118-9E75-219B17A1F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CDD365-6BF3-48DA-8D47-301D667AF4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92" y="1249191"/>
            <a:ext cx="568816" cy="5688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3EAB4E-9185-4297-BA1F-DC2564F5FA41}"/>
              </a:ext>
            </a:extLst>
          </p:cNvPr>
          <p:cNvSpPr/>
          <p:nvPr userDrawn="1"/>
        </p:nvSpPr>
        <p:spPr>
          <a:xfrm>
            <a:off x="9196048" y="6556062"/>
            <a:ext cx="2949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EDFE09A-4F71-E44F-978F-81F4B7349642}" type="slidenum">
              <a:rPr lang="en-US" sz="900" b="0" i="0" spc="20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b="0" i="0" spc="200" baseline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06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 (w/Gradia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7A74E26-31C0-4067-ACCF-476ED4D4B2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D413E1-F9F4-4B60-811B-69B18575B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21582F-4246-4118-9E75-219B17A1F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CDD365-6BF3-48DA-8D47-301D667AF4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92" y="1249191"/>
            <a:ext cx="568816" cy="5688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3EAB4E-9185-4297-BA1F-DC2564F5FA41}"/>
              </a:ext>
            </a:extLst>
          </p:cNvPr>
          <p:cNvSpPr/>
          <p:nvPr userDrawn="1"/>
        </p:nvSpPr>
        <p:spPr>
          <a:xfrm>
            <a:off x="9196048" y="6556062"/>
            <a:ext cx="2949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EDFE09A-4F71-E44F-978F-81F4B7349642}" type="slidenum">
              <a:rPr lang="en-US" sz="900" b="0" i="0" spc="20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b="0" i="0" spc="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94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Green)">
    <p:bg>
      <p:bgPr>
        <a:solidFill>
          <a:srgbClr val="8CC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BAFF8F-9731-4AFB-B6EB-21A48FB1C3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81F808-1642-4953-948E-7DF4C44BFC63}"/>
              </a:ext>
            </a:extLst>
          </p:cNvPr>
          <p:cNvCxnSpPr>
            <a:cxnSpLocks/>
          </p:cNvCxnSpPr>
          <p:nvPr userDrawn="1"/>
        </p:nvCxnSpPr>
        <p:spPr>
          <a:xfrm>
            <a:off x="0" y="6721266"/>
            <a:ext cx="2943806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8DC1DBB-7CBD-484F-904C-8AFD2996CEBB}"/>
              </a:ext>
            </a:extLst>
          </p:cNvPr>
          <p:cNvSpPr/>
          <p:nvPr userDrawn="1"/>
        </p:nvSpPr>
        <p:spPr>
          <a:xfrm>
            <a:off x="2943806" y="6698406"/>
            <a:ext cx="45719" cy="45719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B0622D-BFFC-406B-A013-C9CCC711D29E}"/>
              </a:ext>
            </a:extLst>
          </p:cNvPr>
          <p:cNvSpPr/>
          <p:nvPr userDrawn="1"/>
        </p:nvSpPr>
        <p:spPr>
          <a:xfrm>
            <a:off x="9196048" y="6556062"/>
            <a:ext cx="2949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EDFE09A-4F71-E44F-978F-81F4B7349642}" type="slidenum">
              <a:rPr lang="en-US" sz="900" b="0" i="0" spc="20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b="0" i="0" spc="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1CC63BB-F003-4924-A47C-E26F9B65D4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4830" y="250386"/>
            <a:ext cx="568816" cy="56881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83E1D7D-3E41-4C02-B6CE-3E49094A71D3}"/>
              </a:ext>
            </a:extLst>
          </p:cNvPr>
          <p:cNvSpPr/>
          <p:nvPr userDrawn="1"/>
        </p:nvSpPr>
        <p:spPr>
          <a:xfrm>
            <a:off x="104698" y="6467261"/>
            <a:ext cx="30836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0" spc="250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GOOD360 • CLOSING THE NEED GAP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B86A13D-F336-4904-9D5E-39A973FA8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B17D8B30-CEDD-4810-A628-540FBCA97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8757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G Icon)">
    <p:bg>
      <p:bgPr>
        <a:solidFill>
          <a:srgbClr val="8CC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AF36B88-4096-4289-9121-B9B34392DB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81F808-1642-4953-948E-7DF4C44BFC63}"/>
              </a:ext>
            </a:extLst>
          </p:cNvPr>
          <p:cNvCxnSpPr>
            <a:cxnSpLocks/>
          </p:cNvCxnSpPr>
          <p:nvPr userDrawn="1"/>
        </p:nvCxnSpPr>
        <p:spPr>
          <a:xfrm>
            <a:off x="0" y="6721266"/>
            <a:ext cx="2943806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8DC1DBB-7CBD-484F-904C-8AFD2996CEBB}"/>
              </a:ext>
            </a:extLst>
          </p:cNvPr>
          <p:cNvSpPr/>
          <p:nvPr userDrawn="1"/>
        </p:nvSpPr>
        <p:spPr>
          <a:xfrm>
            <a:off x="2943806" y="6698406"/>
            <a:ext cx="45719" cy="45719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B0622D-BFFC-406B-A013-C9CCC711D29E}"/>
              </a:ext>
            </a:extLst>
          </p:cNvPr>
          <p:cNvSpPr/>
          <p:nvPr userDrawn="1"/>
        </p:nvSpPr>
        <p:spPr>
          <a:xfrm>
            <a:off x="9196048" y="6556062"/>
            <a:ext cx="2949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EDFE09A-4F71-E44F-978F-81F4B7349642}" type="slidenum">
              <a:rPr lang="en-US" sz="900" b="0" i="0" spc="20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b="0" i="0" spc="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1CC63BB-F003-4924-A47C-E26F9B65D4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4830" y="250386"/>
            <a:ext cx="568816" cy="56881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83E1D7D-3E41-4C02-B6CE-3E49094A71D3}"/>
              </a:ext>
            </a:extLst>
          </p:cNvPr>
          <p:cNvSpPr/>
          <p:nvPr userDrawn="1"/>
        </p:nvSpPr>
        <p:spPr>
          <a:xfrm>
            <a:off x="104698" y="6467261"/>
            <a:ext cx="30836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0" spc="250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GOOD360 • CLOSING THE NEED GAP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FE92A8-98ED-49ED-B2BC-1FAFD5BC8609}"/>
              </a:ext>
            </a:extLst>
          </p:cNvPr>
          <p:cNvSpPr/>
          <p:nvPr userDrawn="1"/>
        </p:nvSpPr>
        <p:spPr>
          <a:xfrm>
            <a:off x="9348448" y="6708462"/>
            <a:ext cx="2949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EDFE09A-4F71-E44F-978F-81F4B7349642}" type="slidenum">
              <a:rPr lang="en-US" sz="900" b="0" i="0" spc="20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b="0" i="0" spc="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4FE1465D-DE71-4B86-9584-EB8A286B1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743426-93AA-4EAE-8A7A-110B97024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5DF6BF-6312-45AF-BFFA-D8D2E0B50637}"/>
              </a:ext>
            </a:extLst>
          </p:cNvPr>
          <p:cNvSpPr/>
          <p:nvPr userDrawn="1"/>
        </p:nvSpPr>
        <p:spPr>
          <a:xfrm>
            <a:off x="9186960" y="6582990"/>
            <a:ext cx="2949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EDFE09A-4F71-E44F-978F-81F4B7349642}" type="slidenum">
              <a:rPr lang="en-US" sz="900" b="0" i="0" spc="20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b="0" i="0" spc="200" baseline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7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ection Header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indoor, person, table&#10;&#10;Description automatically generated">
            <a:extLst>
              <a:ext uri="{FF2B5EF4-FFF2-40B4-BE49-F238E27FC236}">
                <a16:creationId xmlns:a16="http://schemas.microsoft.com/office/drawing/2014/main" id="{7F72DE4A-ABA1-3A4F-B906-67379187BC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8878" y="0"/>
            <a:ext cx="6523122" cy="55731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96CF71-2CA5-2D45-A7E5-7B9441784A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EAEDC-2F18-9D47-BDC7-F65F10161BAA}"/>
              </a:ext>
            </a:extLst>
          </p:cNvPr>
          <p:cNvCxnSpPr>
            <a:cxnSpLocks/>
          </p:cNvCxnSpPr>
          <p:nvPr userDrawn="1"/>
        </p:nvCxnSpPr>
        <p:spPr>
          <a:xfrm>
            <a:off x="0" y="6721266"/>
            <a:ext cx="294380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2ECD1C0-CC4D-AF49-830E-ADE13A7299EB}"/>
              </a:ext>
            </a:extLst>
          </p:cNvPr>
          <p:cNvSpPr/>
          <p:nvPr userDrawn="1"/>
        </p:nvSpPr>
        <p:spPr>
          <a:xfrm>
            <a:off x="2943806" y="6698406"/>
            <a:ext cx="45719" cy="45719"/>
          </a:xfrm>
          <a:prstGeom prst="ellipse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DAD7FA-DCF6-4E45-8D80-5648642A1F97}"/>
              </a:ext>
            </a:extLst>
          </p:cNvPr>
          <p:cNvSpPr/>
          <p:nvPr userDrawn="1"/>
        </p:nvSpPr>
        <p:spPr>
          <a:xfrm>
            <a:off x="9196048" y="6556062"/>
            <a:ext cx="2949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EDFE09A-4F71-E44F-978F-81F4B7349642}" type="slidenum">
              <a:rPr lang="en-US" sz="900" b="0" i="0" spc="20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00" b="0" i="0" spc="200" baseline="0" dirty="0">
              <a:solidFill>
                <a:schemeClr val="accent3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C164A1-3878-4B03-B0B4-4BC48C311211}"/>
              </a:ext>
            </a:extLst>
          </p:cNvPr>
          <p:cNvSpPr/>
          <p:nvPr userDrawn="1"/>
        </p:nvSpPr>
        <p:spPr>
          <a:xfrm>
            <a:off x="104697" y="6467261"/>
            <a:ext cx="33002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0" spc="250" baseline="0" dirty="0">
                <a:solidFill>
                  <a:srgbClr val="8EC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GOOD360 • CLOSING THE NEED GAP </a:t>
            </a:r>
          </a:p>
        </p:txBody>
      </p:sp>
    </p:spTree>
    <p:extLst>
      <p:ext uri="{BB962C8B-B14F-4D97-AF65-F5344CB8AC3E}">
        <p14:creationId xmlns:p14="http://schemas.microsoft.com/office/powerpoint/2010/main" val="170444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8B293828-7A6F-4840-9749-FA2DBD3DF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4CA9CA-9AC6-D645-A638-71610ED9CCD1}"/>
              </a:ext>
            </a:extLst>
          </p:cNvPr>
          <p:cNvSpPr/>
          <p:nvPr userDrawn="1"/>
        </p:nvSpPr>
        <p:spPr>
          <a:xfrm>
            <a:off x="104697" y="6467261"/>
            <a:ext cx="33002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0" spc="250" baseline="0" dirty="0">
                <a:solidFill>
                  <a:srgbClr val="8EC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GOOD360 • CLOSING THE NEED GAP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D59C21-25EA-4C43-873E-449A95502C21}"/>
              </a:ext>
            </a:extLst>
          </p:cNvPr>
          <p:cNvSpPr/>
          <p:nvPr userDrawn="1"/>
        </p:nvSpPr>
        <p:spPr>
          <a:xfrm>
            <a:off x="9196048" y="6556062"/>
            <a:ext cx="2949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EDFE09A-4F71-E44F-978F-81F4B7349642}" type="slidenum">
              <a:rPr lang="en-US" sz="900" b="0" i="0" spc="20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b="0" i="0" spc="200" baseline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7DA399-194D-2840-ACD9-F163889A41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4830" y="250386"/>
            <a:ext cx="568816" cy="5688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F16677-3B93-6A4F-A9AD-B8CE91763749}"/>
              </a:ext>
            </a:extLst>
          </p:cNvPr>
          <p:cNvCxnSpPr>
            <a:cxnSpLocks/>
          </p:cNvCxnSpPr>
          <p:nvPr userDrawn="1"/>
        </p:nvCxnSpPr>
        <p:spPr>
          <a:xfrm>
            <a:off x="0" y="6721266"/>
            <a:ext cx="294380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419F2833-9C88-FC49-997F-65BE492EDC28}"/>
              </a:ext>
            </a:extLst>
          </p:cNvPr>
          <p:cNvSpPr/>
          <p:nvPr userDrawn="1"/>
        </p:nvSpPr>
        <p:spPr>
          <a:xfrm>
            <a:off x="2943806" y="6698406"/>
            <a:ext cx="45719" cy="45719"/>
          </a:xfrm>
          <a:prstGeom prst="ellipse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38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7440159-011D-4184-9689-20F25B0559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28D598-DC57-49E6-B806-717867B994D6}"/>
              </a:ext>
            </a:extLst>
          </p:cNvPr>
          <p:cNvSpPr/>
          <p:nvPr userDrawn="1"/>
        </p:nvSpPr>
        <p:spPr>
          <a:xfrm>
            <a:off x="104697" y="6467261"/>
            <a:ext cx="33002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0" spc="250" baseline="0" dirty="0">
                <a:solidFill>
                  <a:srgbClr val="8EC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GOOD360 • CLOSING THE NEED GAP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8F282-CE23-4FAF-A63C-BFA1FDE6218E}"/>
              </a:ext>
            </a:extLst>
          </p:cNvPr>
          <p:cNvSpPr/>
          <p:nvPr userDrawn="1"/>
        </p:nvSpPr>
        <p:spPr>
          <a:xfrm>
            <a:off x="9196048" y="6556062"/>
            <a:ext cx="2949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EDFE09A-4F71-E44F-978F-81F4B7349642}" type="slidenum">
              <a:rPr lang="en-US" sz="900" b="0" i="0" spc="20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b="0" i="0" spc="200" baseline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31125D-E020-438C-AE41-192500047E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4830" y="250386"/>
            <a:ext cx="568816" cy="56881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94BBCB-9F92-40D5-9684-44B139272B6D}"/>
              </a:ext>
            </a:extLst>
          </p:cNvPr>
          <p:cNvCxnSpPr>
            <a:cxnSpLocks/>
          </p:cNvCxnSpPr>
          <p:nvPr userDrawn="1"/>
        </p:nvCxnSpPr>
        <p:spPr>
          <a:xfrm>
            <a:off x="0" y="6721266"/>
            <a:ext cx="294380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531CC3-584E-45F5-8765-A1D96EE4D234}"/>
              </a:ext>
            </a:extLst>
          </p:cNvPr>
          <p:cNvSpPr/>
          <p:nvPr userDrawn="1"/>
        </p:nvSpPr>
        <p:spPr>
          <a:xfrm>
            <a:off x="2943806" y="6698406"/>
            <a:ext cx="45719" cy="45719"/>
          </a:xfrm>
          <a:prstGeom prst="ellipse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7914C-72AE-43D4-A244-30178650B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1365"/>
            <a:ext cx="9144000" cy="477837"/>
          </a:xfrm>
        </p:spPr>
        <p:txBody>
          <a:bodyPr anchor="b">
            <a:normAutofit/>
          </a:bodyPr>
          <a:lstStyle>
            <a:lvl1pPr algn="l">
              <a:defRPr sz="28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1BB8AD3-6EBC-4AA6-8EB2-E410BF7A4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562"/>
            <a:ext cx="10515600" cy="4351338"/>
          </a:xfrm>
        </p:spPr>
        <p:txBody>
          <a:bodyPr/>
          <a:lstStyle>
            <a:lvl1pPr marL="461963" indent="-461963">
              <a:buClr>
                <a:srgbClr val="00B7BD"/>
              </a:buClr>
              <a:buFont typeface="Courier New" panose="02070309020205020404" pitchFamily="49" charset="0"/>
              <a:buChar char="o"/>
              <a:defRPr sz="2400">
                <a:solidFill>
                  <a:srgbClr val="676D55"/>
                </a:solidFill>
              </a:defRPr>
            </a:lvl1pPr>
            <a:lvl2pPr marL="914400" indent="-339725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2pPr>
            <a:lvl3pPr marL="1376363" indent="-461963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3pPr>
            <a:lvl4pPr marL="1828800" indent="-452438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4pPr>
            <a:lvl5pPr marL="2290763" indent="-461963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223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7440159-011D-4184-9689-20F25B0559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28D598-DC57-49E6-B806-717867B994D6}"/>
              </a:ext>
            </a:extLst>
          </p:cNvPr>
          <p:cNvSpPr/>
          <p:nvPr userDrawn="1"/>
        </p:nvSpPr>
        <p:spPr>
          <a:xfrm>
            <a:off x="104697" y="6467261"/>
            <a:ext cx="33002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0" spc="250" baseline="0" dirty="0">
                <a:solidFill>
                  <a:srgbClr val="8EC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GOOD360 • CLOSING THE NEED GAP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8F282-CE23-4FAF-A63C-BFA1FDE6218E}"/>
              </a:ext>
            </a:extLst>
          </p:cNvPr>
          <p:cNvSpPr/>
          <p:nvPr userDrawn="1"/>
        </p:nvSpPr>
        <p:spPr>
          <a:xfrm>
            <a:off x="9196048" y="6556062"/>
            <a:ext cx="2949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EDFE09A-4F71-E44F-978F-81F4B7349642}" type="slidenum">
              <a:rPr lang="en-US" sz="900" b="0" i="0" spc="20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b="0" i="0" spc="200" baseline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31125D-E020-438C-AE41-192500047E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4830" y="250386"/>
            <a:ext cx="568816" cy="56881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94BBCB-9F92-40D5-9684-44B139272B6D}"/>
              </a:ext>
            </a:extLst>
          </p:cNvPr>
          <p:cNvCxnSpPr>
            <a:cxnSpLocks/>
          </p:cNvCxnSpPr>
          <p:nvPr userDrawn="1"/>
        </p:nvCxnSpPr>
        <p:spPr>
          <a:xfrm>
            <a:off x="0" y="6721266"/>
            <a:ext cx="294380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531CC3-584E-45F5-8765-A1D96EE4D234}"/>
              </a:ext>
            </a:extLst>
          </p:cNvPr>
          <p:cNvSpPr/>
          <p:nvPr userDrawn="1"/>
        </p:nvSpPr>
        <p:spPr>
          <a:xfrm>
            <a:off x="2943806" y="6698406"/>
            <a:ext cx="45719" cy="45719"/>
          </a:xfrm>
          <a:prstGeom prst="ellipse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F94E3CC-9225-4374-B310-E20F379AB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1365"/>
            <a:ext cx="9144000" cy="477837"/>
          </a:xfrm>
        </p:spPr>
        <p:txBody>
          <a:bodyPr anchor="b">
            <a:normAutofit/>
          </a:bodyPr>
          <a:lstStyle>
            <a:lvl1pPr algn="l">
              <a:defRPr sz="28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B93D014-A351-4949-827F-BE9CA8D48E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467562"/>
            <a:ext cx="5257800" cy="4351338"/>
          </a:xfrm>
        </p:spPr>
        <p:txBody>
          <a:bodyPr/>
          <a:lstStyle>
            <a:lvl1pPr marL="461963" indent="-461963">
              <a:buClr>
                <a:srgbClr val="00B7BD"/>
              </a:buClr>
              <a:buFont typeface="Courier New" panose="02070309020205020404" pitchFamily="49" charset="0"/>
              <a:buChar char="o"/>
              <a:defRPr sz="2400">
                <a:solidFill>
                  <a:srgbClr val="676D55"/>
                </a:solidFill>
              </a:defRPr>
            </a:lvl1pPr>
            <a:lvl2pPr marL="914400" indent="-452438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2pPr>
            <a:lvl3pPr marL="1376363" indent="-461963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3pPr>
            <a:lvl4pPr marL="1885950" indent="-509588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4pPr>
            <a:lvl5pPr marL="2290763" indent="-461963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08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7440159-011D-4184-9689-20F25B0559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28D598-DC57-49E6-B806-717867B994D6}"/>
              </a:ext>
            </a:extLst>
          </p:cNvPr>
          <p:cNvSpPr/>
          <p:nvPr userDrawn="1"/>
        </p:nvSpPr>
        <p:spPr>
          <a:xfrm>
            <a:off x="104697" y="6467261"/>
            <a:ext cx="33002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0" spc="250" baseline="0" dirty="0">
                <a:solidFill>
                  <a:srgbClr val="8EC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GOOD360 • CLOSING THE NEED GAP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8F282-CE23-4FAF-A63C-BFA1FDE6218E}"/>
              </a:ext>
            </a:extLst>
          </p:cNvPr>
          <p:cNvSpPr/>
          <p:nvPr userDrawn="1"/>
        </p:nvSpPr>
        <p:spPr>
          <a:xfrm>
            <a:off x="9196048" y="6556062"/>
            <a:ext cx="2949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EDFE09A-4F71-E44F-978F-81F4B7349642}" type="slidenum">
              <a:rPr lang="en-US" sz="900" b="0" i="0" spc="20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b="0" i="0" spc="200" baseline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31125D-E020-438C-AE41-192500047E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4830" y="250386"/>
            <a:ext cx="568816" cy="56881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94BBCB-9F92-40D5-9684-44B139272B6D}"/>
              </a:ext>
            </a:extLst>
          </p:cNvPr>
          <p:cNvCxnSpPr>
            <a:cxnSpLocks/>
          </p:cNvCxnSpPr>
          <p:nvPr userDrawn="1"/>
        </p:nvCxnSpPr>
        <p:spPr>
          <a:xfrm>
            <a:off x="0" y="6721266"/>
            <a:ext cx="294380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531CC3-584E-45F5-8765-A1D96EE4D234}"/>
              </a:ext>
            </a:extLst>
          </p:cNvPr>
          <p:cNvSpPr/>
          <p:nvPr userDrawn="1"/>
        </p:nvSpPr>
        <p:spPr>
          <a:xfrm>
            <a:off x="2943806" y="6698406"/>
            <a:ext cx="45719" cy="45719"/>
          </a:xfrm>
          <a:prstGeom prst="ellipse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95F573-7CC2-4F48-A234-DA296F647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1365"/>
            <a:ext cx="9144000" cy="477837"/>
          </a:xfrm>
        </p:spPr>
        <p:txBody>
          <a:bodyPr anchor="b">
            <a:normAutofit/>
          </a:bodyPr>
          <a:lstStyle>
            <a:lvl1pPr algn="l">
              <a:defRPr sz="28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6CF7A9-AF88-46C8-B289-6DC95F889C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67148" y="1511963"/>
            <a:ext cx="5257800" cy="4351338"/>
          </a:xfrm>
        </p:spPr>
        <p:txBody>
          <a:bodyPr/>
          <a:lstStyle>
            <a:lvl1pPr marL="461963" indent="-461963">
              <a:buClr>
                <a:srgbClr val="00B7BD"/>
              </a:buClr>
              <a:buFont typeface="Courier New" panose="02070309020205020404" pitchFamily="49" charset="0"/>
              <a:buChar char="o"/>
              <a:defRPr sz="2400">
                <a:solidFill>
                  <a:srgbClr val="676D55"/>
                </a:solidFill>
              </a:defRPr>
            </a:lvl1pPr>
            <a:lvl2pPr marL="914400" indent="-452438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2pPr>
            <a:lvl3pPr marL="1376363" indent="-461963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3pPr>
            <a:lvl4pPr marL="1828800" indent="-452438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4pPr>
            <a:lvl5pPr marL="2290763" indent="-461963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8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Good3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5E077191-B823-4AC7-866F-1A1F4D84C4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303" y="0"/>
            <a:ext cx="5756697" cy="57029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37A500-67E1-4A0F-96C3-961970A783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28D598-DC57-49E6-B806-717867B994D6}"/>
              </a:ext>
            </a:extLst>
          </p:cNvPr>
          <p:cNvSpPr/>
          <p:nvPr userDrawn="1"/>
        </p:nvSpPr>
        <p:spPr>
          <a:xfrm>
            <a:off x="104697" y="6467261"/>
            <a:ext cx="33002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0" spc="250" baseline="0" dirty="0">
                <a:solidFill>
                  <a:srgbClr val="8EC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GOOD360 • CLOSING THE NEED GAP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8F282-CE23-4FAF-A63C-BFA1FDE6218E}"/>
              </a:ext>
            </a:extLst>
          </p:cNvPr>
          <p:cNvSpPr/>
          <p:nvPr userDrawn="1"/>
        </p:nvSpPr>
        <p:spPr>
          <a:xfrm>
            <a:off x="9196048" y="6556062"/>
            <a:ext cx="2949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EDFE09A-4F71-E44F-978F-81F4B7349642}" type="slidenum">
              <a:rPr lang="en-US" sz="900" b="0" i="0" spc="20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b="0" i="0" spc="200" baseline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94BBCB-9F92-40D5-9684-44B139272B6D}"/>
              </a:ext>
            </a:extLst>
          </p:cNvPr>
          <p:cNvCxnSpPr>
            <a:cxnSpLocks/>
          </p:cNvCxnSpPr>
          <p:nvPr userDrawn="1"/>
        </p:nvCxnSpPr>
        <p:spPr>
          <a:xfrm>
            <a:off x="0" y="6721266"/>
            <a:ext cx="294380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531CC3-584E-45F5-8765-A1D96EE4D234}"/>
              </a:ext>
            </a:extLst>
          </p:cNvPr>
          <p:cNvSpPr/>
          <p:nvPr userDrawn="1"/>
        </p:nvSpPr>
        <p:spPr>
          <a:xfrm>
            <a:off x="2943806" y="6698406"/>
            <a:ext cx="45719" cy="45719"/>
          </a:xfrm>
          <a:prstGeom prst="ellipse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7914C-72AE-43D4-A244-30178650BE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41365"/>
            <a:ext cx="5257800" cy="477837"/>
          </a:xfrm>
        </p:spPr>
        <p:txBody>
          <a:bodyPr anchor="b">
            <a:normAutofit/>
          </a:bodyPr>
          <a:lstStyle>
            <a:lvl1pPr algn="l">
              <a:defRPr sz="2800" spc="300">
                <a:solidFill>
                  <a:srgbClr val="8CC64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311CA5-C193-4619-B4A3-0C1975AE34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467562"/>
            <a:ext cx="5257800" cy="4351338"/>
          </a:xfrm>
        </p:spPr>
        <p:txBody>
          <a:bodyPr/>
          <a:lstStyle>
            <a:lvl1pPr marL="461963" indent="-461963">
              <a:buClr>
                <a:srgbClr val="00B7BD"/>
              </a:buClr>
              <a:buFont typeface="Courier New" panose="02070309020205020404" pitchFamily="49" charset="0"/>
              <a:buChar char="o"/>
              <a:defRPr sz="2400">
                <a:solidFill>
                  <a:srgbClr val="676D55"/>
                </a:solidFill>
              </a:defRPr>
            </a:lvl1pPr>
            <a:lvl2pPr marL="914400" indent="-452438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2pPr>
            <a:lvl3pPr marL="1376363" indent="-461963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3pPr>
            <a:lvl4pPr marL="1828800" indent="-457200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4pPr>
            <a:lvl5pPr marL="2290763" indent="-461963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02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hild holding a stuffed animal&#10;&#10;Description automatically generated with medium confidence">
            <a:extLst>
              <a:ext uri="{FF2B5EF4-FFF2-40B4-BE49-F238E27FC236}">
                <a16:creationId xmlns:a16="http://schemas.microsoft.com/office/drawing/2014/main" id="{4E953D61-ED46-4937-BD4F-5FD1957631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3"/>
          <a:stretch/>
        </p:blipFill>
        <p:spPr>
          <a:xfrm>
            <a:off x="6160657" y="0"/>
            <a:ext cx="6031343" cy="48434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37A500-67E1-4A0F-96C3-961970A783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655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28D598-DC57-49E6-B806-717867B994D6}"/>
              </a:ext>
            </a:extLst>
          </p:cNvPr>
          <p:cNvSpPr/>
          <p:nvPr userDrawn="1"/>
        </p:nvSpPr>
        <p:spPr>
          <a:xfrm>
            <a:off x="104697" y="6467261"/>
            <a:ext cx="33002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0" spc="250" baseline="0" dirty="0">
                <a:solidFill>
                  <a:srgbClr val="8EC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GOOD360 • CLOSING THE NEED GAP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8F282-CE23-4FAF-A63C-BFA1FDE6218E}"/>
              </a:ext>
            </a:extLst>
          </p:cNvPr>
          <p:cNvSpPr/>
          <p:nvPr userDrawn="1"/>
        </p:nvSpPr>
        <p:spPr>
          <a:xfrm>
            <a:off x="9196048" y="6556062"/>
            <a:ext cx="2949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EDFE09A-4F71-E44F-978F-81F4B7349642}" type="slidenum">
              <a:rPr lang="en-US" sz="900" b="0" i="0" spc="20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b="0" i="0" spc="200" baseline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94BBCB-9F92-40D5-9684-44B139272B6D}"/>
              </a:ext>
            </a:extLst>
          </p:cNvPr>
          <p:cNvCxnSpPr>
            <a:cxnSpLocks/>
          </p:cNvCxnSpPr>
          <p:nvPr userDrawn="1"/>
        </p:nvCxnSpPr>
        <p:spPr>
          <a:xfrm>
            <a:off x="0" y="6721266"/>
            <a:ext cx="294380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531CC3-584E-45F5-8765-A1D96EE4D234}"/>
              </a:ext>
            </a:extLst>
          </p:cNvPr>
          <p:cNvSpPr/>
          <p:nvPr userDrawn="1"/>
        </p:nvSpPr>
        <p:spPr>
          <a:xfrm>
            <a:off x="2943806" y="6698406"/>
            <a:ext cx="45719" cy="45719"/>
          </a:xfrm>
          <a:prstGeom prst="ellipse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7914C-72AE-43D4-A244-30178650BE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41365"/>
            <a:ext cx="5257800" cy="477837"/>
          </a:xfrm>
        </p:spPr>
        <p:txBody>
          <a:bodyPr anchor="b">
            <a:normAutofit/>
          </a:bodyPr>
          <a:lstStyle>
            <a:lvl1pPr algn="l">
              <a:defRPr sz="2800" spc="300">
                <a:solidFill>
                  <a:srgbClr val="8CC64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41DDC08-84AB-4101-BFBD-45E40F7655E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467562"/>
            <a:ext cx="5257800" cy="4351338"/>
          </a:xfrm>
        </p:spPr>
        <p:txBody>
          <a:bodyPr/>
          <a:lstStyle>
            <a:lvl1pPr marL="461963" indent="-461963">
              <a:buClr>
                <a:srgbClr val="00B7BD"/>
              </a:buClr>
              <a:buFont typeface="Courier New" panose="02070309020205020404" pitchFamily="49" charset="0"/>
              <a:buChar char="o"/>
              <a:defRPr sz="2400">
                <a:solidFill>
                  <a:srgbClr val="676D55"/>
                </a:solidFill>
              </a:defRPr>
            </a:lvl1pPr>
            <a:lvl2pPr marL="914400" indent="-452438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2pPr>
            <a:lvl3pPr marL="1376363" indent="-461963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3pPr>
            <a:lvl4pPr marL="1828800" indent="-395288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4pPr>
            <a:lvl5pPr marL="2290763" indent="-461963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049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lide 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wall, indoor, person&#10;&#10;Description automatically generated">
            <a:extLst>
              <a:ext uri="{FF2B5EF4-FFF2-40B4-BE49-F238E27FC236}">
                <a16:creationId xmlns:a16="http://schemas.microsoft.com/office/drawing/2014/main" id="{0B228B93-1C35-4D19-B367-F28F2DAB6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0" y="0"/>
            <a:ext cx="6278880" cy="5288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37A500-67E1-4A0F-96C3-961970A783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9655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28D598-DC57-49E6-B806-717867B994D6}"/>
              </a:ext>
            </a:extLst>
          </p:cNvPr>
          <p:cNvSpPr/>
          <p:nvPr userDrawn="1"/>
        </p:nvSpPr>
        <p:spPr>
          <a:xfrm>
            <a:off x="104697" y="6467261"/>
            <a:ext cx="33002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0" spc="250" baseline="0" dirty="0">
                <a:solidFill>
                  <a:srgbClr val="8EC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GOOD360 • CLOSING THE NEED GAP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8F282-CE23-4FAF-A63C-BFA1FDE6218E}"/>
              </a:ext>
            </a:extLst>
          </p:cNvPr>
          <p:cNvSpPr/>
          <p:nvPr userDrawn="1"/>
        </p:nvSpPr>
        <p:spPr>
          <a:xfrm>
            <a:off x="9196048" y="6556062"/>
            <a:ext cx="2949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EDFE09A-4F71-E44F-978F-81F4B7349642}" type="slidenum">
              <a:rPr lang="en-US" sz="900" b="0" i="0" spc="20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b="0" i="0" spc="200" baseline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94BBCB-9F92-40D5-9684-44B139272B6D}"/>
              </a:ext>
            </a:extLst>
          </p:cNvPr>
          <p:cNvCxnSpPr>
            <a:cxnSpLocks/>
          </p:cNvCxnSpPr>
          <p:nvPr userDrawn="1"/>
        </p:nvCxnSpPr>
        <p:spPr>
          <a:xfrm>
            <a:off x="0" y="6721266"/>
            <a:ext cx="294380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5531CC3-584E-45F5-8765-A1D96EE4D234}"/>
              </a:ext>
            </a:extLst>
          </p:cNvPr>
          <p:cNvSpPr/>
          <p:nvPr userDrawn="1"/>
        </p:nvSpPr>
        <p:spPr>
          <a:xfrm>
            <a:off x="2943806" y="6698406"/>
            <a:ext cx="45719" cy="45719"/>
          </a:xfrm>
          <a:prstGeom prst="ellipse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7914C-72AE-43D4-A244-30178650BE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41365"/>
            <a:ext cx="5257800" cy="477837"/>
          </a:xfrm>
        </p:spPr>
        <p:txBody>
          <a:bodyPr anchor="b">
            <a:normAutofit/>
          </a:bodyPr>
          <a:lstStyle>
            <a:lvl1pPr algn="l">
              <a:defRPr sz="2800" spc="300">
                <a:solidFill>
                  <a:srgbClr val="8CC64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D18734-A975-491A-B267-E1E2880C8EF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467562"/>
            <a:ext cx="5257800" cy="4351338"/>
          </a:xfrm>
        </p:spPr>
        <p:txBody>
          <a:bodyPr/>
          <a:lstStyle>
            <a:lvl1pPr marL="461963" indent="-461963">
              <a:buClr>
                <a:srgbClr val="00B7BD"/>
              </a:buClr>
              <a:buFont typeface="Courier New" panose="02070309020205020404" pitchFamily="49" charset="0"/>
              <a:buChar char="o"/>
              <a:defRPr sz="2400">
                <a:solidFill>
                  <a:srgbClr val="676D55"/>
                </a:solidFill>
              </a:defRPr>
            </a:lvl1pPr>
            <a:lvl2pPr marL="914400" indent="-452438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2pPr>
            <a:lvl3pPr marL="1376363" indent="-461963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3pPr>
            <a:lvl4pPr marL="1828800" indent="-452438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4pPr>
            <a:lvl5pPr marL="2290763" indent="-461963">
              <a:buClr>
                <a:srgbClr val="00B7BD"/>
              </a:buClr>
              <a:buFont typeface="Courier New" panose="02070309020205020404" pitchFamily="49" charset="0"/>
              <a:buChar char="o"/>
              <a:defRPr>
                <a:solidFill>
                  <a:srgbClr val="676D5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14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emf"/><Relationship Id="rId5" Type="http://schemas.openxmlformats.org/officeDocument/2006/relationships/image" Target="../media/image1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DC6D1AD-55D2-4FEC-A3AD-77C59F2528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9891BE-A42A-4354-9D8A-65365B9B45C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4830" y="250386"/>
            <a:ext cx="568816" cy="56881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FBFBA0A-F7F0-416C-9A8F-909BDBE27B79}"/>
              </a:ext>
            </a:extLst>
          </p:cNvPr>
          <p:cNvSpPr/>
          <p:nvPr userDrawn="1"/>
        </p:nvSpPr>
        <p:spPr>
          <a:xfrm>
            <a:off x="547550" y="1510145"/>
            <a:ext cx="4578632" cy="173181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AC695CD1-9073-4FF3-9418-F3A01F72A5E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7550" y="1394383"/>
            <a:ext cx="3691941" cy="20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3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6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7BD"/>
        </a:buClr>
        <a:buFont typeface="Courier New" panose="02070309020205020404" pitchFamily="49" charset="0"/>
        <a:buChar char="o"/>
        <a:defRPr sz="2400" kern="1200">
          <a:solidFill>
            <a:srgbClr val="676D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7BD"/>
        </a:buClr>
        <a:buFont typeface="Courier New" panose="02070309020205020404" pitchFamily="49" charset="0"/>
        <a:buChar char="o"/>
        <a:defRPr sz="2400" kern="1200">
          <a:solidFill>
            <a:srgbClr val="676D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7BD"/>
        </a:buClr>
        <a:buFont typeface="Courier New" panose="02070309020205020404" pitchFamily="49" charset="0"/>
        <a:buChar char="o"/>
        <a:defRPr sz="2400" kern="1200">
          <a:solidFill>
            <a:srgbClr val="676D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7BD"/>
        </a:buClr>
        <a:buFont typeface="Courier New" panose="02070309020205020404" pitchFamily="49" charset="0"/>
        <a:buChar char="o"/>
        <a:defRPr sz="2400" kern="1200">
          <a:solidFill>
            <a:srgbClr val="676D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7BD"/>
        </a:buClr>
        <a:buFont typeface="Courier New" panose="02070309020205020404" pitchFamily="49" charset="0"/>
        <a:buChar char="o"/>
        <a:defRPr sz="2400" kern="1200">
          <a:solidFill>
            <a:srgbClr val="676D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833419-F9C7-45CD-BD7B-9F712FC9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25BF1-C2A0-4889-B137-AB8088A9E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B1221-C6DB-4078-942B-65C303A83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8C7F8-E481-4C75-9E1B-3942CD7FDE80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1CB5E-DB01-4C4E-9593-FBCF74F08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4AC79-522E-4DA9-9F06-2F832558B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1B992-FF06-4068-939D-8B62B82B46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4DE007F2-821C-489C-B740-183ED644B087}"/>
              </a:ext>
            </a:extLst>
          </p:cNvPr>
          <p:cNvPicPr/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16F6E0-4439-40DB-AFE6-C344F5CA3BCF}"/>
              </a:ext>
            </a:extLst>
          </p:cNvPr>
          <p:cNvSpPr/>
          <p:nvPr userDrawn="1"/>
        </p:nvSpPr>
        <p:spPr>
          <a:xfrm>
            <a:off x="104697" y="6467261"/>
            <a:ext cx="33002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i="0" spc="250" baseline="0" dirty="0">
                <a:solidFill>
                  <a:srgbClr val="8EC6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GOOD360 • CLOSING THE NEED GAP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C1A5FA-9326-4EDA-841E-F021629A03F1}"/>
              </a:ext>
            </a:extLst>
          </p:cNvPr>
          <p:cNvSpPr/>
          <p:nvPr userDrawn="1"/>
        </p:nvSpPr>
        <p:spPr>
          <a:xfrm>
            <a:off x="9196048" y="6556062"/>
            <a:ext cx="2949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EDFE09A-4F71-E44F-978F-81F4B7349642}" type="slidenum">
              <a:rPr lang="en-US" sz="900" b="0" i="0" spc="200" baseline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b="0" i="0" spc="200" baseline="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63BF95-B95B-4380-9E17-37AFBF125E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4830" y="250386"/>
            <a:ext cx="568816" cy="56881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9DD92-D45A-47A3-910B-25883A0D1AE5}"/>
              </a:ext>
            </a:extLst>
          </p:cNvPr>
          <p:cNvCxnSpPr>
            <a:cxnSpLocks/>
          </p:cNvCxnSpPr>
          <p:nvPr userDrawn="1"/>
        </p:nvCxnSpPr>
        <p:spPr>
          <a:xfrm>
            <a:off x="0" y="6721266"/>
            <a:ext cx="2943806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B524614-C756-402E-BDEF-3E1480A69F90}"/>
              </a:ext>
            </a:extLst>
          </p:cNvPr>
          <p:cNvSpPr/>
          <p:nvPr userDrawn="1"/>
        </p:nvSpPr>
        <p:spPr>
          <a:xfrm>
            <a:off x="2943806" y="6698406"/>
            <a:ext cx="45719" cy="45719"/>
          </a:xfrm>
          <a:prstGeom prst="ellipse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435374-542F-46F1-8902-60B682113F0F}"/>
              </a:ext>
            </a:extLst>
          </p:cNvPr>
          <p:cNvSpPr txBox="1">
            <a:spLocks/>
          </p:cNvSpPr>
          <p:nvPr userDrawn="1"/>
        </p:nvSpPr>
        <p:spPr>
          <a:xfrm>
            <a:off x="838200" y="341365"/>
            <a:ext cx="9144000" cy="4778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3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4EFD681-9834-45D2-89AB-F547C42621C2}"/>
              </a:ext>
            </a:extLst>
          </p:cNvPr>
          <p:cNvSpPr txBox="1">
            <a:spLocks/>
          </p:cNvSpPr>
          <p:nvPr userDrawn="1"/>
        </p:nvSpPr>
        <p:spPr>
          <a:xfrm>
            <a:off x="838200" y="1487055"/>
            <a:ext cx="10556630" cy="48434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676D5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00B7BD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676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885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1" r:id="rId4"/>
    <p:sldLayoutId id="2147483671" r:id="rId5"/>
    <p:sldLayoutId id="2147483670" r:id="rId6"/>
    <p:sldLayoutId id="2147483669" r:id="rId7"/>
    <p:sldLayoutId id="2147483672" r:id="rId8"/>
    <p:sldLayoutId id="214748367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DEBB2C-ED41-43E6-84A1-0E082C15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66B72-E80F-430E-956E-D4C368CB7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0E748-75BD-419A-8A80-F24DB91B0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20A24-B826-4BD5-B061-6BFEECFFD742}" type="datetimeFigureOut">
              <a:rPr lang="en-US" smtClean="0"/>
              <a:t>9/15/23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38EE2-4FB3-40B9-A36F-7ED9AE3FB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3C33A-AAEE-411A-975D-798C75E3B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B024-3208-4F9A-8836-786FB649B1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2F0B9DD4-5B48-4E9F-A3B2-24ABEC5D32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26AEE7-5D1E-4069-A90E-6014F7723C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92" y="1249191"/>
            <a:ext cx="568816" cy="5688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929126-F9B2-4D50-B57A-80F8B7027B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96048" y="6556062"/>
            <a:ext cx="29498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9EDFE09A-4F71-E44F-978F-81F4B7349642}" type="slidenum">
              <a:rPr lang="en-US" sz="900" b="0" i="0" spc="200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b="0" i="0" spc="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DDA4B9-66D4-4701-9D49-A06782956F33}"/>
              </a:ext>
            </a:extLst>
          </p:cNvPr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3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FA8958A-FAF2-47CB-BCC4-CCD574CF64FD}"/>
              </a:ext>
            </a:extLst>
          </p:cNvPr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4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good360usa" TargetMode="External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hyperlink" Target="https://www.linkedin.com/company/good360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twitter.com/Good360?s=20" TargetMode="External"/><Relationship Id="rId5" Type="http://schemas.openxmlformats.org/officeDocument/2006/relationships/image" Target="../media/image32.emf"/><Relationship Id="rId4" Type="http://schemas.openxmlformats.org/officeDocument/2006/relationships/hyperlink" Target="https://www.facebook.com/Good360.org/" TargetMode="External"/><Relationship Id="rId9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C44F6-8E86-49AA-8F89-F77805536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</a:rPr>
              <a:t>Partnering for West Virginia Disaster Resilience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DD243-F620-6431-3349-ABF185ED0D59}"/>
              </a:ext>
            </a:extLst>
          </p:cNvPr>
          <p:cNvSpPr txBox="1"/>
          <p:nvPr/>
        </p:nvSpPr>
        <p:spPr>
          <a:xfrm>
            <a:off x="478277" y="5659543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spc="100" dirty="0">
                <a:solidFill>
                  <a:srgbClr val="676C56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September 2023</a:t>
            </a:r>
          </a:p>
        </p:txBody>
      </p:sp>
    </p:spTree>
    <p:extLst>
      <p:ext uri="{BB962C8B-B14F-4D97-AF65-F5344CB8AC3E}">
        <p14:creationId xmlns:p14="http://schemas.microsoft.com/office/powerpoint/2010/main" val="1006592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F0E75A-15C3-FFD5-9647-77F5E84AA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ptos" panose="020B0004020202020204" pitchFamily="34" charset="0"/>
              </a:rPr>
              <a:t>Right People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792E43-0693-7A3F-63B0-B100A182B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152"/>
            <a:ext cx="10515600" cy="435133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Duplication of </a:t>
            </a:r>
            <a:r>
              <a:rPr lang="en-US" sz="1800" b="1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effort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are organizations making the same ask of the same donor for the same need?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are requests being made nationally for product that is already available locally?</a:t>
            </a:r>
          </a:p>
          <a:p>
            <a:pPr lvl="1"/>
            <a:endParaRPr lang="en-US" sz="1800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Do you know</a:t>
            </a:r>
            <a:r>
              <a:rPr lang="en-US" sz="18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…. 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who at the local &amp; statewide level(s) can verify that organizations are doing right by survivors? </a:t>
            </a:r>
          </a:p>
          <a:p>
            <a:endParaRPr lang="en-US" sz="1800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Know thy neighbor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who is already doing non-congregate distribution to vulnerable populations? 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who has capacity to create order from disorder?</a:t>
            </a:r>
          </a:p>
          <a:p>
            <a:pPr lvl="1"/>
            <a:endParaRPr lang="en-US" sz="1800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Influencers </a:t>
            </a:r>
            <a:r>
              <a:rPr lang="en-US" sz="18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aren’t just a millennial thing </a:t>
            </a:r>
            <a:endParaRPr lang="en-US" sz="1800" b="1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Who are the elected &amp; unelected influencers that can help to persuade/dissuade donors?</a:t>
            </a:r>
          </a:p>
          <a:p>
            <a:pPr lvl="1"/>
            <a:endParaRPr lang="en-US" sz="1800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F8EE04-9A52-E6D1-760D-94C80436B7B3}"/>
              </a:ext>
            </a:extLst>
          </p:cNvPr>
          <p:cNvSpPr txBox="1"/>
          <p:nvPr/>
        </p:nvSpPr>
        <p:spPr>
          <a:xfrm>
            <a:off x="1658679" y="3700130"/>
            <a:ext cx="0" cy="0"/>
          </a:xfrm>
          <a:prstGeom prst="rect">
            <a:avLst/>
          </a:prstGeom>
        </p:spPr>
        <p:txBody>
          <a:bodyPr wrap="none" lIns="0" tIns="0" rIns="0" bIns="0" rtlCol="0" anchor="b">
            <a:noAutofit/>
          </a:bodyPr>
          <a:lstStyle/>
          <a:p>
            <a:pPr algn="ctr"/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6873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F0E75A-15C3-FFD5-9647-77F5E84AA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ptos" panose="020B0004020202020204" pitchFamily="34" charset="0"/>
              </a:rPr>
              <a:t>Right Time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792E43-0693-7A3F-63B0-B100A182B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15-minutes of fame</a:t>
            </a:r>
            <a:endParaRPr lang="en-US" sz="2000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do you have warehouse space to accept valuable donations that are offered in the immediate aftermath of an event? </a:t>
            </a:r>
          </a:p>
          <a:p>
            <a:pPr lvl="1"/>
            <a:endParaRPr lang="en-US" sz="2000" b="1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Pre-staging</a:t>
            </a:r>
            <a:r>
              <a:rPr lang="en-US" sz="2000" i="0" dirty="0">
                <a:solidFill>
                  <a:schemeClr val="tx2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US" sz="2000" b="1" i="0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i="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do you have a plan in place to pre-stage product for all phases of recovery? </a:t>
            </a:r>
            <a:endParaRPr lang="en-US" sz="2000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i="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68% of every dollar spent on disaster is for logistics (post-event “FEMA tax”)</a:t>
            </a:r>
          </a:p>
        </p:txBody>
      </p:sp>
    </p:spTree>
    <p:extLst>
      <p:ext uri="{BB962C8B-B14F-4D97-AF65-F5344CB8AC3E}">
        <p14:creationId xmlns:p14="http://schemas.microsoft.com/office/powerpoint/2010/main" val="266159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E24A9-7EF8-8A81-8E66-00A4FD0E24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ptos" panose="020B0004020202020204" pitchFamily="34" charset="0"/>
              </a:rPr>
              <a:t>Our Capabilities in Disaster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0115-FB2D-424B-A109-95AE700B6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ptos Display" panose="020B0004020202020204" pitchFamily="34" charset="0"/>
              </a:rPr>
              <a:t>Excess Product Redistribution </a:t>
            </a:r>
            <a:r>
              <a:rPr lang="en-US" sz="2000" dirty="0">
                <a:latin typeface="Aptos Display" panose="020B0004020202020204" pitchFamily="34" charset="0"/>
              </a:rPr>
              <a:t>- Through our robust network of vetted nonprofit organizations, we can help to redistribute unsolicited donations that overwhelm your community.</a:t>
            </a:r>
          </a:p>
          <a:p>
            <a:r>
              <a:rPr lang="en-US" sz="2000" b="1" dirty="0">
                <a:latin typeface="Aptos Display" panose="020B0004020202020204" pitchFamily="34" charset="0"/>
              </a:rPr>
              <a:t>Donation Intake &amp; Fulfillment </a:t>
            </a:r>
            <a:r>
              <a:rPr lang="en-US" sz="2000" dirty="0">
                <a:latin typeface="Aptos Display" panose="020B0004020202020204" pitchFamily="34" charset="0"/>
              </a:rPr>
              <a:t>- We can help to support your jurisdiction with the virtual intake and fulfillment of donations to meet the needs of your donors, survivors, and community.</a:t>
            </a:r>
          </a:p>
          <a:p>
            <a:r>
              <a:rPr lang="en-US" sz="2000" b="1" dirty="0">
                <a:latin typeface="Aptos Display" panose="020B0004020202020204" pitchFamily="34" charset="0"/>
              </a:rPr>
              <a:t>Warehouse Space Support </a:t>
            </a:r>
            <a:r>
              <a:rPr lang="en-US" sz="2000" dirty="0">
                <a:latin typeface="Aptos Display" panose="020B0004020202020204" pitchFamily="34" charset="0"/>
              </a:rPr>
              <a:t>- Through our network of corporate and nonprofit partners, we can help to identify available warehouse capacity post-disaster.</a:t>
            </a:r>
          </a:p>
          <a:p>
            <a:r>
              <a:rPr lang="en-US" sz="2000" b="1" dirty="0">
                <a:latin typeface="Aptos Display" panose="020B0004020202020204" pitchFamily="34" charset="0"/>
              </a:rPr>
              <a:t>Messaging</a:t>
            </a:r>
            <a:r>
              <a:rPr lang="en-US" sz="2000" dirty="0">
                <a:latin typeface="Aptos Display" panose="020B0004020202020204" pitchFamily="34" charset="0"/>
              </a:rPr>
              <a:t> - We can help your jurisdiction to craft messaging that promotes thoughtful disaster giving and mitigates donation of unneeded goods.</a:t>
            </a:r>
          </a:p>
          <a:p>
            <a:r>
              <a:rPr lang="en-US" sz="2000" b="1" dirty="0">
                <a:latin typeface="Aptos Display" panose="020B0004020202020204" pitchFamily="34" charset="0"/>
              </a:rPr>
              <a:t>Coordination Support </a:t>
            </a:r>
            <a:r>
              <a:rPr lang="en-US" sz="2000" dirty="0">
                <a:latin typeface="Aptos Display" panose="020B0004020202020204" pitchFamily="34" charset="0"/>
              </a:rPr>
              <a:t>- We have the experience and capacity to help coordinate and/or facilitate post-disaster product donation coordination calls to prevent duplication of effort.</a:t>
            </a:r>
          </a:p>
          <a:p>
            <a:r>
              <a:rPr lang="en-US" sz="2000" b="1" dirty="0">
                <a:latin typeface="Aptos Display" panose="020B0004020202020204" pitchFamily="34" charset="0"/>
              </a:rPr>
              <a:t>Transportation Support </a:t>
            </a:r>
            <a:r>
              <a:rPr lang="en-US" sz="2000" dirty="0">
                <a:latin typeface="Aptos Display" panose="020B0004020202020204" pitchFamily="34" charset="0"/>
              </a:rPr>
              <a:t>- Through the generosity of our donor and carrier partners, we may be able to support the pick-up and delivery of critically need items for your community.</a:t>
            </a:r>
          </a:p>
        </p:txBody>
      </p:sp>
    </p:spTree>
    <p:extLst>
      <p:ext uri="{BB962C8B-B14F-4D97-AF65-F5344CB8AC3E}">
        <p14:creationId xmlns:p14="http://schemas.microsoft.com/office/powerpoint/2010/main" val="281540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DDE2F-2A9A-A80D-3F49-7CC58E317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Product Pre-Staging</a:t>
            </a:r>
          </a:p>
        </p:txBody>
      </p:sp>
    </p:spTree>
    <p:extLst>
      <p:ext uri="{BB962C8B-B14F-4D97-AF65-F5344CB8AC3E}">
        <p14:creationId xmlns:p14="http://schemas.microsoft.com/office/powerpoint/2010/main" val="111976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F4D7D81-A22C-AB1F-B189-1B34E5F2540C}"/>
              </a:ext>
            </a:extLst>
          </p:cNvPr>
          <p:cNvGrpSpPr/>
          <p:nvPr/>
        </p:nvGrpSpPr>
        <p:grpSpPr>
          <a:xfrm>
            <a:off x="192973" y="2859975"/>
            <a:ext cx="7211187" cy="3077686"/>
            <a:chOff x="192973" y="2859975"/>
            <a:chExt cx="7211187" cy="3077686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198FEE7A-4D89-BCC0-0415-F4A062235134}"/>
                </a:ext>
              </a:extLst>
            </p:cNvPr>
            <p:cNvSpPr/>
            <p:nvPr/>
          </p:nvSpPr>
          <p:spPr>
            <a:xfrm>
              <a:off x="7111373" y="4259121"/>
              <a:ext cx="292787" cy="28937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2AD1FB6-0532-3057-7639-48ECF5CA5179}"/>
                </a:ext>
              </a:extLst>
            </p:cNvPr>
            <p:cNvSpPr/>
            <p:nvPr/>
          </p:nvSpPr>
          <p:spPr>
            <a:xfrm>
              <a:off x="192973" y="2859975"/>
              <a:ext cx="7036130" cy="30776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8F0A8A49-2E98-D5E4-76EC-D69C63A32B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ptos Display" panose="020B0004020202020204" pitchFamily="34" charset="0"/>
              </a:rPr>
              <a:t>The Need Gap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CD4F22A4-56AA-086F-22D4-06DD67E7771F}"/>
              </a:ext>
            </a:extLst>
          </p:cNvPr>
          <p:cNvSpPr/>
          <p:nvPr/>
        </p:nvSpPr>
        <p:spPr>
          <a:xfrm>
            <a:off x="-7187" y="1408981"/>
            <a:ext cx="10437961" cy="1207698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ptos Display" panose="020B0004020202020204" pitchFamily="34" charset="0"/>
                <a:cs typeface="Arial"/>
              </a:rPr>
              <a:t>Lack of warehouse space is a major challenge for nonprofits engaged in disaster recovery.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5592D170-B6C8-DBAF-25F1-88FE834419BF}"/>
              </a:ext>
            </a:extLst>
          </p:cNvPr>
          <p:cNvSpPr/>
          <p:nvPr/>
        </p:nvSpPr>
        <p:spPr>
          <a:xfrm>
            <a:off x="10092906" y="1408982"/>
            <a:ext cx="1164565" cy="1207697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59C276B6-F4EA-3CF6-DFFC-35B46B9CF94B}"/>
              </a:ext>
            </a:extLst>
          </p:cNvPr>
          <p:cNvSpPr/>
          <p:nvPr/>
        </p:nvSpPr>
        <p:spPr>
          <a:xfrm>
            <a:off x="10898037" y="1408981"/>
            <a:ext cx="1164565" cy="1207697"/>
          </a:xfrm>
          <a:prstGeom prst="chevron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6396F5-2FC8-45DA-1EA3-85245CAC5E73}"/>
              </a:ext>
            </a:extLst>
          </p:cNvPr>
          <p:cNvSpPr/>
          <p:nvPr/>
        </p:nvSpPr>
        <p:spPr>
          <a:xfrm>
            <a:off x="299310" y="2994971"/>
            <a:ext cx="2199735" cy="2817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676D55"/>
                </a:solidFill>
                <a:latin typeface="Aptos Display" panose="020B0004020202020204" pitchFamily="34" charset="0"/>
                <a:cs typeface="Calibri"/>
              </a:rPr>
              <a:t>Unsolicited </a:t>
            </a:r>
            <a:endParaRPr lang="en-US" sz="2000" dirty="0">
              <a:solidFill>
                <a:srgbClr val="676D55"/>
              </a:solidFill>
              <a:latin typeface="Aptos Display" panose="020B0004020202020204" pitchFamily="34" charset="0"/>
              <a:cs typeface="Arial"/>
            </a:endParaRPr>
          </a:p>
          <a:p>
            <a:pPr algn="ctr"/>
            <a:r>
              <a:rPr lang="en-US" sz="2000" dirty="0">
                <a:solidFill>
                  <a:srgbClr val="676D55"/>
                </a:solidFill>
                <a:latin typeface="Aptos Display" panose="020B0004020202020204" pitchFamily="34" charset="0"/>
                <a:cs typeface="Calibri"/>
              </a:rPr>
              <a:t>donations </a:t>
            </a:r>
            <a:endParaRPr lang="en-US" sz="2000" dirty="0">
              <a:solidFill>
                <a:srgbClr val="676D55"/>
              </a:solidFill>
              <a:latin typeface="Aptos Display" panose="020B0004020202020204" pitchFamily="34" charset="0"/>
              <a:cs typeface="Arial"/>
            </a:endParaRPr>
          </a:p>
          <a:p>
            <a:pPr algn="ctr"/>
            <a:r>
              <a:rPr lang="en-US" sz="2000" dirty="0">
                <a:solidFill>
                  <a:srgbClr val="676D55"/>
                </a:solidFill>
                <a:latin typeface="Aptos Display" panose="020B0004020202020204" pitchFamily="34" charset="0"/>
                <a:cs typeface="Calibri"/>
              </a:rPr>
              <a:t>become </a:t>
            </a:r>
            <a:endParaRPr lang="en-US" sz="2000" dirty="0">
              <a:solidFill>
                <a:srgbClr val="676D55"/>
              </a:solidFill>
              <a:latin typeface="Aptos Display" panose="020B0004020202020204" pitchFamily="34" charset="0"/>
              <a:cs typeface="Arial"/>
            </a:endParaRPr>
          </a:p>
          <a:p>
            <a:pPr algn="ctr"/>
            <a:r>
              <a:rPr lang="en-US" sz="2000" dirty="0">
                <a:solidFill>
                  <a:srgbClr val="676D55"/>
                </a:solidFill>
                <a:latin typeface="Aptos Display" panose="020B0004020202020204" pitchFamily="34" charset="0"/>
                <a:cs typeface="Calibri"/>
              </a:rPr>
              <a:t>unmanageable</a:t>
            </a:r>
            <a:endParaRPr lang="en-US" sz="2000" dirty="0">
              <a:solidFill>
                <a:srgbClr val="676D55"/>
              </a:solidFill>
              <a:latin typeface="Aptos Display" panose="020B0004020202020204" pitchFamily="34" charset="0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F8107A-231A-6A11-1ED0-F648AEFA77AA}"/>
              </a:ext>
            </a:extLst>
          </p:cNvPr>
          <p:cNvSpPr/>
          <p:nvPr/>
        </p:nvSpPr>
        <p:spPr>
          <a:xfrm>
            <a:off x="2606782" y="3004866"/>
            <a:ext cx="2199735" cy="2817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  <a:cs typeface="Arial"/>
              </a:rPr>
              <a:t>Mixed truckload 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  <a:cs typeface="Arial"/>
              </a:rPr>
              <a:t>donations 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  <a:cs typeface="Arial"/>
              </a:rPr>
              <a:t>rejected due to inability to sort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6B3E77-0061-B32D-F4BA-FBAA4F114C26}"/>
              </a:ext>
            </a:extLst>
          </p:cNvPr>
          <p:cNvSpPr/>
          <p:nvPr/>
        </p:nvSpPr>
        <p:spPr>
          <a:xfrm>
            <a:off x="4924150" y="3004865"/>
            <a:ext cx="2199735" cy="2817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  <a:cs typeface="Arial"/>
              </a:rPr>
              <a:t>Long-term recovery product donations received too early and rejected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1B1889-230F-FED0-D8F8-16D21E6F0F2F}"/>
              </a:ext>
            </a:extLst>
          </p:cNvPr>
          <p:cNvSpPr/>
          <p:nvPr/>
        </p:nvSpPr>
        <p:spPr>
          <a:xfrm>
            <a:off x="7395375" y="3004864"/>
            <a:ext cx="2199735" cy="2817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rgbClr val="676D55"/>
                </a:solidFill>
                <a:latin typeface="Aptos Display" panose="020B0004020202020204" pitchFamily="34" charset="0"/>
                <a:cs typeface="Calibri"/>
              </a:rPr>
              <a:t>Corporate </a:t>
            </a:r>
            <a:endParaRPr lang="en-US" sz="2000" dirty="0">
              <a:solidFill>
                <a:srgbClr val="676D55"/>
              </a:solidFill>
              <a:latin typeface="Aptos Display" panose="020B0004020202020204" pitchFamily="34" charset="0"/>
              <a:cs typeface="Arial"/>
            </a:endParaRPr>
          </a:p>
          <a:p>
            <a:pPr algn="ctr"/>
            <a:r>
              <a:rPr lang="en-US" sz="2000" dirty="0">
                <a:solidFill>
                  <a:srgbClr val="676D55"/>
                </a:solidFill>
                <a:latin typeface="Aptos Display" panose="020B0004020202020204" pitchFamily="34" charset="0"/>
                <a:cs typeface="Calibri"/>
              </a:rPr>
              <a:t>product </a:t>
            </a:r>
            <a:endParaRPr lang="en-US" sz="2000" dirty="0">
              <a:solidFill>
                <a:srgbClr val="676D55"/>
              </a:solidFill>
              <a:latin typeface="Aptos Display" panose="020B0004020202020204" pitchFamily="34" charset="0"/>
              <a:cs typeface="Arial"/>
            </a:endParaRPr>
          </a:p>
          <a:p>
            <a:pPr algn="ctr"/>
            <a:r>
              <a:rPr lang="en-US" sz="2000" dirty="0">
                <a:solidFill>
                  <a:srgbClr val="676D55"/>
                </a:solidFill>
                <a:latin typeface="Aptos Display" panose="020B0004020202020204" pitchFamily="34" charset="0"/>
                <a:cs typeface="Calibri"/>
              </a:rPr>
              <a:t>donations turned away</a:t>
            </a:r>
            <a:endParaRPr lang="en-US" sz="2000" dirty="0">
              <a:solidFill>
                <a:srgbClr val="676D55"/>
              </a:solidFill>
              <a:latin typeface="Aptos Display" panose="020B0004020202020204" pitchFamily="34" charset="0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B3504D-9768-03AD-9FD9-C7C17062013E}"/>
              </a:ext>
            </a:extLst>
          </p:cNvPr>
          <p:cNvSpPr/>
          <p:nvPr/>
        </p:nvSpPr>
        <p:spPr>
          <a:xfrm>
            <a:off x="9698366" y="2994967"/>
            <a:ext cx="2199735" cy="2817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676D55"/>
                </a:solidFill>
                <a:latin typeface="Aptos Display" panose="020B0004020202020204" pitchFamily="34" charset="0"/>
                <a:cs typeface="Arial"/>
              </a:rPr>
              <a:t>Product donations destroyed by companies</a:t>
            </a:r>
          </a:p>
        </p:txBody>
      </p:sp>
    </p:spTree>
    <p:extLst>
      <p:ext uri="{BB962C8B-B14F-4D97-AF65-F5344CB8AC3E}">
        <p14:creationId xmlns:p14="http://schemas.microsoft.com/office/powerpoint/2010/main" val="20633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E46601-91F6-546E-80E4-4D896F2CB4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ptos Display" panose="020B0004020202020204" pitchFamily="34" charset="0"/>
              </a:rPr>
              <a:t>Good360’s Value Add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7BA0D1-7548-357D-499E-C9AC3724B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351" y="1496316"/>
            <a:ext cx="10389167" cy="44316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dirty="0">
              <a:latin typeface="Aptos Display" panose="020B0004020202020204" pitchFamily="34" charset="0"/>
              <a:cs typeface="Arial"/>
            </a:endParaRPr>
          </a:p>
          <a:p>
            <a:pPr marL="0" indent="0" algn="ctr">
              <a:buNone/>
            </a:pPr>
            <a:r>
              <a:rPr lang="en-US" dirty="0">
                <a:latin typeface="Aptos Display" panose="020B0004020202020204" pitchFamily="34" charset="0"/>
              </a:rPr>
              <a:t>Through partnerships with nonprofits and socially responsible corporations, Good360 DR is building a network of warehouses that allows us to pre-position known relief and recovery goods</a:t>
            </a:r>
            <a:endParaRPr lang="en-US" dirty="0">
              <a:latin typeface="Aptos Display" panose="020B0004020202020204" pitchFamily="34" charset="0"/>
              <a:cs typeface="Arial"/>
            </a:endParaRPr>
          </a:p>
          <a:p>
            <a:pPr marL="0" indent="0" algn="ctr">
              <a:buNone/>
            </a:pPr>
            <a:endParaRPr lang="en-US" dirty="0">
              <a:latin typeface="Aptos Display" panose="020B0004020202020204" pitchFamily="34" charset="0"/>
              <a:cs typeface="Arial"/>
            </a:endParaRPr>
          </a:p>
        </p:txBody>
      </p:sp>
      <p:sp>
        <p:nvSpPr>
          <p:cNvPr id="2" name="Callout: Up Arrow 1">
            <a:extLst>
              <a:ext uri="{FF2B5EF4-FFF2-40B4-BE49-F238E27FC236}">
                <a16:creationId xmlns:a16="http://schemas.microsoft.com/office/drawing/2014/main" id="{0AA6644F-6AB3-1745-E433-98BD023BDA8C}"/>
              </a:ext>
            </a:extLst>
          </p:cNvPr>
          <p:cNvSpPr/>
          <p:nvPr/>
        </p:nvSpPr>
        <p:spPr>
          <a:xfrm>
            <a:off x="990689" y="3181888"/>
            <a:ext cx="10394829" cy="2746074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676D55"/>
              </a:solidFill>
              <a:latin typeface="Aptos Display" panose="020B0004020202020204" pitchFamily="34" charset="0"/>
              <a:cs typeface="Arial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rgbClr val="676D55"/>
                </a:solidFill>
                <a:latin typeface="Aptos Display" panose="020B0004020202020204" pitchFamily="34" charset="0"/>
                <a:cs typeface="Arial"/>
              </a:rPr>
              <a:t>The ability to pre-position needed donations in disaster-vulnerable communities is critical to our mission of supplying the </a:t>
            </a:r>
            <a:r>
              <a:rPr lang="en-US" sz="2400" b="1" dirty="0">
                <a:solidFill>
                  <a:srgbClr val="676D55"/>
                </a:solidFill>
                <a:latin typeface="Aptos Display" panose="020B0004020202020204" pitchFamily="34" charset="0"/>
                <a:cs typeface="Arial"/>
              </a:rPr>
              <a:t>right goods </a:t>
            </a:r>
            <a:r>
              <a:rPr lang="en-US" sz="2400" dirty="0">
                <a:solidFill>
                  <a:srgbClr val="676D55"/>
                </a:solidFill>
                <a:latin typeface="Aptos Display" panose="020B0004020202020204" pitchFamily="34" charset="0"/>
                <a:cs typeface="Arial"/>
              </a:rPr>
              <a:t>to the </a:t>
            </a:r>
            <a:r>
              <a:rPr lang="en-US" sz="2400" b="1" dirty="0">
                <a:solidFill>
                  <a:srgbClr val="676D55"/>
                </a:solidFill>
                <a:latin typeface="Aptos Display" panose="020B0004020202020204" pitchFamily="34" charset="0"/>
                <a:cs typeface="Arial"/>
              </a:rPr>
              <a:t>right people </a:t>
            </a:r>
            <a:r>
              <a:rPr lang="en-US" sz="2400" dirty="0">
                <a:solidFill>
                  <a:srgbClr val="676D55"/>
                </a:solidFill>
                <a:latin typeface="Aptos Display" panose="020B0004020202020204" pitchFamily="34" charset="0"/>
                <a:cs typeface="Arial"/>
              </a:rPr>
              <a:t>at the </a:t>
            </a:r>
            <a:r>
              <a:rPr lang="en-US" sz="2400" b="1" dirty="0">
                <a:solidFill>
                  <a:srgbClr val="676D55"/>
                </a:solidFill>
                <a:latin typeface="Aptos Display" panose="020B0004020202020204" pitchFamily="34" charset="0"/>
                <a:cs typeface="Arial"/>
              </a:rPr>
              <a:t>right time</a:t>
            </a:r>
            <a:r>
              <a:rPr lang="en-US" sz="2400" b="1" i="1" dirty="0">
                <a:solidFill>
                  <a:srgbClr val="676D55"/>
                </a:solidFill>
                <a:latin typeface="Aptos Display" panose="020B0004020202020204" pitchFamily="34" charset="0"/>
                <a:cs typeface="Arial"/>
              </a:rPr>
              <a:t> </a:t>
            </a:r>
            <a:r>
              <a:rPr lang="en-US" sz="2400" i="1" dirty="0">
                <a:solidFill>
                  <a:srgbClr val="676D55"/>
                </a:solidFill>
                <a:latin typeface="Aptos Display" panose="020B0004020202020204" pitchFamily="34" charset="0"/>
                <a:cs typeface="Arial"/>
              </a:rPr>
              <a:t>in the </a:t>
            </a:r>
            <a:r>
              <a:rPr lang="en-US" sz="2400" b="1" i="1" dirty="0">
                <a:solidFill>
                  <a:srgbClr val="676D55"/>
                </a:solidFill>
                <a:latin typeface="Aptos Display" panose="020B0004020202020204" pitchFamily="34" charset="0"/>
                <a:cs typeface="Arial"/>
              </a:rPr>
              <a:t>right amount</a:t>
            </a:r>
            <a:r>
              <a:rPr lang="en-US" sz="2400" dirty="0">
                <a:solidFill>
                  <a:srgbClr val="676D55"/>
                </a:solidFill>
                <a:latin typeface="Aptos Display" panose="020B0004020202020204" pitchFamily="34" charset="0"/>
                <a:cs typeface="Arial"/>
              </a:rPr>
              <a:t>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676D55"/>
              </a:solidFill>
              <a:latin typeface="Aptos Display" panose="020B00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17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0A8A49-2E98-D5E4-76EC-D69C63A32B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ptos Display" panose="020B0004020202020204" pitchFamily="34" charset="0"/>
                <a:cs typeface="Arial"/>
              </a:rPr>
              <a:t>Benefits</a:t>
            </a:r>
            <a:endParaRPr lang="en-US" dirty="0">
              <a:latin typeface="Aptos Display" panose="020B00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237A66-7C1E-F831-C86A-6BD3964B7594}"/>
              </a:ext>
            </a:extLst>
          </p:cNvPr>
          <p:cNvGrpSpPr/>
          <p:nvPr/>
        </p:nvGrpSpPr>
        <p:grpSpPr>
          <a:xfrm>
            <a:off x="202089" y="1242372"/>
            <a:ext cx="2199735" cy="5156511"/>
            <a:chOff x="202089" y="1242372"/>
            <a:chExt cx="2199735" cy="515651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A406A87-8E9F-D066-8524-4D9DA2BC302A}"/>
                </a:ext>
              </a:extLst>
            </p:cNvPr>
            <p:cNvSpPr/>
            <p:nvPr/>
          </p:nvSpPr>
          <p:spPr>
            <a:xfrm>
              <a:off x="202089" y="1242372"/>
              <a:ext cx="2199735" cy="51565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US" sz="2000">
                <a:solidFill>
                  <a:srgbClr val="33362A"/>
                </a:solidFill>
                <a:cs typeface="Arial"/>
              </a:endParaRPr>
            </a:p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US" sz="2000">
                <a:solidFill>
                  <a:srgbClr val="33362A"/>
                </a:solidFill>
                <a:cs typeface="Arial"/>
              </a:endParaRPr>
            </a:p>
          </p:txBody>
        </p:sp>
        <p:pic>
          <p:nvPicPr>
            <p:cNvPr id="22" name="Picture 22" descr="A stopwatch with a red and white face&#10;&#10;Description automatically generated">
              <a:extLst>
                <a:ext uri="{FF2B5EF4-FFF2-40B4-BE49-F238E27FC236}">
                  <a16:creationId xmlns:a16="http://schemas.microsoft.com/office/drawing/2014/main" id="{857AEF06-D8D2-2A69-BF8C-338D582F6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021" y="1432425"/>
              <a:ext cx="1061545" cy="11685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036AA2D-4F32-86EC-73D7-6ED8E554FFFB}"/>
                </a:ext>
              </a:extLst>
            </p:cNvPr>
            <p:cNvSpPr/>
            <p:nvPr/>
          </p:nvSpPr>
          <p:spPr>
            <a:xfrm>
              <a:off x="328449" y="2739259"/>
              <a:ext cx="1944413" cy="3363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ptos Display" panose="020B0004020202020204" pitchFamily="34" charset="0"/>
                  <a:cs typeface="Arial"/>
                </a:rPr>
                <a:t>Reduce the amount of time needed to get product into a disaster-impacted </a:t>
              </a:r>
              <a:endParaRPr lang="en-US" dirty="0">
                <a:solidFill>
                  <a:schemeClr val="tx1"/>
                </a:solidFill>
                <a:latin typeface="Aptos Display" panose="020B0004020202020204" pitchFamily="34" charset="0"/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ptos Display" panose="020B0004020202020204" pitchFamily="34" charset="0"/>
                  <a:cs typeface="Arial"/>
                </a:rPr>
                <a:t>community</a:t>
              </a:r>
              <a:endParaRPr lang="en-US" dirty="0">
                <a:solidFill>
                  <a:schemeClr val="tx1"/>
                </a:solidFill>
                <a:latin typeface="Aptos Display" panose="020B0004020202020204" pitchFamily="34" charset="0"/>
              </a:endParaRPr>
            </a:p>
            <a:p>
              <a:pPr algn="ctr"/>
              <a:endParaRPr lang="en-US" dirty="0">
                <a:latin typeface="Aptos Display" panose="020B0004020202020204" pitchFamily="34" charset="0"/>
                <a:cs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A13F21C-4B94-229E-F8AF-468ED7E3DC69}"/>
              </a:ext>
            </a:extLst>
          </p:cNvPr>
          <p:cNvGrpSpPr/>
          <p:nvPr/>
        </p:nvGrpSpPr>
        <p:grpSpPr>
          <a:xfrm>
            <a:off x="2601075" y="1237117"/>
            <a:ext cx="2199735" cy="5156511"/>
            <a:chOff x="2601075" y="1237117"/>
            <a:chExt cx="2199735" cy="515651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A65FDD3-0618-16CE-EF72-209A0C14A2A6}"/>
                </a:ext>
              </a:extLst>
            </p:cNvPr>
            <p:cNvSpPr/>
            <p:nvPr/>
          </p:nvSpPr>
          <p:spPr>
            <a:xfrm>
              <a:off x="2601075" y="1237117"/>
              <a:ext cx="2199735" cy="51565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US" sz="2000">
                <a:solidFill>
                  <a:srgbClr val="33362A"/>
                </a:solidFill>
                <a:cs typeface="Arial"/>
              </a:endParaRPr>
            </a:p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US" sz="2000">
                <a:solidFill>
                  <a:srgbClr val="33362A"/>
                </a:solidFill>
                <a:cs typeface="Arial"/>
              </a:endParaRPr>
            </a:p>
          </p:txBody>
        </p:sp>
        <p:pic>
          <p:nvPicPr>
            <p:cNvPr id="23" name="Picture 23" descr="A diagram of a diagram of a drink&#10;&#10;Description automatically generated">
              <a:extLst>
                <a:ext uri="{FF2B5EF4-FFF2-40B4-BE49-F238E27FC236}">
                  <a16:creationId xmlns:a16="http://schemas.microsoft.com/office/drawing/2014/main" id="{0B8CB53D-AED6-9975-F1D5-6226BD72B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1573" y="1448766"/>
              <a:ext cx="1166649" cy="1162088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DD7C18-342F-8DFF-3A16-7B8DEAC8FA09}"/>
                </a:ext>
              </a:extLst>
            </p:cNvPr>
            <p:cNvSpPr/>
            <p:nvPr/>
          </p:nvSpPr>
          <p:spPr>
            <a:xfrm>
              <a:off x="2732690" y="2739259"/>
              <a:ext cx="1944413" cy="3363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ptos Display" panose="020B0004020202020204" pitchFamily="34" charset="0"/>
                  <a:cs typeface="Arial"/>
                </a:rPr>
                <a:t>Sort mixed-SKU 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ptos Display" panose="020B0004020202020204" pitchFamily="34" charset="0"/>
                  <a:cs typeface="Arial"/>
                </a:rPr>
                <a:t>truckloads  into logical 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ptos Display" panose="020B0004020202020204" pitchFamily="34" charset="0"/>
                  <a:cs typeface="Arial"/>
                </a:rPr>
                <a:t>categories that are aligned with disaster needs</a:t>
              </a:r>
            </a:p>
            <a:p>
              <a:pPr algn="ctr"/>
              <a:endParaRPr lang="en-US" dirty="0">
                <a:latin typeface="Aptos Display" panose="020B0004020202020204" pitchFamily="34" charset="0"/>
                <a:cs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9EF48C-CED2-C348-3108-ECDE0431E0B5}"/>
              </a:ext>
            </a:extLst>
          </p:cNvPr>
          <p:cNvGrpSpPr/>
          <p:nvPr/>
        </p:nvGrpSpPr>
        <p:grpSpPr>
          <a:xfrm>
            <a:off x="5000061" y="1231862"/>
            <a:ext cx="2199735" cy="5156511"/>
            <a:chOff x="5000061" y="1231862"/>
            <a:chExt cx="2199735" cy="515651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48F6216-3102-00AF-B2F8-33662C26A8A7}"/>
                </a:ext>
              </a:extLst>
            </p:cNvPr>
            <p:cNvSpPr/>
            <p:nvPr/>
          </p:nvSpPr>
          <p:spPr>
            <a:xfrm>
              <a:off x="5000061" y="1231862"/>
              <a:ext cx="2199735" cy="51565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US" sz="2000">
                <a:solidFill>
                  <a:srgbClr val="33362A"/>
                </a:solidFill>
                <a:cs typeface="Arial"/>
              </a:endParaRPr>
            </a:p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US" sz="2000">
                <a:solidFill>
                  <a:srgbClr val="33362A"/>
                </a:solidFill>
                <a:cs typeface="Arial"/>
              </a:endParaRPr>
            </a:p>
          </p:txBody>
        </p:sp>
        <p:pic>
          <p:nvPicPr>
            <p:cNvPr id="26" name="Picture 26" descr="A blue house with a black background&#10;&#10;Description automatically generated">
              <a:extLst>
                <a:ext uri="{FF2B5EF4-FFF2-40B4-BE49-F238E27FC236}">
                  <a16:creationId xmlns:a16="http://schemas.microsoft.com/office/drawing/2014/main" id="{38F06E77-1DB4-DB2E-C91E-351C5676C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9918" y="1502980"/>
              <a:ext cx="1718441" cy="1158766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C1F9946-690E-FCF2-A0B4-4885C6FFA91D}"/>
                </a:ext>
              </a:extLst>
            </p:cNvPr>
            <p:cNvSpPr/>
            <p:nvPr/>
          </p:nvSpPr>
          <p:spPr>
            <a:xfrm>
              <a:off x="5136931" y="2726121"/>
              <a:ext cx="1944413" cy="3363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ptos Display" panose="020B0004020202020204" pitchFamily="34" charset="0"/>
                  <a:cs typeface="Arial"/>
                </a:rPr>
                <a:t>Accept &amp; store valuable goods offered during 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ptos Display" panose="020B0004020202020204" pitchFamily="34" charset="0"/>
                  <a:cs typeface="Arial"/>
                </a:rPr>
                <a:t>response that are not needed 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ptos Display" panose="020B0004020202020204" pitchFamily="34" charset="0"/>
                  <a:cs typeface="Arial"/>
                </a:rPr>
                <a:t>until long-term recovery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E16E0C-C614-7279-6E7B-7C5412AB839B}"/>
              </a:ext>
            </a:extLst>
          </p:cNvPr>
          <p:cNvGrpSpPr/>
          <p:nvPr/>
        </p:nvGrpSpPr>
        <p:grpSpPr>
          <a:xfrm>
            <a:off x="7385909" y="1226607"/>
            <a:ext cx="2199735" cy="5156511"/>
            <a:chOff x="7385909" y="1226607"/>
            <a:chExt cx="2199735" cy="515651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35F41BD-E5B2-7A7E-9A55-0C6A51D05CD3}"/>
                </a:ext>
              </a:extLst>
            </p:cNvPr>
            <p:cNvSpPr/>
            <p:nvPr/>
          </p:nvSpPr>
          <p:spPr>
            <a:xfrm>
              <a:off x="7385909" y="1226607"/>
              <a:ext cx="2199735" cy="51565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US" sz="2000">
                <a:solidFill>
                  <a:srgbClr val="33362A"/>
                </a:solidFill>
                <a:cs typeface="Arial"/>
              </a:endParaRPr>
            </a:p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US" sz="2000">
                <a:solidFill>
                  <a:srgbClr val="33362A"/>
                </a:solidFill>
                <a:cs typeface="Arial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8BE078F-69C7-C324-299E-8E692125E57B}"/>
                </a:ext>
              </a:extLst>
            </p:cNvPr>
            <p:cNvSpPr/>
            <p:nvPr/>
          </p:nvSpPr>
          <p:spPr>
            <a:xfrm>
              <a:off x="7514896" y="2739258"/>
              <a:ext cx="1944413" cy="3363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ptos Display" panose="020B0004020202020204" pitchFamily="34" charset="0"/>
                  <a:cs typeface="Arial"/>
                </a:rPr>
                <a:t>Provide State VOAD &amp; Government with Multi-Agency </a:t>
              </a:r>
              <a:endParaRPr lang="en-US" dirty="0">
                <a:solidFill>
                  <a:schemeClr val="tx1"/>
                </a:solidFill>
                <a:latin typeface="Aptos Display" panose="020B0004020202020204" pitchFamily="34" charset="0"/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Aptos Display" panose="020B0004020202020204" pitchFamily="34" charset="0"/>
                  <a:cs typeface="Arial"/>
                </a:rPr>
                <a:t>Warehouse 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FAA6D70-0D97-920B-EF7A-947548FED30C}"/>
              </a:ext>
            </a:extLst>
          </p:cNvPr>
          <p:cNvGrpSpPr/>
          <p:nvPr/>
        </p:nvGrpSpPr>
        <p:grpSpPr>
          <a:xfrm>
            <a:off x="9798033" y="1247628"/>
            <a:ext cx="2199735" cy="5156511"/>
            <a:chOff x="9798033" y="1247628"/>
            <a:chExt cx="2199735" cy="515651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F929F59-50C0-423A-5996-B77E4FD94AAA}"/>
                </a:ext>
              </a:extLst>
            </p:cNvPr>
            <p:cNvSpPr/>
            <p:nvPr/>
          </p:nvSpPr>
          <p:spPr>
            <a:xfrm>
              <a:off x="9798033" y="1247628"/>
              <a:ext cx="2199735" cy="51565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US" sz="2000">
                <a:solidFill>
                  <a:srgbClr val="33362A"/>
                </a:solidFill>
                <a:cs typeface="Arial"/>
              </a:endParaRPr>
            </a:p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US" sz="2000">
                <a:solidFill>
                  <a:srgbClr val="33362A"/>
                </a:solidFill>
                <a:cs typeface="Arial"/>
              </a:endParaRPr>
            </a:p>
          </p:txBody>
        </p:sp>
        <p:pic>
          <p:nvPicPr>
            <p:cNvPr id="24" name="Picture 24" descr="A hands holding a key&#10;&#10;Description automatically generated">
              <a:extLst>
                <a:ext uri="{FF2B5EF4-FFF2-40B4-BE49-F238E27FC236}">
                  <a16:creationId xmlns:a16="http://schemas.microsoft.com/office/drawing/2014/main" id="{1479C2D0-435C-5A85-7EF5-6E93990D15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7792" t="19835" r="18442" b="18986"/>
            <a:stretch/>
          </p:blipFill>
          <p:spPr>
            <a:xfrm>
              <a:off x="10208173" y="1568245"/>
              <a:ext cx="1367295" cy="1040388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C8D243D-EA70-3470-2106-0ED8AA2E1185}"/>
                </a:ext>
              </a:extLst>
            </p:cNvPr>
            <p:cNvSpPr/>
            <p:nvPr/>
          </p:nvSpPr>
          <p:spPr>
            <a:xfrm>
              <a:off x="9919137" y="2739258"/>
              <a:ext cx="1944413" cy="3363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>
                  <a:solidFill>
                    <a:srgbClr val="676D55"/>
                  </a:solidFill>
                  <a:latin typeface="Aptos Display" panose="020B0004020202020204" pitchFamily="34" charset="0"/>
                  <a:cs typeface="Arial"/>
                </a:rPr>
                <a:t>Good360 can </a:t>
              </a:r>
              <a:endParaRPr lang="en-US" dirty="0">
                <a:solidFill>
                  <a:srgbClr val="676D55"/>
                </a:solidFill>
                <a:latin typeface="Aptos Display" panose="020B0004020202020204" pitchFamily="34" charset="0"/>
              </a:endParaRPr>
            </a:p>
            <a:p>
              <a:pPr algn="ctr"/>
              <a:r>
                <a:rPr lang="en-US" dirty="0">
                  <a:solidFill>
                    <a:srgbClr val="676D55"/>
                  </a:solidFill>
                  <a:latin typeface="Aptos Display" panose="020B0004020202020204" pitchFamily="34" charset="0"/>
                  <a:cs typeface="Arial"/>
                </a:rPr>
                <a:t>solicit goods that match </a:t>
              </a:r>
            </a:p>
            <a:p>
              <a:pPr algn="ctr"/>
              <a:r>
                <a:rPr lang="en-US" dirty="0">
                  <a:solidFill>
                    <a:srgbClr val="676D55"/>
                  </a:solidFill>
                  <a:latin typeface="Aptos Display" panose="020B0004020202020204" pitchFamily="34" charset="0"/>
                  <a:cs typeface="Arial"/>
                </a:rPr>
                <a:t>hazards, </a:t>
              </a:r>
            </a:p>
            <a:p>
              <a:pPr algn="ctr"/>
              <a:r>
                <a:rPr lang="en-US" dirty="0">
                  <a:solidFill>
                    <a:srgbClr val="676D55"/>
                  </a:solidFill>
                  <a:latin typeface="Aptos Display" panose="020B0004020202020204" pitchFamily="34" charset="0"/>
                  <a:cs typeface="Arial"/>
                </a:rPr>
                <a:t>vulnerabilities, and socio-demographics of the community</a:t>
              </a:r>
            </a:p>
          </p:txBody>
        </p:sp>
      </p:grpSp>
      <p:pic>
        <p:nvPicPr>
          <p:cNvPr id="14" name="Picture 15" descr="A blue warehouse with boxes in front of it&#10;&#10;Description automatically generated">
            <a:extLst>
              <a:ext uri="{FF2B5EF4-FFF2-40B4-BE49-F238E27FC236}">
                <a16:creationId xmlns:a16="http://schemas.microsoft.com/office/drawing/2014/main" id="{06B424E6-5612-9A70-C6C6-05A6FBB4F5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189" r="478" b="3196"/>
          <a:stretch/>
        </p:blipFill>
        <p:spPr>
          <a:xfrm>
            <a:off x="7856146" y="1391992"/>
            <a:ext cx="137775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0A8A49-2E98-D5E4-76EC-D69C63A32B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ptos Display" panose="020B0004020202020204" pitchFamily="34" charset="0"/>
              </a:rPr>
              <a:t>Benefits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5237A66-7C1E-F831-C86A-6BD3964B7594}"/>
              </a:ext>
            </a:extLst>
          </p:cNvPr>
          <p:cNvGrpSpPr/>
          <p:nvPr/>
        </p:nvGrpSpPr>
        <p:grpSpPr>
          <a:xfrm>
            <a:off x="202089" y="1242372"/>
            <a:ext cx="2199735" cy="5156511"/>
            <a:chOff x="202089" y="1242372"/>
            <a:chExt cx="2199735" cy="515651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A406A87-8E9F-D066-8524-4D9DA2BC302A}"/>
                </a:ext>
              </a:extLst>
            </p:cNvPr>
            <p:cNvSpPr/>
            <p:nvPr/>
          </p:nvSpPr>
          <p:spPr>
            <a:xfrm>
              <a:off x="202089" y="1242372"/>
              <a:ext cx="2199735" cy="51565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US" sz="2000">
                <a:solidFill>
                  <a:srgbClr val="33362A"/>
                </a:solidFill>
                <a:cs typeface="Arial"/>
              </a:endParaRPr>
            </a:p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US" sz="2000">
                <a:solidFill>
                  <a:srgbClr val="33362A"/>
                </a:solidFill>
                <a:cs typeface="Arial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036AA2D-4F32-86EC-73D7-6ED8E554FFFB}"/>
                </a:ext>
              </a:extLst>
            </p:cNvPr>
            <p:cNvSpPr/>
            <p:nvPr/>
          </p:nvSpPr>
          <p:spPr>
            <a:xfrm>
              <a:off x="328449" y="2739259"/>
              <a:ext cx="1944413" cy="3363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algn="ctr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solidFill>
                    <a:schemeClr val="tx1"/>
                  </a:solidFill>
                  <a:effectLst/>
                  <a:latin typeface="Aptos Display" panose="020B0004020202020204" pitchFamily="34" charset="0"/>
                  <a:cs typeface="Arial" panose="020B0604020202020204" pitchFamily="34" charset="0"/>
                </a:rPr>
                <a:t>Reduce the amount of time needed to get product into a disaster-impacted </a:t>
              </a:r>
              <a:endParaRPr lang="en-US" dirty="0">
                <a:solidFill>
                  <a:schemeClr val="tx1"/>
                </a:solidFill>
                <a:effectLst/>
                <a:latin typeface="Aptos Display" panose="020B0004020202020204" pitchFamily="34" charset="0"/>
              </a:endParaRPr>
            </a:p>
            <a:p>
              <a:pPr marL="0" algn="ctr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solidFill>
                    <a:schemeClr val="tx1"/>
                  </a:solidFill>
                  <a:effectLst/>
                  <a:latin typeface="Aptos Display" panose="020B0004020202020204" pitchFamily="34" charset="0"/>
                  <a:cs typeface="Arial" panose="020B0604020202020204" pitchFamily="34" charset="0"/>
                </a:rPr>
                <a:t>community</a:t>
              </a:r>
              <a:endParaRPr lang="en-US" dirty="0">
                <a:solidFill>
                  <a:schemeClr val="tx1"/>
                </a:solidFill>
                <a:effectLst/>
                <a:latin typeface="Aptos Display" panose="020B0004020202020204" pitchFamily="34" charset="0"/>
              </a:endParaRPr>
            </a:p>
            <a:p>
              <a:pPr algn="ctr"/>
              <a:endParaRPr lang="en-US" dirty="0">
                <a:latin typeface="Aptos Display" panose="020B0004020202020204" pitchFamily="34" charset="0"/>
                <a:cs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A13F21C-4B94-229E-F8AF-468ED7E3DC69}"/>
              </a:ext>
            </a:extLst>
          </p:cNvPr>
          <p:cNvGrpSpPr/>
          <p:nvPr/>
        </p:nvGrpSpPr>
        <p:grpSpPr>
          <a:xfrm>
            <a:off x="2601075" y="1237117"/>
            <a:ext cx="2199735" cy="5156511"/>
            <a:chOff x="2601075" y="1237117"/>
            <a:chExt cx="2199735" cy="515651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A65FDD3-0618-16CE-EF72-209A0C14A2A6}"/>
                </a:ext>
              </a:extLst>
            </p:cNvPr>
            <p:cNvSpPr/>
            <p:nvPr/>
          </p:nvSpPr>
          <p:spPr>
            <a:xfrm>
              <a:off x="2601075" y="1237117"/>
              <a:ext cx="2199735" cy="51565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US" sz="2000">
                <a:solidFill>
                  <a:srgbClr val="33362A"/>
                </a:solidFill>
                <a:cs typeface="Arial"/>
              </a:endParaRPr>
            </a:p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US" sz="2000">
                <a:solidFill>
                  <a:srgbClr val="33362A"/>
                </a:solidFill>
                <a:cs typeface="Arial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DD7C18-342F-8DFF-3A16-7B8DEAC8FA09}"/>
                </a:ext>
              </a:extLst>
            </p:cNvPr>
            <p:cNvSpPr/>
            <p:nvPr/>
          </p:nvSpPr>
          <p:spPr>
            <a:xfrm>
              <a:off x="2732690" y="2739259"/>
              <a:ext cx="1944413" cy="3363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indent="0" algn="ctr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solidFill>
                    <a:schemeClr val="tx1"/>
                  </a:solidFill>
                  <a:effectLst/>
                  <a:latin typeface="Aptos Display" panose="020B0004020202020204" pitchFamily="34" charset="0"/>
                </a:rPr>
                <a:t>Reduce cost by avoiding post-disaster rate increases; 68% of disaster spending is on logistics</a:t>
              </a:r>
              <a:r>
                <a:rPr lang="en-US" sz="1800" kern="1200" dirty="0">
                  <a:solidFill>
                    <a:srgbClr val="34362A"/>
                  </a:solidFill>
                  <a:effectLst/>
                  <a:latin typeface="Aptos Display" panose="020B0004020202020204" pitchFamily="34" charset="0"/>
                </a:rPr>
                <a:t>.</a:t>
              </a:r>
              <a:endParaRPr lang="en-US" dirty="0">
                <a:effectLst/>
                <a:latin typeface="Aptos Display" panose="020B0004020202020204" pitchFamily="34" charset="0"/>
              </a:endParaRPr>
            </a:p>
            <a:p>
              <a:pPr algn="ctr"/>
              <a:endParaRPr lang="en-US" dirty="0">
                <a:latin typeface="Aptos Display" panose="020B0004020202020204" pitchFamily="34" charset="0"/>
                <a:cs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9EF48C-CED2-C348-3108-ECDE0431E0B5}"/>
              </a:ext>
            </a:extLst>
          </p:cNvPr>
          <p:cNvGrpSpPr/>
          <p:nvPr/>
        </p:nvGrpSpPr>
        <p:grpSpPr>
          <a:xfrm>
            <a:off x="5000061" y="1231862"/>
            <a:ext cx="2199735" cy="5156511"/>
            <a:chOff x="5000061" y="1231862"/>
            <a:chExt cx="2199735" cy="515651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48F6216-3102-00AF-B2F8-33662C26A8A7}"/>
                </a:ext>
              </a:extLst>
            </p:cNvPr>
            <p:cNvSpPr/>
            <p:nvPr/>
          </p:nvSpPr>
          <p:spPr>
            <a:xfrm>
              <a:off x="5000061" y="1231862"/>
              <a:ext cx="2199735" cy="51565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US" sz="2000">
                <a:solidFill>
                  <a:srgbClr val="33362A"/>
                </a:solidFill>
                <a:cs typeface="Arial"/>
              </a:endParaRPr>
            </a:p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US" sz="2000">
                <a:solidFill>
                  <a:srgbClr val="33362A"/>
                </a:solidFill>
                <a:cs typeface="Arial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C1F9946-690E-FCF2-A0B4-4885C6FFA91D}"/>
                </a:ext>
              </a:extLst>
            </p:cNvPr>
            <p:cNvSpPr/>
            <p:nvPr/>
          </p:nvSpPr>
          <p:spPr>
            <a:xfrm>
              <a:off x="5136931" y="2726121"/>
              <a:ext cx="1944413" cy="3363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Increase our contribution to the circular economy by accepting large volume donations that would otherwise end up in landfills</a:t>
              </a:r>
              <a:endParaRPr lang="en-US" dirty="0">
                <a:solidFill>
                  <a:schemeClr val="tx1"/>
                </a:solidFill>
                <a:latin typeface="Aptos Display" panose="020B0004020202020204" pitchFamily="34" charset="0"/>
              </a:endParaRPr>
            </a:p>
            <a:p>
              <a:pPr algn="ctr"/>
              <a:endParaRPr lang="en-US" dirty="0">
                <a:latin typeface="Aptos Display" panose="020B0004020202020204" pitchFamily="34" charset="0"/>
                <a:cs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E16E0C-C614-7279-6E7B-7C5412AB839B}"/>
              </a:ext>
            </a:extLst>
          </p:cNvPr>
          <p:cNvGrpSpPr/>
          <p:nvPr/>
        </p:nvGrpSpPr>
        <p:grpSpPr>
          <a:xfrm>
            <a:off x="7385909" y="1226607"/>
            <a:ext cx="2199735" cy="5156511"/>
            <a:chOff x="7385909" y="1226607"/>
            <a:chExt cx="2199735" cy="515651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35F41BD-E5B2-7A7E-9A55-0C6A51D05CD3}"/>
                </a:ext>
              </a:extLst>
            </p:cNvPr>
            <p:cNvSpPr/>
            <p:nvPr/>
          </p:nvSpPr>
          <p:spPr>
            <a:xfrm>
              <a:off x="7385909" y="1226607"/>
              <a:ext cx="2199735" cy="51565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US" sz="2000">
                <a:solidFill>
                  <a:srgbClr val="33362A"/>
                </a:solidFill>
                <a:cs typeface="Arial"/>
              </a:endParaRPr>
            </a:p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US" sz="2000">
                <a:solidFill>
                  <a:srgbClr val="33362A"/>
                </a:solidFill>
                <a:cs typeface="Arial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8BE078F-69C7-C324-299E-8E692125E57B}"/>
                </a:ext>
              </a:extLst>
            </p:cNvPr>
            <p:cNvSpPr/>
            <p:nvPr/>
          </p:nvSpPr>
          <p:spPr>
            <a:xfrm>
              <a:off x="7514896" y="2739258"/>
              <a:ext cx="1944413" cy="33633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indent="0">
                <a:buNone/>
              </a:pPr>
              <a:r>
                <a:rPr lang="en-US" sz="1800" dirty="0">
                  <a:solidFill>
                    <a:schemeClr val="tx1"/>
                  </a:solidFill>
                  <a:latin typeface="Aptos Display" panose="020B0004020202020204" pitchFamily="34" charset="0"/>
                </a:rPr>
                <a:t>Leverage data to ensure that we are storing product outside of flood zones</a:t>
              </a:r>
              <a:endParaRPr lang="en-US" dirty="0">
                <a:solidFill>
                  <a:schemeClr val="tx1"/>
                </a:solidFill>
                <a:latin typeface="Aptos Display" panose="020B0004020202020204" pitchFamily="34" charset="0"/>
              </a:endParaRPr>
            </a:p>
            <a:p>
              <a:pPr marL="0" indent="0">
                <a:buFont typeface="Courier New" panose="02070309020205020404" pitchFamily="49" charset="0"/>
                <a:buNone/>
              </a:pPr>
              <a:endParaRPr lang="en-US" sz="1800" dirty="0">
                <a:solidFill>
                  <a:schemeClr val="tx1">
                    <a:lumMod val="50000"/>
                  </a:schemeClr>
                </a:solidFill>
                <a:latin typeface="Aptos Display" panose="020B0004020202020204" pitchFamily="34" charset="0"/>
                <a:cs typeface="Arial"/>
              </a:endParaRPr>
            </a:p>
            <a:p>
              <a:pPr algn="ctr"/>
              <a:endParaRPr lang="en-US" dirty="0">
                <a:solidFill>
                  <a:srgbClr val="FFFFFF"/>
                </a:solidFill>
                <a:latin typeface="Aptos Display" panose="020B0004020202020204" pitchFamily="34" charset="0"/>
                <a:cs typeface="Arial"/>
              </a:endParaRPr>
            </a:p>
          </p:txBody>
        </p:sp>
      </p:grpSp>
      <p:pic>
        <p:nvPicPr>
          <p:cNvPr id="13" name="Picture 7" descr="A pair of green foot prints&#10;&#10;Description automatically generated">
            <a:extLst>
              <a:ext uri="{FF2B5EF4-FFF2-40B4-BE49-F238E27FC236}">
                <a16:creationId xmlns:a16="http://schemas.microsoft.com/office/drawing/2014/main" id="{92BD271D-7405-2DF5-168B-A648CCBB5F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17" t="10048" r="18182" b="11005"/>
          <a:stretch/>
        </p:blipFill>
        <p:spPr>
          <a:xfrm>
            <a:off x="789594" y="1419913"/>
            <a:ext cx="1022121" cy="1188720"/>
          </a:xfrm>
          <a:prstGeom prst="rect">
            <a:avLst/>
          </a:prstGeom>
        </p:spPr>
      </p:pic>
      <p:pic>
        <p:nvPicPr>
          <p:cNvPr id="15" name="Picture 10" descr="A money bag with a green arrow&#10;&#10;Description automatically generated">
            <a:extLst>
              <a:ext uri="{FF2B5EF4-FFF2-40B4-BE49-F238E27FC236}">
                <a16:creationId xmlns:a16="http://schemas.microsoft.com/office/drawing/2014/main" id="{1E204044-D56E-29CE-3B87-B8B2CC85F9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44" t="24533" r="24880" b="23923"/>
          <a:stretch/>
        </p:blipFill>
        <p:spPr>
          <a:xfrm>
            <a:off x="3204607" y="1420035"/>
            <a:ext cx="1005809" cy="1188720"/>
          </a:xfrm>
          <a:prstGeom prst="rect">
            <a:avLst/>
          </a:prstGeom>
        </p:spPr>
      </p:pic>
      <p:pic>
        <p:nvPicPr>
          <p:cNvPr id="16" name="Picture 14" descr="A blue and green earth with arrows around it&#10;&#10;Description automatically generated">
            <a:extLst>
              <a:ext uri="{FF2B5EF4-FFF2-40B4-BE49-F238E27FC236}">
                <a16:creationId xmlns:a16="http://schemas.microsoft.com/office/drawing/2014/main" id="{DB455546-1D3B-19C5-35DA-7DD5255BE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419913"/>
            <a:ext cx="1272430" cy="1188720"/>
          </a:xfrm>
          <a:prstGeom prst="rect">
            <a:avLst/>
          </a:prstGeom>
        </p:spPr>
      </p:pic>
      <p:pic>
        <p:nvPicPr>
          <p:cNvPr id="18" name="Picture 17" descr="A yellow triangle with a house and water in the background&#10;&#10;Description automatically generated">
            <a:extLst>
              <a:ext uri="{FF2B5EF4-FFF2-40B4-BE49-F238E27FC236}">
                <a16:creationId xmlns:a16="http://schemas.microsoft.com/office/drawing/2014/main" id="{8F3100BE-6E8F-F98E-FB87-FF4887341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8931" y="1403614"/>
            <a:ext cx="1133689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5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D7944-D521-2294-2773-06A45302FE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ptos Display" panose="020B0004020202020204" pitchFamily="34" charset="0"/>
                <a:cs typeface="Arial"/>
              </a:rPr>
              <a:t>Recent Example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C71A2-BD9F-0F4C-B597-86961166C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917" y="2466048"/>
            <a:ext cx="5657243" cy="4050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61645" indent="-461645"/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</a:rPr>
              <a:t>Amazon donated 3 warehouse locations</a:t>
            </a:r>
          </a:p>
          <a:p>
            <a:pPr lvl="1" indent="-461645"/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  <a:cs typeface="Arial"/>
              </a:rPr>
              <a:t>Coral Springs (DFH8) – 215,486 sq ft</a:t>
            </a:r>
          </a:p>
          <a:p>
            <a:pPr lvl="1" indent="-461645"/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  <a:cs typeface="Arial"/>
              </a:rPr>
              <a:t>Fort Myers (DFM2) – 60,000 sq ft</a:t>
            </a:r>
          </a:p>
          <a:p>
            <a:pPr lvl="1" indent="-461645"/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  <a:cs typeface="Arial"/>
              </a:rPr>
              <a:t>Sarasota (DSR1) – 55,234 sq ft</a:t>
            </a:r>
            <a:endParaRPr lang="en-US" sz="20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 marL="461645" indent="-461645"/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</a:rPr>
              <a:t>Adventist Community Services staffed.</a:t>
            </a:r>
          </a:p>
          <a:p>
            <a:pPr marL="461645" indent="-461645"/>
            <a:r>
              <a:rPr lang="en-US" sz="2000" b="1" dirty="0">
                <a:solidFill>
                  <a:schemeClr val="tx1"/>
                </a:solidFill>
                <a:latin typeface="Aptos Display" panose="020B0004020202020204" pitchFamily="34" charset="0"/>
                <a:cs typeface="Arial"/>
              </a:rPr>
              <a:t>Millions of dollars of donated product </a:t>
            </a:r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  <a:cs typeface="Arial"/>
              </a:rPr>
              <a:t>distributed to </a:t>
            </a:r>
            <a:r>
              <a:rPr lang="en-US" sz="2000" b="1" dirty="0">
                <a:solidFill>
                  <a:schemeClr val="tx1"/>
                </a:solidFill>
                <a:latin typeface="Aptos Display" panose="020B0004020202020204" pitchFamily="34" charset="0"/>
                <a:cs typeface="Arial"/>
              </a:rPr>
              <a:t>more than 50 locally vetted organizations</a:t>
            </a:r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  <a:cs typeface="Arial"/>
              </a:rPr>
              <a:t> supporting statewide recovery efforts.</a:t>
            </a:r>
          </a:p>
          <a:p>
            <a:pPr marL="461645" indent="-461645"/>
            <a:r>
              <a:rPr lang="en-US" sz="2000" i="1" dirty="0">
                <a:solidFill>
                  <a:schemeClr val="tx1"/>
                </a:solidFill>
                <a:latin typeface="Aptos Display" panose="020B0004020202020204" pitchFamily="34" charset="0"/>
                <a:cs typeface="Arial"/>
              </a:rPr>
              <a:t>Zero cost </a:t>
            </a:r>
            <a:r>
              <a:rPr lang="en-US" sz="2000" dirty="0">
                <a:solidFill>
                  <a:schemeClr val="tx1"/>
                </a:solidFill>
                <a:latin typeface="Aptos Display" panose="020B0004020202020204" pitchFamily="34" charset="0"/>
                <a:cs typeface="Arial"/>
              </a:rPr>
              <a:t>to local/state/federal taxpayers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8A3CD29-C26E-77FA-48D4-7818E14DA1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" b="17288"/>
          <a:stretch/>
        </p:blipFill>
        <p:spPr bwMode="auto">
          <a:xfrm>
            <a:off x="5978750" y="2638573"/>
            <a:ext cx="5969332" cy="371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1CA7C9E-18F9-DD2B-D671-0EB10CA07836}"/>
              </a:ext>
            </a:extLst>
          </p:cNvPr>
          <p:cNvGrpSpPr/>
          <p:nvPr/>
        </p:nvGrpSpPr>
        <p:grpSpPr>
          <a:xfrm>
            <a:off x="-7187" y="1146222"/>
            <a:ext cx="8364892" cy="1207698"/>
            <a:chOff x="-7187" y="1146222"/>
            <a:chExt cx="8364892" cy="1207698"/>
          </a:xfrm>
        </p:grpSpPr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id="{95AF7A67-A9DC-D25C-900A-A57DBBDF8728}"/>
                </a:ext>
              </a:extLst>
            </p:cNvPr>
            <p:cNvSpPr/>
            <p:nvPr/>
          </p:nvSpPr>
          <p:spPr>
            <a:xfrm>
              <a:off x="-7187" y="1146222"/>
              <a:ext cx="6995824" cy="1207698"/>
            </a:xfrm>
            <a:prstGeom prst="homePlat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ptos Display" panose="020B0004020202020204" pitchFamily="34" charset="0"/>
                  <a:cs typeface="Arial"/>
                </a:rPr>
                <a:t>Multi-Agency Warehouses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Aptos Display" panose="020B0004020202020204" pitchFamily="34" charset="0"/>
                  <a:cs typeface="Arial"/>
                </a:rPr>
                <a:t>in FL after Hurricane Ian</a:t>
              </a: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1E8E4C29-C5D0-0487-5C76-77BC038378CE}"/>
                </a:ext>
              </a:extLst>
            </p:cNvPr>
            <p:cNvSpPr/>
            <p:nvPr/>
          </p:nvSpPr>
          <p:spPr>
            <a:xfrm>
              <a:off x="6466837" y="1146223"/>
              <a:ext cx="1203978" cy="1207697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CB77FA52-6E6A-9787-AFB3-8255605E8A78}"/>
                </a:ext>
              </a:extLst>
            </p:cNvPr>
            <p:cNvSpPr/>
            <p:nvPr/>
          </p:nvSpPr>
          <p:spPr>
            <a:xfrm>
              <a:off x="7153727" y="1146222"/>
              <a:ext cx="1203978" cy="1207697"/>
            </a:xfrm>
            <a:prstGeom prst="chevron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248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0E496C2F-050C-2542-B661-D56A77B21314}"/>
              </a:ext>
            </a:extLst>
          </p:cNvPr>
          <p:cNvSpPr txBox="1">
            <a:spLocks/>
          </p:cNvSpPr>
          <p:nvPr/>
        </p:nvSpPr>
        <p:spPr>
          <a:xfrm>
            <a:off x="0" y="2542736"/>
            <a:ext cx="12192000" cy="75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30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8B5F6B-C67C-C240-AE7A-15B15EFE74F3}"/>
              </a:ext>
            </a:extLst>
          </p:cNvPr>
          <p:cNvSpPr/>
          <p:nvPr/>
        </p:nvSpPr>
        <p:spPr>
          <a:xfrm>
            <a:off x="0" y="3952700"/>
            <a:ext cx="12192000" cy="9883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pc="2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For more information or questions:</a:t>
            </a:r>
            <a:br>
              <a:rPr lang="en-US" spc="2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</a:br>
            <a:r>
              <a:rPr lang="en-US" spc="2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Damian Morales at damian@good360.org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A6E589A5-5B26-EF47-BED6-528517226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348" y="5735296"/>
            <a:ext cx="482624" cy="482624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238197E8-62C2-9243-BC6D-760ED6726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300" y="5735296"/>
            <a:ext cx="482624" cy="482624"/>
          </a:xfrm>
          <a:prstGeom prst="rect">
            <a:avLst/>
          </a:prstGeom>
        </p:spPr>
      </p:pic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04519B02-4647-104E-9D60-1E1427F8B4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1252" y="5735296"/>
            <a:ext cx="482624" cy="482624"/>
          </a:xfrm>
          <a:prstGeom prst="rect">
            <a:avLst/>
          </a:prstGeom>
        </p:spPr>
      </p:pic>
      <p:pic>
        <p:nvPicPr>
          <p:cNvPr id="10" name="Picture 9">
            <a:hlinkClick r:id="rId8"/>
            <a:extLst>
              <a:ext uri="{FF2B5EF4-FFF2-40B4-BE49-F238E27FC236}">
                <a16:creationId xmlns:a16="http://schemas.microsoft.com/office/drawing/2014/main" id="{070B3ED1-F65E-6D49-AE0B-9D9D9874C9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0029" y="5735296"/>
            <a:ext cx="482624" cy="4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4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AB1-2C84-4DD5-A125-71C3AEAD2F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ptos Display" panose="020B0004020202020204" pitchFamily="34" charset="0"/>
              </a:rPr>
              <a:t>Session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71387-5781-4D2E-9614-B8BFC77FD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>
                <a:latin typeface="Aptos Display" panose="020B0004020202020204" pitchFamily="34" charset="0"/>
              </a:rPr>
              <a:t>Identify opportunities and next steps for deeper partnership between Good360 and West Virginia .</a:t>
            </a:r>
          </a:p>
        </p:txBody>
      </p:sp>
    </p:spTree>
    <p:extLst>
      <p:ext uri="{BB962C8B-B14F-4D97-AF65-F5344CB8AC3E}">
        <p14:creationId xmlns:p14="http://schemas.microsoft.com/office/powerpoint/2010/main" val="241900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50D84BC-E0DA-F240-BF92-BE2B78B8B3BC}"/>
              </a:ext>
            </a:extLst>
          </p:cNvPr>
          <p:cNvSpPr txBox="1">
            <a:spLocks/>
          </p:cNvSpPr>
          <p:nvPr/>
        </p:nvSpPr>
        <p:spPr>
          <a:xfrm>
            <a:off x="0" y="2068049"/>
            <a:ext cx="12192000" cy="75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300" dirty="0">
                <a:solidFill>
                  <a:schemeClr val="bg2"/>
                </a:solidFill>
                <a:latin typeface="Aptos Display" panose="020B0004020202020204" pitchFamily="34" charset="0"/>
              </a:rPr>
              <a:t>OUR MISSION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6BAC5D-85D7-D342-9983-25AD96CD29A0}"/>
              </a:ext>
            </a:extLst>
          </p:cNvPr>
          <p:cNvSpPr/>
          <p:nvPr/>
        </p:nvSpPr>
        <p:spPr>
          <a:xfrm>
            <a:off x="1833162" y="2917271"/>
            <a:ext cx="8525673" cy="17057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000" b="1" spc="2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Good360’s mission is to close the need gap</a:t>
            </a:r>
            <a:r>
              <a:rPr lang="en-US" sz="2000" spc="2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en-US" sz="2000" spc="20" dirty="0">
              <a:solidFill>
                <a:schemeClr val="bg2"/>
              </a:solidFill>
              <a:latin typeface="Aptos Display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spc="2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As the global leader in product philanthropy and purposeful giving, </a:t>
            </a:r>
          </a:p>
          <a:p>
            <a:pPr algn="ctr"/>
            <a:r>
              <a:rPr lang="en-US" sz="2000" spc="2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we partner with some of the world’s largest corporations to source essential goods and distribute them through our network of diverse nonprofits, supporting people in need and </a:t>
            </a:r>
            <a:r>
              <a:rPr lang="en-US" sz="2000" b="1" spc="2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opening opportunity for all</a:t>
            </a:r>
            <a:r>
              <a:rPr lang="en-US" sz="2000" spc="20" dirty="0">
                <a:solidFill>
                  <a:schemeClr val="bg2"/>
                </a:solidFill>
                <a:latin typeface="Aptos Display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EBD8F85-4BB8-494E-8F8B-3BE056D8E2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125" y="4778286"/>
            <a:ext cx="7417748" cy="185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9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EA6854F-6946-4547-87EE-906023E99F21}"/>
              </a:ext>
            </a:extLst>
          </p:cNvPr>
          <p:cNvSpPr txBox="1">
            <a:spLocks/>
          </p:cNvSpPr>
          <p:nvPr/>
        </p:nvSpPr>
        <p:spPr>
          <a:xfrm>
            <a:off x="351089" y="525389"/>
            <a:ext cx="5744911" cy="1272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900" spc="200" dirty="0">
                <a:solidFill>
                  <a:srgbClr val="8EC64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We Know There Is Enough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88475A-5603-8940-B239-67AB014F4811}"/>
              </a:ext>
            </a:extLst>
          </p:cNvPr>
          <p:cNvSpPr/>
          <p:nvPr/>
        </p:nvSpPr>
        <p:spPr>
          <a:xfrm>
            <a:off x="351090" y="2394141"/>
            <a:ext cx="5331956" cy="323974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b="0" i="0" dirty="0">
                <a:solidFill>
                  <a:srgbClr val="676C56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We live in a world of plenty, yet millions of people find themselves in critical need every day, creating a vast need gap. </a:t>
            </a:r>
          </a:p>
          <a:p>
            <a:endParaRPr lang="en-US" sz="2000" b="0" i="0" dirty="0">
              <a:solidFill>
                <a:srgbClr val="676C56"/>
              </a:solidFill>
              <a:effectLst/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000" b="0" i="0" dirty="0">
                <a:solidFill>
                  <a:srgbClr val="676C56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At Good360, we know there is enough to go around.  </a:t>
            </a:r>
          </a:p>
          <a:p>
            <a:endParaRPr lang="en-US" sz="2000" b="0" i="0" dirty="0">
              <a:solidFill>
                <a:srgbClr val="676C56"/>
              </a:solidFill>
              <a:effectLst/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000" b="0" i="0" dirty="0">
                <a:solidFill>
                  <a:srgbClr val="676C56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That’s why we work to move donated goods where they can do the most good, to close the need gap to open opportunity for all. </a:t>
            </a:r>
            <a:endParaRPr lang="en-US" sz="2000" spc="30" dirty="0">
              <a:solidFill>
                <a:srgbClr val="676C56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41485D-A678-8B47-9EDA-D416279C17D1}"/>
              </a:ext>
            </a:extLst>
          </p:cNvPr>
          <p:cNvSpPr txBox="1"/>
          <p:nvPr/>
        </p:nvSpPr>
        <p:spPr>
          <a:xfrm>
            <a:off x="10311618" y="-633046"/>
            <a:ext cx="0" cy="0"/>
          </a:xfrm>
          <a:prstGeom prst="rect">
            <a:avLst/>
          </a:prstGeom>
        </p:spPr>
        <p:txBody>
          <a:bodyPr wrap="none" lIns="0" tIns="0" rIns="0" bIns="0" rtlCol="0" anchor="b">
            <a:noAutofit/>
          </a:bodyPr>
          <a:lstStyle/>
          <a:p>
            <a:pPr algn="ctr"/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46672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9FCF045-CFCF-1040-A593-E35996DE1BF8}"/>
              </a:ext>
            </a:extLst>
          </p:cNvPr>
          <p:cNvSpPr txBox="1">
            <a:spLocks/>
          </p:cNvSpPr>
          <p:nvPr/>
        </p:nvSpPr>
        <p:spPr>
          <a:xfrm>
            <a:off x="347943" y="374513"/>
            <a:ext cx="5748057" cy="38001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300" baseline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Nonprofit Channels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F42F19-D56F-4B3E-9BCC-0F32AFF0488C}"/>
              </a:ext>
            </a:extLst>
          </p:cNvPr>
          <p:cNvSpPr txBox="1"/>
          <p:nvPr/>
        </p:nvSpPr>
        <p:spPr>
          <a:xfrm>
            <a:off x="586571" y="3380041"/>
            <a:ext cx="2010555" cy="956224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000" b="1" dirty="0">
                <a:solidFill>
                  <a:srgbClr val="00B7BD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Donation</a:t>
            </a:r>
          </a:p>
          <a:p>
            <a:pPr algn="ctr"/>
            <a:r>
              <a:rPr lang="en-US" sz="2000" b="1" dirty="0">
                <a:solidFill>
                  <a:srgbClr val="00B7BD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Catalog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FBD85F-73E4-401E-966F-E54889CEF224}"/>
              </a:ext>
            </a:extLst>
          </p:cNvPr>
          <p:cNvSpPr txBox="1"/>
          <p:nvPr/>
        </p:nvSpPr>
        <p:spPr>
          <a:xfrm>
            <a:off x="3279027" y="3718798"/>
            <a:ext cx="2403314" cy="706821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endParaRPr lang="en-US" sz="2000" b="1" dirty="0">
              <a:solidFill>
                <a:srgbClr val="2276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A4BEB9-2CE3-4279-9DBA-4525D3579AE5}"/>
              </a:ext>
            </a:extLst>
          </p:cNvPr>
          <p:cNvSpPr txBox="1"/>
          <p:nvPr/>
        </p:nvSpPr>
        <p:spPr>
          <a:xfrm>
            <a:off x="2868685" y="3385000"/>
            <a:ext cx="2002220" cy="104061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000" b="1" dirty="0">
                <a:solidFill>
                  <a:srgbClr val="00B7BD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Direct Truckload Program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C14DB4-2A04-47D6-8920-60B165328DB1}"/>
              </a:ext>
            </a:extLst>
          </p:cNvPr>
          <p:cNvSpPr txBox="1"/>
          <p:nvPr/>
        </p:nvSpPr>
        <p:spPr>
          <a:xfrm>
            <a:off x="7399601" y="3380041"/>
            <a:ext cx="1845203" cy="956224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000" b="1" dirty="0">
                <a:solidFill>
                  <a:srgbClr val="00B7BD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Redistribution Partners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6152D6-D5A4-472A-A44C-3E7CACA7C1B5}"/>
              </a:ext>
            </a:extLst>
          </p:cNvPr>
          <p:cNvSpPr txBox="1"/>
          <p:nvPr/>
        </p:nvSpPr>
        <p:spPr>
          <a:xfrm>
            <a:off x="9830818" y="3385000"/>
            <a:ext cx="1534692" cy="706821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000" b="1" dirty="0">
                <a:solidFill>
                  <a:srgbClr val="00B7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</a:t>
            </a:r>
          </a:p>
          <a:p>
            <a:pPr algn="ctr"/>
            <a:r>
              <a:rPr lang="en-US" sz="2000" b="1" dirty="0">
                <a:solidFill>
                  <a:srgbClr val="00B7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2B00540-75BE-4E25-BDE8-68F2AC8EC7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024" y="1933982"/>
            <a:ext cx="1295650" cy="129565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1D8C80D-E207-4C7D-8DF6-52543F0F39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971" y="1946165"/>
            <a:ext cx="1295649" cy="129564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9EBBB95-3208-4CDC-A724-4601E65C7A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161" y="1944821"/>
            <a:ext cx="1291677" cy="129167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11536B5-43CD-49C8-888C-4C1D336ED1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379" y="1928026"/>
            <a:ext cx="1295649" cy="12956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EBDDBB-61C2-42C4-B274-2212377D098D}"/>
              </a:ext>
            </a:extLst>
          </p:cNvPr>
          <p:cNvSpPr txBox="1"/>
          <p:nvPr/>
        </p:nvSpPr>
        <p:spPr>
          <a:xfrm>
            <a:off x="5095146" y="3380041"/>
            <a:ext cx="2010555" cy="956224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2000" b="1" dirty="0">
                <a:solidFill>
                  <a:srgbClr val="00B7BD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Retail Match Program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E4763A8-7026-456B-9948-D7AA2A28B4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2325" y="1931997"/>
            <a:ext cx="1291678" cy="12916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141D8B1-95C0-4A1A-A67E-5296D0F8E9CF}"/>
              </a:ext>
            </a:extLst>
          </p:cNvPr>
          <p:cNvSpPr txBox="1"/>
          <p:nvPr/>
        </p:nvSpPr>
        <p:spPr>
          <a:xfrm>
            <a:off x="586570" y="4440119"/>
            <a:ext cx="2010555" cy="104061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2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Receive donations sorted and shipped from our warehouse(s)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A90985-CD43-42AB-8967-D373E568FF79}"/>
              </a:ext>
            </a:extLst>
          </p:cNvPr>
          <p:cNvSpPr txBox="1"/>
          <p:nvPr/>
        </p:nvSpPr>
        <p:spPr>
          <a:xfrm>
            <a:off x="2822761" y="4440119"/>
            <a:ext cx="1995073" cy="1040619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2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Receive a large volume of needed goods delivered by the semi-trailer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F2DD3A-5C96-4583-BDC5-5615A0F49E6D}"/>
              </a:ext>
            </a:extLst>
          </p:cNvPr>
          <p:cNvSpPr txBox="1"/>
          <p:nvPr/>
        </p:nvSpPr>
        <p:spPr>
          <a:xfrm>
            <a:off x="7328242" y="4425619"/>
            <a:ext cx="1995073" cy="1294487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2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Source needed goods from a local redistribution partner in your area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E266CD-359C-4816-BEA1-BC4A82F67DFC}"/>
              </a:ext>
            </a:extLst>
          </p:cNvPr>
          <p:cNvSpPr txBox="1"/>
          <p:nvPr/>
        </p:nvSpPr>
        <p:spPr>
          <a:xfrm>
            <a:off x="5095146" y="4425619"/>
            <a:ext cx="1995073" cy="1294487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2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Match with a local retailer in your area to receive regular donation pickups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3CD441-B50F-41BF-9F88-E0213338528B}"/>
              </a:ext>
            </a:extLst>
          </p:cNvPr>
          <p:cNvSpPr txBox="1"/>
          <p:nvPr/>
        </p:nvSpPr>
        <p:spPr>
          <a:xfrm>
            <a:off x="9600627" y="4406135"/>
            <a:ext cx="1995073" cy="1294487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2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Receive appropriate goods delivered throughout all stages of a disaster </a:t>
            </a:r>
          </a:p>
        </p:txBody>
      </p:sp>
    </p:spTree>
    <p:extLst>
      <p:ext uri="{BB962C8B-B14F-4D97-AF65-F5344CB8AC3E}">
        <p14:creationId xmlns:p14="http://schemas.microsoft.com/office/powerpoint/2010/main" val="163199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50D84BC-E0DA-F240-BF92-BE2B78B8B3BC}"/>
              </a:ext>
            </a:extLst>
          </p:cNvPr>
          <p:cNvSpPr txBox="1">
            <a:spLocks/>
          </p:cNvSpPr>
          <p:nvPr/>
        </p:nvSpPr>
        <p:spPr>
          <a:xfrm>
            <a:off x="0" y="2542736"/>
            <a:ext cx="12192000" cy="75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300" dirty="0">
                <a:solidFill>
                  <a:schemeClr val="bg2"/>
                </a:solidFill>
                <a:latin typeface="Aptos Display" panose="020B0004020202020204" pitchFamily="34" charset="0"/>
              </a:rPr>
              <a:t>DISASTER RECOVERY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6BAC5D-85D7-D342-9983-25AD96CD29A0}"/>
              </a:ext>
            </a:extLst>
          </p:cNvPr>
          <p:cNvSpPr/>
          <p:nvPr/>
        </p:nvSpPr>
        <p:spPr>
          <a:xfrm>
            <a:off x="2590389" y="3443002"/>
            <a:ext cx="7011221" cy="14968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ptos Display" panose="020B0004020202020204" pitchFamily="34" charset="0"/>
              </a:rPr>
              <a:t>Our disaster recovery efforts are focused on providing support for natural disasters and humanitarian crisis that overwhelm regional capacity. We are committed to ensuring that the </a:t>
            </a:r>
            <a:r>
              <a:rPr lang="en-US" sz="1800" b="1" dirty="0">
                <a:solidFill>
                  <a:schemeClr val="bg1"/>
                </a:solidFill>
                <a:latin typeface="Aptos Display" panose="020B0004020202020204" pitchFamily="34" charset="0"/>
              </a:rPr>
              <a:t>right goods </a:t>
            </a:r>
            <a:r>
              <a:rPr lang="en-US" sz="1800" dirty="0">
                <a:solidFill>
                  <a:schemeClr val="bg1"/>
                </a:solidFill>
                <a:latin typeface="Aptos Display" panose="020B0004020202020204" pitchFamily="34" charset="0"/>
              </a:rPr>
              <a:t>are delivered to the </a:t>
            </a:r>
            <a:r>
              <a:rPr lang="en-US" sz="1800" b="1" dirty="0">
                <a:solidFill>
                  <a:schemeClr val="bg1"/>
                </a:solidFill>
                <a:latin typeface="Aptos Display" panose="020B0004020202020204" pitchFamily="34" charset="0"/>
              </a:rPr>
              <a:t>right people </a:t>
            </a:r>
            <a:r>
              <a:rPr lang="en-US" sz="1800" dirty="0">
                <a:solidFill>
                  <a:schemeClr val="bg1"/>
                </a:solidFill>
                <a:latin typeface="Aptos Display" panose="020B0004020202020204" pitchFamily="34" charset="0"/>
              </a:rPr>
              <a:t>at the </a:t>
            </a:r>
            <a:r>
              <a:rPr lang="en-US" sz="1800" b="1" dirty="0">
                <a:solidFill>
                  <a:schemeClr val="bg1"/>
                </a:solidFill>
                <a:latin typeface="Aptos Display" panose="020B0004020202020204" pitchFamily="34" charset="0"/>
              </a:rPr>
              <a:t>right time</a:t>
            </a:r>
            <a:r>
              <a:rPr lang="en-US" sz="1800" dirty="0">
                <a:solidFill>
                  <a:schemeClr val="bg1"/>
                </a:solidFill>
                <a:latin typeface="Aptos Display" panose="020B0004020202020204" pitchFamily="34" charset="0"/>
              </a:rPr>
              <a:t>, with a focus on long-term recovery.</a:t>
            </a:r>
            <a:br>
              <a:rPr lang="en-US" sz="1800" dirty="0">
                <a:solidFill>
                  <a:schemeClr val="bg1"/>
                </a:solidFill>
                <a:latin typeface="Aptos Display" panose="020B0004020202020204" pitchFamily="34" charset="0"/>
              </a:rPr>
            </a:br>
            <a:endParaRPr lang="en-US" spc="20" dirty="0">
              <a:solidFill>
                <a:schemeClr val="bg1"/>
              </a:solidFill>
              <a:latin typeface="Aptos Display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0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BC5F4B-1903-5428-7D40-321A48E6B5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4830" y="250386"/>
            <a:ext cx="568816" cy="568816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BD9A6FB5-7B09-FEE6-B78B-3151FF108C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4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880F3-DBAB-F600-B482-49C00EDED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ptos" panose="020B0004020202020204" pitchFamily="34" charset="0"/>
                <a:cs typeface="+mj-cs"/>
              </a:rPr>
              <a:t>Closing Disaster Recovery Need Gaps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2CF8AF97-6316-010F-C560-DA4D0AEA50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47" b="1597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8E23F-D0E2-32FA-E497-1F680CFF7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sz="2200" b="1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60%</a:t>
            </a:r>
            <a:r>
              <a:rPr lang="en-US" sz="22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of goods donated during disasters end up in landfills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12%</a:t>
            </a:r>
            <a:r>
              <a:rPr lang="en-US" sz="22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of giving is allocated to long-term recovery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80% </a:t>
            </a:r>
            <a:r>
              <a:rPr lang="en-US" sz="22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of donations occur within the first six weeks of a disaster</a:t>
            </a:r>
          </a:p>
          <a:p>
            <a:pPr marL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8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F0E75A-15C3-FFD5-9647-77F5E84AA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ptos" panose="020B0004020202020204" pitchFamily="34" charset="0"/>
              </a:rPr>
              <a:t>Right Goods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792E43-0693-7A3F-63B0-B100A182B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152"/>
            <a:ext cx="10515600" cy="4351338"/>
          </a:xfrm>
        </p:spPr>
        <p:txBody>
          <a:bodyPr/>
          <a:lstStyle/>
          <a:p>
            <a:r>
              <a:rPr lang="en-US" sz="2000" i="0" dirty="0">
                <a:solidFill>
                  <a:schemeClr val="tx2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Identify product needs </a:t>
            </a:r>
            <a:r>
              <a:rPr lang="en-US" sz="2000" b="1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i="0" dirty="0">
                <a:solidFill>
                  <a:schemeClr val="tx2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re-disaster</a:t>
            </a:r>
            <a:endParaRPr lang="en-US" sz="2000" i="0" dirty="0">
              <a:solidFill>
                <a:schemeClr val="tx2"/>
              </a:solidFill>
              <a:effectLst/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leverage what you already know based-upon experience</a:t>
            </a:r>
          </a:p>
          <a:p>
            <a:pPr lvl="1"/>
            <a:r>
              <a:rPr lang="en-US" sz="2000" b="0" i="0" dirty="0">
                <a:solidFill>
                  <a:schemeClr val="tx2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by disaster type, phase and population</a:t>
            </a:r>
          </a:p>
          <a:p>
            <a:endParaRPr lang="en-US" sz="2000" b="0" i="0" dirty="0">
              <a:solidFill>
                <a:schemeClr val="tx2"/>
              </a:solidFill>
              <a:effectLst/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Data</a:t>
            </a:r>
            <a:r>
              <a:rPr lang="en-US" sz="20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as an art</a:t>
            </a:r>
            <a:endParaRPr lang="en-US" sz="2000" b="1" i="0" dirty="0">
              <a:solidFill>
                <a:schemeClr val="tx2"/>
              </a:solidFill>
              <a:effectLst/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how much product is needed, and where? </a:t>
            </a:r>
            <a:endParaRPr lang="en-US" sz="2000" b="0" i="0" dirty="0">
              <a:solidFill>
                <a:schemeClr val="tx2"/>
              </a:solidFill>
              <a:effectLst/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b="0" i="0" dirty="0">
              <a:solidFill>
                <a:schemeClr val="tx2"/>
              </a:solidFill>
              <a:effectLst/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Be </a:t>
            </a:r>
            <a:r>
              <a:rPr lang="en-US" sz="2000" b="1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confident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don’t be afraid to make specific asks … or to make repeated asks.</a:t>
            </a:r>
          </a:p>
          <a:p>
            <a:pPr lvl="1"/>
            <a:endParaRPr lang="en-US" sz="2000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The Power of </a:t>
            </a:r>
            <a:r>
              <a:rPr lang="en-US" sz="2000" b="1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No</a:t>
            </a:r>
            <a:endParaRPr lang="en-US" sz="2000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b="0" i="0" dirty="0">
                <a:solidFill>
                  <a:schemeClr val="tx2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there are significant costs to “being nice” (time, effort, $)</a:t>
            </a:r>
          </a:p>
          <a:p>
            <a:endParaRPr lang="en-US" sz="2000" dirty="0">
              <a:solidFill>
                <a:schemeClr val="tx2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F8EE04-9A52-E6D1-760D-94C80436B7B3}"/>
              </a:ext>
            </a:extLst>
          </p:cNvPr>
          <p:cNvSpPr txBox="1"/>
          <p:nvPr/>
        </p:nvSpPr>
        <p:spPr>
          <a:xfrm>
            <a:off x="1658679" y="3700130"/>
            <a:ext cx="0" cy="0"/>
          </a:xfrm>
          <a:prstGeom prst="rect">
            <a:avLst/>
          </a:prstGeom>
        </p:spPr>
        <p:txBody>
          <a:bodyPr wrap="none" lIns="0" tIns="0" rIns="0" bIns="0" rtlCol="0" anchor="b">
            <a:noAutofit/>
          </a:bodyPr>
          <a:lstStyle/>
          <a:p>
            <a:pPr algn="ctr"/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945240026"/>
      </p:ext>
    </p:extLst>
  </p:cSld>
  <p:clrMapOvr>
    <a:masterClrMapping/>
  </p:clrMapOvr>
</p:sld>
</file>

<file path=ppt/theme/theme1.xml><?xml version="1.0" encoding="utf-8"?>
<a:theme xmlns:a="http://schemas.openxmlformats.org/drawingml/2006/main" name="Good360 Title">
  <a:themeElements>
    <a:clrScheme name="Good360 Colors">
      <a:dk1>
        <a:srgbClr val="676D55"/>
      </a:dk1>
      <a:lt1>
        <a:srgbClr val="FFFFFF"/>
      </a:lt1>
      <a:dk2>
        <a:srgbClr val="676D55"/>
      </a:dk2>
      <a:lt2>
        <a:srgbClr val="FFFFFF"/>
      </a:lt2>
      <a:accent1>
        <a:srgbClr val="8CC641"/>
      </a:accent1>
      <a:accent2>
        <a:srgbClr val="2276B5"/>
      </a:accent2>
      <a:accent3>
        <a:srgbClr val="00B7BD"/>
      </a:accent3>
      <a:accent4>
        <a:srgbClr val="EDEDEE"/>
      </a:accent4>
      <a:accent5>
        <a:srgbClr val="2276B5"/>
      </a:accent5>
      <a:accent6>
        <a:srgbClr val="70AD47"/>
      </a:accent6>
      <a:hlink>
        <a:srgbClr val="2276B5"/>
      </a:hlink>
      <a:folHlink>
        <a:srgbClr val="8CC641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Good360 Blank PPT Template (v2)" id="{DE9972D9-39B5-5F4D-918F-5261737F3C88}" vid="{240CDE2E-BD95-7640-8413-8DAF9FFAAD35}"/>
    </a:ext>
  </a:extLst>
</a:theme>
</file>

<file path=ppt/theme/theme2.xml><?xml version="1.0" encoding="utf-8"?>
<a:theme xmlns:a="http://schemas.openxmlformats.org/drawingml/2006/main" name="Content Slide">
  <a:themeElements>
    <a:clrScheme name="Good360 Colors">
      <a:dk1>
        <a:srgbClr val="676D55"/>
      </a:dk1>
      <a:lt1>
        <a:srgbClr val="FFFFFF"/>
      </a:lt1>
      <a:dk2>
        <a:srgbClr val="676D55"/>
      </a:dk2>
      <a:lt2>
        <a:srgbClr val="FFFFFF"/>
      </a:lt2>
      <a:accent1>
        <a:srgbClr val="8CC641"/>
      </a:accent1>
      <a:accent2>
        <a:srgbClr val="2276B5"/>
      </a:accent2>
      <a:accent3>
        <a:srgbClr val="00B7BD"/>
      </a:accent3>
      <a:accent4>
        <a:srgbClr val="EDEDEE"/>
      </a:accent4>
      <a:accent5>
        <a:srgbClr val="2276B5"/>
      </a:accent5>
      <a:accent6>
        <a:srgbClr val="70AD47"/>
      </a:accent6>
      <a:hlink>
        <a:srgbClr val="2276B5"/>
      </a:hlink>
      <a:folHlink>
        <a:srgbClr val="8CC641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 algn="l">
          <a:buClr>
            <a:srgbClr val="00B7BD"/>
          </a:buClr>
          <a:buFont typeface="Courier New" panose="02070309020205020404" pitchFamily="49" charset="0"/>
          <a:buChar char="o"/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2 Good360 Blank PPT Template (v2)" id="{DE9972D9-39B5-5F4D-918F-5261737F3C88}" vid="{914ABA21-C64C-D74A-A3AF-D13AC09563D2}"/>
    </a:ext>
  </a:extLst>
</a:theme>
</file>

<file path=ppt/theme/theme3.xml><?xml version="1.0" encoding="utf-8"?>
<a:theme xmlns:a="http://schemas.openxmlformats.org/drawingml/2006/main" name="Transition Slide">
  <a:themeElements>
    <a:clrScheme name="Good360 Colors">
      <a:dk1>
        <a:srgbClr val="676D55"/>
      </a:dk1>
      <a:lt1>
        <a:srgbClr val="FFFFFF"/>
      </a:lt1>
      <a:dk2>
        <a:srgbClr val="676D55"/>
      </a:dk2>
      <a:lt2>
        <a:srgbClr val="FFFFFF"/>
      </a:lt2>
      <a:accent1>
        <a:srgbClr val="8CC641"/>
      </a:accent1>
      <a:accent2>
        <a:srgbClr val="2276B5"/>
      </a:accent2>
      <a:accent3>
        <a:srgbClr val="00B7BD"/>
      </a:accent3>
      <a:accent4>
        <a:srgbClr val="EDEDEE"/>
      </a:accent4>
      <a:accent5>
        <a:srgbClr val="2276B5"/>
      </a:accent5>
      <a:accent6>
        <a:srgbClr val="70AD47"/>
      </a:accent6>
      <a:hlink>
        <a:srgbClr val="2276B5"/>
      </a:hlink>
      <a:folHlink>
        <a:srgbClr val="8CC641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Good360 Blank PPT Template (v2)" id="{DE9972D9-39B5-5F4D-918F-5261737F3C88}" vid="{CF78EF9B-7C43-E747-A1F1-E0D761BEF92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Good360 Title</Template>
  <TotalTime>150</TotalTime>
  <Words>1218</Words>
  <Application>Microsoft Macintosh PowerPoint</Application>
  <PresentationFormat>Widescreen</PresentationFormat>
  <Paragraphs>157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Aptos</vt:lpstr>
      <vt:lpstr>Aptos Display</vt:lpstr>
      <vt:lpstr>Arial</vt:lpstr>
      <vt:lpstr>Arial,Sans-Serif</vt:lpstr>
      <vt:lpstr>Courier New</vt:lpstr>
      <vt:lpstr>Gotham Medium</vt:lpstr>
      <vt:lpstr>Good360 Title</vt:lpstr>
      <vt:lpstr>Content Slide</vt:lpstr>
      <vt:lpstr>Transition Slide</vt:lpstr>
      <vt:lpstr>Partnering for West Virginia Disaster Resilience</vt:lpstr>
      <vt:lpstr>Session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Disaster Recovery Need Gaps</vt:lpstr>
      <vt:lpstr>Right Goods</vt:lpstr>
      <vt:lpstr>Right People</vt:lpstr>
      <vt:lpstr>Right Time</vt:lpstr>
      <vt:lpstr>Our Capabilities in Disaster</vt:lpstr>
      <vt:lpstr>Product Pre-Staging</vt:lpstr>
      <vt:lpstr>The Need Gap</vt:lpstr>
      <vt:lpstr>Good360’s Value Add</vt:lpstr>
      <vt:lpstr>Benefits</vt:lpstr>
      <vt:lpstr>Benefits</vt:lpstr>
      <vt:lpstr>Recent Example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Partnering for Michigan Disaster Resilience</dc:title>
  <dc:creator>Damian Morales</dc:creator>
  <cp:lastModifiedBy>Damian Morales</cp:lastModifiedBy>
  <cp:revision>10</cp:revision>
  <dcterms:created xsi:type="dcterms:W3CDTF">2023-08-31T15:12:13Z</dcterms:created>
  <dcterms:modified xsi:type="dcterms:W3CDTF">2023-09-15T15:19:26Z</dcterms:modified>
</cp:coreProperties>
</file>