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76" r:id="rId5"/>
    <p:sldMasterId id="2147483732" r:id="rId6"/>
  </p:sldMasterIdLst>
  <p:notesMasterIdLst>
    <p:notesMasterId r:id="rId23"/>
  </p:notesMasterIdLst>
  <p:handoutMasterIdLst>
    <p:handoutMasterId r:id="rId24"/>
  </p:handoutMasterIdLst>
  <p:sldIdLst>
    <p:sldId id="3337" r:id="rId7"/>
    <p:sldId id="4088" r:id="rId8"/>
    <p:sldId id="4105" r:id="rId9"/>
    <p:sldId id="4101" r:id="rId10"/>
    <p:sldId id="4106" r:id="rId11"/>
    <p:sldId id="4100" r:id="rId12"/>
    <p:sldId id="3327" r:id="rId13"/>
    <p:sldId id="4104" r:id="rId14"/>
    <p:sldId id="4092" r:id="rId15"/>
    <p:sldId id="4089" r:id="rId16"/>
    <p:sldId id="4096" r:id="rId17"/>
    <p:sldId id="4107" r:id="rId18"/>
    <p:sldId id="4095" r:id="rId19"/>
    <p:sldId id="4108" r:id="rId20"/>
    <p:sldId id="868" r:id="rId21"/>
    <p:sldId id="353" r:id="rId2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Slide Options" id="{A86B5307-425C-4222-9CB4-2A6A1366CE99}">
          <p14:sldIdLst>
            <p14:sldId id="3337"/>
            <p14:sldId id="4088"/>
            <p14:sldId id="4105"/>
            <p14:sldId id="4101"/>
            <p14:sldId id="4106"/>
            <p14:sldId id="4100"/>
            <p14:sldId id="3327"/>
            <p14:sldId id="4104"/>
            <p14:sldId id="4092"/>
            <p14:sldId id="4089"/>
            <p14:sldId id="4096"/>
            <p14:sldId id="4107"/>
            <p14:sldId id="4095"/>
            <p14:sldId id="4108"/>
            <p14:sldId id="868"/>
            <p14:sldId id="35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44" userDrawn="1">
          <p15:clr>
            <a:srgbClr val="A4A3A4"/>
          </p15:clr>
        </p15:guide>
        <p15:guide id="2" pos="4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hecka, Jason" initials="LJ" lastIdx="5" clrIdx="0">
    <p:extLst>
      <p:ext uri="{19B8F6BF-5375-455C-9EA6-DF929625EA0E}">
        <p15:presenceInfo xmlns:p15="http://schemas.microsoft.com/office/powerpoint/2012/main" userId="S::0412441959@FEMA.DHS.GOV::234cccb5-236e-48a0-a0cf-3e312d422bb5" providerId="AD"/>
      </p:ext>
    </p:extLst>
  </p:cmAuthor>
  <p:cmAuthor id="2" name="Cortes-Avellaneda, Lynda" initials="CL" lastIdx="15" clrIdx="1">
    <p:extLst>
      <p:ext uri="{19B8F6BF-5375-455C-9EA6-DF929625EA0E}">
        <p15:presenceInfo xmlns:p15="http://schemas.microsoft.com/office/powerpoint/2012/main" userId="S::0532174676@FEMA.DHS.GOV::0d2dcf78-76ac-4879-b0b7-990d67b2266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69696"/>
    <a:srgbClr val="005188"/>
    <a:srgbClr val="005288"/>
    <a:srgbClr val="50C0AE"/>
    <a:srgbClr val="FF9750"/>
    <a:srgbClr val="B3D67F"/>
    <a:srgbClr val="ACE0F9"/>
    <a:srgbClr val="5A5B5D"/>
    <a:srgbClr val="C0C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357" autoAdjust="0"/>
  </p:normalViewPr>
  <p:slideViewPr>
    <p:cSldViewPr snapToGrid="0">
      <p:cViewPr varScale="1">
        <p:scale>
          <a:sx n="82" d="100"/>
          <a:sy n="82" d="100"/>
        </p:scale>
        <p:origin x="682" y="58"/>
      </p:cViewPr>
      <p:guideLst>
        <p:guide orient="horz" pos="944"/>
        <p:guide pos="4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FCA97C3-C405-524D-9CBE-0BC0D8901EF2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4E3284D-1414-D044-813C-490EC2E12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3493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111BCE4-DA71-794C-BB20-C7FCCBD5454E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BAF53EF-993C-FF42-8B62-CEF57763A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1731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AF53EF-993C-FF42-8B62-CEF57763A7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3649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1" name="Google Shape;461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62" name="Google Shape;462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4158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emf"/><Relationship Id="rId4" Type="http://schemas.openxmlformats.org/officeDocument/2006/relationships/image" Target="../media/image2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emf"/><Relationship Id="rId4" Type="http://schemas.openxmlformats.org/officeDocument/2006/relationships/image" Target="../media/image26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738189" y="1524000"/>
            <a:ext cx="10715627" cy="4106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Make an outline first</a:t>
            </a:r>
          </a:p>
          <a:p>
            <a:r>
              <a:rPr lang="en-US"/>
              <a:t>Use powerful images</a:t>
            </a:r>
          </a:p>
          <a:p>
            <a:r>
              <a:rPr lang="en-US"/>
              <a:t>Include only one idea per slide</a:t>
            </a:r>
          </a:p>
          <a:p>
            <a:r>
              <a:rPr lang="en-US"/>
              <a:t>Use slides for emphasis, not exposition</a:t>
            </a:r>
          </a:p>
          <a:p>
            <a:r>
              <a:rPr lang="en-US"/>
              <a:t>Ask great questions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C5415B20-894C-9F4F-8C45-42C9CA8DD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8189" y="452440"/>
            <a:ext cx="8321040" cy="743347"/>
          </a:xfrm>
        </p:spPr>
        <p:txBody>
          <a:bodyPr/>
          <a:lstStyle>
            <a:lvl1pPr>
              <a:defRPr>
                <a:solidFill>
                  <a:srgbClr val="005288"/>
                </a:solidFill>
              </a:defRPr>
            </a:lvl1pPr>
          </a:lstStyle>
          <a:p>
            <a:r>
              <a:rPr lang="en-US"/>
              <a:t>Agenda</a:t>
            </a:r>
          </a:p>
        </p:txBody>
      </p:sp>
      <p:sp>
        <p:nvSpPr>
          <p:cNvPr id="15" name="Footer Placeholder 10">
            <a:extLst>
              <a:ext uri="{FF2B5EF4-FFF2-40B4-BE49-F238E27FC236}">
                <a16:creationId xmlns:a16="http://schemas.microsoft.com/office/drawing/2014/main" id="{DD99A83E-845A-484A-843A-24FDEA183558}"/>
              </a:ext>
            </a:extLst>
          </p:cNvPr>
          <p:cNvSpPr txBox="1">
            <a:spLocks/>
          </p:cNvSpPr>
          <p:nvPr userDrawn="1"/>
        </p:nvSpPr>
        <p:spPr>
          <a:xfrm>
            <a:off x="6096000" y="6173791"/>
            <a:ext cx="44434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ln>
                  <a:noFill/>
                </a:ln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5A5B5D"/>
                </a:solidFill>
              </a:rPr>
              <a:t>DHS Center for Faith-Based and Neighborhood Partnerships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8619E4-EB49-D04C-9F79-4BB3758FD4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556" y="5861119"/>
            <a:ext cx="2155825" cy="768223"/>
          </a:xfrm>
          <a:prstGeom prst="rect">
            <a:avLst/>
          </a:prstGeom>
        </p:spPr>
      </p:pic>
      <p:pic>
        <p:nvPicPr>
          <p:cNvPr id="7" name="Picture 6" descr="Title: FEMA cover graphic for 2022-2026 FEMA Strategic Plan.  &#10;Description: Group of diverse cartoon people in front of colorful set of buildings, representing whole of community engagement as we build the FEMA our nation needs and deserves. ">
            <a:extLst>
              <a:ext uri="{FF2B5EF4-FFF2-40B4-BE49-F238E27FC236}">
                <a16:creationId xmlns:a16="http://schemas.microsoft.com/office/drawing/2014/main" id="{16C032B2-71C5-4AB3-B373-C8D8E239DC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3078" y="28455"/>
            <a:ext cx="2260733" cy="1223855"/>
          </a:xfrm>
          <a:prstGeom prst="rect">
            <a:avLst/>
          </a:prstGeom>
        </p:spPr>
      </p:pic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19504EDC-D21E-40AA-A1D9-2DC17D5CC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9413" y="6173791"/>
            <a:ext cx="914403" cy="365125"/>
          </a:xfrm>
        </p:spPr>
        <p:txBody>
          <a:bodyPr/>
          <a:lstStyle>
            <a:lvl1pPr>
              <a:defRPr>
                <a:solidFill>
                  <a:srgbClr val="5A5B5D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97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al 2 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: FEMA graphic for 2022-2026 FEMA Strategic Plan, Goal 2 – Climate Resilience. &#10;Description: Two cartoon people of different genders and ethnicity, jointly holding a globe of the planet, representing everyone’s role – and FEMA’s goal to lead the whole community – in climate resilience. ">
            <a:extLst>
              <a:ext uri="{FF2B5EF4-FFF2-40B4-BE49-F238E27FC236}">
                <a16:creationId xmlns:a16="http://schemas.microsoft.com/office/drawing/2014/main" id="{E315BED8-C4FF-4621-AE34-BD0025E911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9248" y="2384915"/>
            <a:ext cx="3177018" cy="3291840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738189" y="1524000"/>
            <a:ext cx="10715627" cy="4106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Make an outline first</a:t>
            </a:r>
          </a:p>
          <a:p>
            <a:r>
              <a:rPr lang="en-US"/>
              <a:t>Use powerful images</a:t>
            </a:r>
          </a:p>
          <a:p>
            <a:r>
              <a:rPr lang="en-US"/>
              <a:t>Include only one idea per slide</a:t>
            </a:r>
          </a:p>
          <a:p>
            <a:r>
              <a:rPr lang="en-US"/>
              <a:t>Use slides for emphasis, not exposition</a:t>
            </a:r>
          </a:p>
          <a:p>
            <a:r>
              <a:rPr lang="en-US"/>
              <a:t>Ask great questions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C5415B20-894C-9F4F-8C45-42C9CA8DD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8190" y="452440"/>
            <a:ext cx="9601200" cy="743347"/>
          </a:xfrm>
        </p:spPr>
        <p:txBody>
          <a:bodyPr/>
          <a:lstStyle>
            <a:lvl1pPr>
              <a:defRPr>
                <a:solidFill>
                  <a:srgbClr val="005288"/>
                </a:solidFill>
              </a:defRPr>
            </a:lvl1pPr>
          </a:lstStyle>
          <a:p>
            <a:r>
              <a:rPr lang="en-US"/>
              <a:t>Goal 2 Content</a:t>
            </a:r>
          </a:p>
        </p:txBody>
      </p:sp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A4106D1A-06B2-FC45-A02C-546D1A72D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9413" y="6173791"/>
            <a:ext cx="914403" cy="365125"/>
          </a:xfrm>
        </p:spPr>
        <p:txBody>
          <a:bodyPr/>
          <a:lstStyle>
            <a:lvl1pPr>
              <a:defRPr>
                <a:solidFill>
                  <a:srgbClr val="5A5B5D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0">
            <a:extLst>
              <a:ext uri="{FF2B5EF4-FFF2-40B4-BE49-F238E27FC236}">
                <a16:creationId xmlns:a16="http://schemas.microsoft.com/office/drawing/2014/main" id="{DD99A83E-845A-484A-843A-24FDEA183558}"/>
              </a:ext>
            </a:extLst>
          </p:cNvPr>
          <p:cNvSpPr txBox="1">
            <a:spLocks/>
          </p:cNvSpPr>
          <p:nvPr userDrawn="1"/>
        </p:nvSpPr>
        <p:spPr>
          <a:xfrm>
            <a:off x="6096000" y="6173791"/>
            <a:ext cx="44434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ln>
                  <a:noFill/>
                </a:ln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5A5B5D"/>
                </a:solidFill>
              </a:rPr>
              <a:t>2022-2026 FEMA Strategic Plan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8619E4-EB49-D04C-9F79-4BB3758FD4C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556" y="5861119"/>
            <a:ext cx="2155825" cy="768223"/>
          </a:xfrm>
          <a:prstGeom prst="rect">
            <a:avLst/>
          </a:prstGeom>
        </p:spPr>
      </p:pic>
      <p:pic>
        <p:nvPicPr>
          <p:cNvPr id="10" name="Picture 9" descr="Title: FEMA icon for 2022-2026 FEMA Strategic Plan, Goal 2 – Climate Resilience. &#10;Description: Green globe icon, representing FEMA’s goal to lead the whole community in climate resilience. ">
            <a:extLst>
              <a:ext uri="{FF2B5EF4-FFF2-40B4-BE49-F238E27FC236}">
                <a16:creationId xmlns:a16="http://schemas.microsoft.com/office/drawing/2014/main" id="{6825437D-C310-49BD-9C9D-2FF7F6FE3A0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6928" y="379466"/>
            <a:ext cx="1219172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91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al 2 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738190" y="1524000"/>
            <a:ext cx="6858000" cy="4106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Make an outline first</a:t>
            </a:r>
          </a:p>
          <a:p>
            <a:r>
              <a:rPr lang="en-US"/>
              <a:t>Use powerful images</a:t>
            </a:r>
          </a:p>
          <a:p>
            <a:r>
              <a:rPr lang="en-US"/>
              <a:t>Include only one idea per slide</a:t>
            </a:r>
          </a:p>
          <a:p>
            <a:r>
              <a:rPr lang="en-US"/>
              <a:t>Use slides for emphasis, not exposition</a:t>
            </a:r>
          </a:p>
          <a:p>
            <a:r>
              <a:rPr lang="en-US"/>
              <a:t>Ask great questions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C5415B20-894C-9F4F-8C45-42C9CA8DD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8189" y="452440"/>
            <a:ext cx="9601200" cy="743347"/>
          </a:xfrm>
        </p:spPr>
        <p:txBody>
          <a:bodyPr/>
          <a:lstStyle>
            <a:lvl1pPr>
              <a:defRPr>
                <a:solidFill>
                  <a:srgbClr val="005288"/>
                </a:solidFill>
              </a:defRPr>
            </a:lvl1pPr>
          </a:lstStyle>
          <a:p>
            <a:r>
              <a:rPr lang="en-US"/>
              <a:t>Goal 2 Content</a:t>
            </a:r>
          </a:p>
        </p:txBody>
      </p:sp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A4106D1A-06B2-FC45-A02C-546D1A72D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9413" y="6173791"/>
            <a:ext cx="914403" cy="365125"/>
          </a:xfrm>
        </p:spPr>
        <p:txBody>
          <a:bodyPr/>
          <a:lstStyle>
            <a:lvl1pPr>
              <a:defRPr>
                <a:solidFill>
                  <a:srgbClr val="5A5B5D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0">
            <a:extLst>
              <a:ext uri="{FF2B5EF4-FFF2-40B4-BE49-F238E27FC236}">
                <a16:creationId xmlns:a16="http://schemas.microsoft.com/office/drawing/2014/main" id="{DD99A83E-845A-484A-843A-24FDEA183558}"/>
              </a:ext>
            </a:extLst>
          </p:cNvPr>
          <p:cNvSpPr txBox="1">
            <a:spLocks/>
          </p:cNvSpPr>
          <p:nvPr userDrawn="1"/>
        </p:nvSpPr>
        <p:spPr>
          <a:xfrm>
            <a:off x="6096000" y="6173791"/>
            <a:ext cx="44434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ln>
                  <a:noFill/>
                </a:ln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5A5B5D"/>
                </a:solidFill>
              </a:rPr>
              <a:t>2022-2026 FEMA Strategic Plan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8619E4-EB49-D04C-9F79-4BB3758FD4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556" y="5861119"/>
            <a:ext cx="2155825" cy="768223"/>
          </a:xfrm>
          <a:prstGeom prst="rect">
            <a:avLst/>
          </a:prstGeom>
        </p:spPr>
      </p:pic>
      <p:pic>
        <p:nvPicPr>
          <p:cNvPr id="9" name="Picture 8" descr="Title: FEMA graphic for 2022-2026 FEMA Strategic Plan, Goal 2 – Climate Resilience. &#10;Description: Two cartoon people of different genders and ethnicity, jointly holding a globe of the planet, representing everyone’s role – and FEMA’s goal to lead the whole community – in climate resilience. ">
            <a:extLst>
              <a:ext uri="{FF2B5EF4-FFF2-40B4-BE49-F238E27FC236}">
                <a16:creationId xmlns:a16="http://schemas.microsoft.com/office/drawing/2014/main" id="{F12E4278-5DBB-44E0-81DC-83548C8E57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3740" y="2373076"/>
            <a:ext cx="3177018" cy="3291840"/>
          </a:xfrm>
          <a:prstGeom prst="rect">
            <a:avLst/>
          </a:prstGeom>
        </p:spPr>
      </p:pic>
      <p:pic>
        <p:nvPicPr>
          <p:cNvPr id="12" name="Picture 11" descr="Title: FEMA icon for 2022-2026 FEMA Strategic Plan, Goal 2 – Climate Resilience. &#10;Description: Green globe icon, representing FEMA’s goal to lead the whole community in climate resilience. ">
            <a:extLst>
              <a:ext uri="{FF2B5EF4-FFF2-40B4-BE49-F238E27FC236}">
                <a16:creationId xmlns:a16="http://schemas.microsoft.com/office/drawing/2014/main" id="{DAF45ED9-3669-48FC-A23A-A3CD758915F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6928" y="379466"/>
            <a:ext cx="1219172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644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al 3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738189" y="1524000"/>
            <a:ext cx="10715627" cy="4106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Make an outline first. </a:t>
            </a:r>
          </a:p>
          <a:p>
            <a:r>
              <a:rPr lang="en-US"/>
              <a:t>Use powerful images. </a:t>
            </a:r>
          </a:p>
          <a:p>
            <a:r>
              <a:rPr lang="en-US"/>
              <a:t>Include only one idea per slide. </a:t>
            </a:r>
          </a:p>
          <a:p>
            <a:r>
              <a:rPr lang="en-US"/>
              <a:t>Use slides for emphasis, not exposition. </a:t>
            </a:r>
          </a:p>
          <a:p>
            <a:r>
              <a:rPr lang="en-US"/>
              <a:t>Ask great questions. 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C5415B20-894C-9F4F-8C45-42C9CA8DD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8190" y="452440"/>
            <a:ext cx="9601200" cy="743347"/>
          </a:xfrm>
        </p:spPr>
        <p:txBody>
          <a:bodyPr/>
          <a:lstStyle>
            <a:lvl1pPr>
              <a:defRPr>
                <a:solidFill>
                  <a:srgbClr val="005288"/>
                </a:solidFill>
              </a:defRPr>
            </a:lvl1pPr>
          </a:lstStyle>
          <a:p>
            <a:r>
              <a:rPr lang="en-US"/>
              <a:t>Goal 3 Content</a:t>
            </a:r>
          </a:p>
        </p:txBody>
      </p:sp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A4106D1A-06B2-FC45-A02C-546D1A72D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9413" y="6173791"/>
            <a:ext cx="914403" cy="365125"/>
          </a:xfrm>
        </p:spPr>
        <p:txBody>
          <a:bodyPr/>
          <a:lstStyle>
            <a:lvl1pPr>
              <a:defRPr>
                <a:solidFill>
                  <a:srgbClr val="5A5B5D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0">
            <a:extLst>
              <a:ext uri="{FF2B5EF4-FFF2-40B4-BE49-F238E27FC236}">
                <a16:creationId xmlns:a16="http://schemas.microsoft.com/office/drawing/2014/main" id="{DD99A83E-845A-484A-843A-24FDEA183558}"/>
              </a:ext>
            </a:extLst>
          </p:cNvPr>
          <p:cNvSpPr txBox="1">
            <a:spLocks/>
          </p:cNvSpPr>
          <p:nvPr userDrawn="1"/>
        </p:nvSpPr>
        <p:spPr>
          <a:xfrm>
            <a:off x="6096000" y="6173791"/>
            <a:ext cx="44434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ln>
                  <a:noFill/>
                </a:ln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5A5B5D"/>
                </a:solidFill>
              </a:rPr>
              <a:t>DHS Center for Faith-Based &amp; Neighborhood Partnerships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8619E4-EB49-D04C-9F79-4BB3758FD4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556" y="5861119"/>
            <a:ext cx="2155825" cy="768223"/>
          </a:xfrm>
          <a:prstGeom prst="rect">
            <a:avLst/>
          </a:prstGeom>
        </p:spPr>
      </p:pic>
      <p:pic>
        <p:nvPicPr>
          <p:cNvPr id="9" name="Picture 8" descr="Title: FEMA icon for 2022-2026 FEMA Strategic Plan, Goal 3 – Readiness. &#10;Description: Orange checkmark icon, representing FEMA’s goal to promote and sustain a ready FEMA and prepared nation. ">
            <a:extLst>
              <a:ext uri="{FF2B5EF4-FFF2-40B4-BE49-F238E27FC236}">
                <a16:creationId xmlns:a16="http://schemas.microsoft.com/office/drawing/2014/main" id="{61ABB20C-5837-4E3B-BB81-F29CBB39C8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9390" y="366913"/>
            <a:ext cx="1354637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329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al 3 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itle: FEMA graphic for 2022-2026 FEMA Strategic Plan, Goal 3 – Readiness. &#10;Description: Four cartoon people of different genders, ethnicities and ages – including two FEMA employees – standing together representing the importance of whole community in FEMA’s goal to promote and sustain a ready FEMA and prepared nation. ">
            <a:extLst>
              <a:ext uri="{FF2B5EF4-FFF2-40B4-BE49-F238E27FC236}">
                <a16:creationId xmlns:a16="http://schemas.microsoft.com/office/drawing/2014/main" id="{54C476C9-3909-4C33-B480-F32DE5E236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3002" y="2338572"/>
            <a:ext cx="4876694" cy="3291840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738189" y="1524000"/>
            <a:ext cx="10715627" cy="4106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Make an outline first</a:t>
            </a:r>
          </a:p>
          <a:p>
            <a:r>
              <a:rPr lang="en-US"/>
              <a:t>Use powerful images</a:t>
            </a:r>
          </a:p>
          <a:p>
            <a:r>
              <a:rPr lang="en-US"/>
              <a:t>Include only one idea per slide</a:t>
            </a:r>
          </a:p>
          <a:p>
            <a:r>
              <a:rPr lang="en-US"/>
              <a:t>Use slides for emphasis, not exposition</a:t>
            </a:r>
          </a:p>
          <a:p>
            <a:r>
              <a:rPr lang="en-US"/>
              <a:t>Ask great questions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C5415B20-894C-9F4F-8C45-42C9CA8DD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8190" y="452440"/>
            <a:ext cx="9601200" cy="743347"/>
          </a:xfrm>
        </p:spPr>
        <p:txBody>
          <a:bodyPr/>
          <a:lstStyle>
            <a:lvl1pPr>
              <a:defRPr>
                <a:solidFill>
                  <a:srgbClr val="005288"/>
                </a:solidFill>
              </a:defRPr>
            </a:lvl1pPr>
          </a:lstStyle>
          <a:p>
            <a:r>
              <a:rPr lang="en-US"/>
              <a:t>Goal 3 Content</a:t>
            </a:r>
          </a:p>
        </p:txBody>
      </p:sp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A4106D1A-06B2-FC45-A02C-546D1A72D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9413" y="6173791"/>
            <a:ext cx="914403" cy="365125"/>
          </a:xfrm>
        </p:spPr>
        <p:txBody>
          <a:bodyPr/>
          <a:lstStyle>
            <a:lvl1pPr>
              <a:defRPr>
                <a:solidFill>
                  <a:srgbClr val="5A5B5D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0">
            <a:extLst>
              <a:ext uri="{FF2B5EF4-FFF2-40B4-BE49-F238E27FC236}">
                <a16:creationId xmlns:a16="http://schemas.microsoft.com/office/drawing/2014/main" id="{DD99A83E-845A-484A-843A-24FDEA183558}"/>
              </a:ext>
            </a:extLst>
          </p:cNvPr>
          <p:cNvSpPr txBox="1">
            <a:spLocks/>
          </p:cNvSpPr>
          <p:nvPr userDrawn="1"/>
        </p:nvSpPr>
        <p:spPr>
          <a:xfrm>
            <a:off x="6096000" y="6173791"/>
            <a:ext cx="44434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ln>
                  <a:noFill/>
                </a:ln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5A5B5D"/>
                </a:solidFill>
              </a:rPr>
              <a:t>2022-2026 FEMA Strategic Plan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8619E4-EB49-D04C-9F79-4BB3758FD4C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556" y="5861119"/>
            <a:ext cx="2155825" cy="768223"/>
          </a:xfrm>
          <a:prstGeom prst="rect">
            <a:avLst/>
          </a:prstGeom>
        </p:spPr>
      </p:pic>
      <p:pic>
        <p:nvPicPr>
          <p:cNvPr id="12" name="Picture 11" descr="Title: FEMA icon for 2022-2026 FEMA Strategic Plan, Goal 3 – Readiness. &#10;Description: Orange checkmark icon, representing FEMA’s goal to promote and sustain a ready FEMA and prepared nation. ">
            <a:extLst>
              <a:ext uri="{FF2B5EF4-FFF2-40B4-BE49-F238E27FC236}">
                <a16:creationId xmlns:a16="http://schemas.microsoft.com/office/drawing/2014/main" id="{685414F3-E9A3-4245-AD37-F7168F9230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9390" y="366913"/>
            <a:ext cx="1354637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9151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al 3 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738188" y="1524000"/>
            <a:ext cx="6144768" cy="4106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Make an outline first</a:t>
            </a:r>
          </a:p>
          <a:p>
            <a:r>
              <a:rPr lang="en-US"/>
              <a:t>Use powerful images</a:t>
            </a:r>
          </a:p>
          <a:p>
            <a:r>
              <a:rPr lang="en-US"/>
              <a:t>Include only one idea per slide</a:t>
            </a:r>
          </a:p>
          <a:p>
            <a:r>
              <a:rPr lang="en-US"/>
              <a:t>Use slides for emphasis, not exposition</a:t>
            </a:r>
          </a:p>
          <a:p>
            <a:r>
              <a:rPr lang="en-US"/>
              <a:t>Ask great questions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C5415B20-894C-9F4F-8C45-42C9CA8DD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8190" y="452440"/>
            <a:ext cx="9601200" cy="743347"/>
          </a:xfrm>
        </p:spPr>
        <p:txBody>
          <a:bodyPr/>
          <a:lstStyle>
            <a:lvl1pPr>
              <a:defRPr>
                <a:solidFill>
                  <a:srgbClr val="005288"/>
                </a:solidFill>
              </a:defRPr>
            </a:lvl1pPr>
          </a:lstStyle>
          <a:p>
            <a:r>
              <a:rPr lang="en-US"/>
              <a:t>Goal 3 Content</a:t>
            </a:r>
          </a:p>
        </p:txBody>
      </p:sp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A4106D1A-06B2-FC45-A02C-546D1A72D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9413" y="6173791"/>
            <a:ext cx="914403" cy="365125"/>
          </a:xfrm>
        </p:spPr>
        <p:txBody>
          <a:bodyPr/>
          <a:lstStyle>
            <a:lvl1pPr>
              <a:defRPr>
                <a:solidFill>
                  <a:srgbClr val="5A5B5D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0">
            <a:extLst>
              <a:ext uri="{FF2B5EF4-FFF2-40B4-BE49-F238E27FC236}">
                <a16:creationId xmlns:a16="http://schemas.microsoft.com/office/drawing/2014/main" id="{DD99A83E-845A-484A-843A-24FDEA183558}"/>
              </a:ext>
            </a:extLst>
          </p:cNvPr>
          <p:cNvSpPr txBox="1">
            <a:spLocks/>
          </p:cNvSpPr>
          <p:nvPr userDrawn="1"/>
        </p:nvSpPr>
        <p:spPr>
          <a:xfrm>
            <a:off x="6096000" y="6173791"/>
            <a:ext cx="44434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ln>
                  <a:noFill/>
                </a:ln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5A5B5D"/>
                </a:solidFill>
              </a:rPr>
              <a:t>Federal Emergency Management Agency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8619E4-EB49-D04C-9F79-4BB3758FD4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556" y="5861119"/>
            <a:ext cx="2155825" cy="768223"/>
          </a:xfrm>
          <a:prstGeom prst="rect">
            <a:avLst/>
          </a:prstGeom>
        </p:spPr>
      </p:pic>
      <p:pic>
        <p:nvPicPr>
          <p:cNvPr id="11" name="Picture 10" descr="Title: FEMA graphic for 2022-2026 FEMA Strategic Plan, Goal 3 – Readiness. &#10;Description: Four cartoon people of different genders, ethnicities and ages – including two FEMA employees – standing together representing the importance of whole community in FEMA’s goal to promote and sustain a ready FEMA and prepared nation. ">
            <a:extLst>
              <a:ext uri="{FF2B5EF4-FFF2-40B4-BE49-F238E27FC236}">
                <a16:creationId xmlns:a16="http://schemas.microsoft.com/office/drawing/2014/main" id="{4593AEDD-6159-43C5-A2BB-4D07D39E1D3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3002" y="2338572"/>
            <a:ext cx="4876694" cy="3291840"/>
          </a:xfrm>
          <a:prstGeom prst="rect">
            <a:avLst/>
          </a:prstGeom>
        </p:spPr>
      </p:pic>
      <p:pic>
        <p:nvPicPr>
          <p:cNvPr id="10" name="Picture 9" descr="Title: FEMA icon for 2022-2026 FEMA Strategic Plan, Goal 3 – Readiness. &#10;Description: Orange checkmark icon, representing FEMA’s goal to promote and sustain a ready FEMA and prepared nation. ">
            <a:extLst>
              <a:ext uri="{FF2B5EF4-FFF2-40B4-BE49-F238E27FC236}">
                <a16:creationId xmlns:a16="http://schemas.microsoft.com/office/drawing/2014/main" id="{D171CC40-7E2A-465B-A1C6-C33AB5584B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9390" y="366913"/>
            <a:ext cx="1354637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037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C5415B20-894C-9F4F-8C45-42C9CA8DD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8190" y="452440"/>
            <a:ext cx="8321040" cy="743347"/>
          </a:xfrm>
        </p:spPr>
        <p:txBody>
          <a:bodyPr/>
          <a:lstStyle>
            <a:lvl1pPr>
              <a:defRPr>
                <a:solidFill>
                  <a:srgbClr val="005288"/>
                </a:solidFill>
              </a:defRPr>
            </a:lvl1pPr>
          </a:lstStyle>
          <a:p>
            <a:r>
              <a:rPr lang="en-US"/>
              <a:t>This is an example of a slide with a graph or table</a:t>
            </a:r>
          </a:p>
        </p:txBody>
      </p:sp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A4106D1A-06B2-FC45-A02C-546D1A72D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9413" y="6173791"/>
            <a:ext cx="914403" cy="365125"/>
          </a:xfrm>
        </p:spPr>
        <p:txBody>
          <a:bodyPr/>
          <a:lstStyle>
            <a:lvl1pPr>
              <a:defRPr>
                <a:solidFill>
                  <a:srgbClr val="5A5B5D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0">
            <a:extLst>
              <a:ext uri="{FF2B5EF4-FFF2-40B4-BE49-F238E27FC236}">
                <a16:creationId xmlns:a16="http://schemas.microsoft.com/office/drawing/2014/main" id="{DD99A83E-845A-484A-843A-24FDEA183558}"/>
              </a:ext>
            </a:extLst>
          </p:cNvPr>
          <p:cNvSpPr txBox="1">
            <a:spLocks/>
          </p:cNvSpPr>
          <p:nvPr userDrawn="1"/>
        </p:nvSpPr>
        <p:spPr>
          <a:xfrm>
            <a:off x="6096000" y="6173791"/>
            <a:ext cx="44434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ln>
                  <a:noFill/>
                </a:ln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5A5B5D"/>
                </a:solidFill>
              </a:rPr>
              <a:t>2022-2026 FEMA Strategic Plan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8619E4-EB49-D04C-9F79-4BB3758FD4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556" y="5861119"/>
            <a:ext cx="2155825" cy="7682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518735-3811-4094-93BA-C09790CFEC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3078" y="28455"/>
            <a:ext cx="2260733" cy="1223855"/>
          </a:xfrm>
          <a:prstGeom prst="rect">
            <a:avLst/>
          </a:prstGeom>
        </p:spPr>
      </p:pic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3B64D647-9C62-4348-A1E5-FEEA83A1C3F9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7219366" y="1549401"/>
            <a:ext cx="4234455" cy="388072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>
                <a:ea typeface="Source Sans Pro" panose="020B0503030403020204" pitchFamily="34" charset="0"/>
              </a:rPr>
              <a:t>Use a minimum amount of DHS colors per chart, monochrome is best when using multiple colors. Be sure to be 508 compliant with color dependency.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4048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C5415B20-894C-9F4F-8C45-42C9CA8DD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8189" y="452440"/>
            <a:ext cx="8321040" cy="743347"/>
          </a:xfrm>
        </p:spPr>
        <p:txBody>
          <a:bodyPr/>
          <a:lstStyle>
            <a:lvl1pPr>
              <a:defRPr>
                <a:solidFill>
                  <a:srgbClr val="005288"/>
                </a:solidFill>
              </a:defRPr>
            </a:lvl1pPr>
          </a:lstStyle>
          <a:p>
            <a:r>
              <a:rPr lang="en-US"/>
              <a:t>Plain Slide for Title and Content</a:t>
            </a:r>
          </a:p>
        </p:txBody>
      </p:sp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A4106D1A-06B2-FC45-A02C-546D1A72D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9413" y="6173791"/>
            <a:ext cx="914403" cy="365125"/>
          </a:xfrm>
        </p:spPr>
        <p:txBody>
          <a:bodyPr/>
          <a:lstStyle>
            <a:lvl1pPr>
              <a:defRPr>
                <a:solidFill>
                  <a:srgbClr val="5A5B5D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0">
            <a:extLst>
              <a:ext uri="{FF2B5EF4-FFF2-40B4-BE49-F238E27FC236}">
                <a16:creationId xmlns:a16="http://schemas.microsoft.com/office/drawing/2014/main" id="{DD99A83E-845A-484A-843A-24FDEA183558}"/>
              </a:ext>
            </a:extLst>
          </p:cNvPr>
          <p:cNvSpPr txBox="1">
            <a:spLocks/>
          </p:cNvSpPr>
          <p:nvPr userDrawn="1"/>
        </p:nvSpPr>
        <p:spPr>
          <a:xfrm>
            <a:off x="6096000" y="6173791"/>
            <a:ext cx="44434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ln>
                  <a:noFill/>
                </a:ln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5A5B5D"/>
                </a:solidFill>
              </a:rPr>
              <a:t>2022-2026 FEMA Strategic Plan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8619E4-EB49-D04C-9F79-4BB3758FD4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556" y="5861119"/>
            <a:ext cx="2155825" cy="7682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578BB5-46D7-43AD-9026-B50A390281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3078" y="28455"/>
            <a:ext cx="2260733" cy="122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930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C5415B20-894C-9F4F-8C45-42C9CA8DD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8189" y="452440"/>
            <a:ext cx="8454889" cy="743347"/>
          </a:xfrm>
        </p:spPr>
        <p:txBody>
          <a:bodyPr/>
          <a:lstStyle>
            <a:lvl1pPr>
              <a:defRPr>
                <a:solidFill>
                  <a:srgbClr val="005288"/>
                </a:solidFill>
              </a:defRPr>
            </a:lvl1pPr>
          </a:lstStyle>
          <a:p>
            <a:r>
              <a:rPr lang="en-US"/>
              <a:t>Main Strategic Goal Icons</a:t>
            </a:r>
          </a:p>
        </p:txBody>
      </p:sp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A4106D1A-06B2-FC45-A02C-546D1A72D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9413" y="6173791"/>
            <a:ext cx="914403" cy="365125"/>
          </a:xfrm>
        </p:spPr>
        <p:txBody>
          <a:bodyPr/>
          <a:lstStyle>
            <a:lvl1pPr>
              <a:defRPr>
                <a:solidFill>
                  <a:srgbClr val="5A5B5D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0">
            <a:extLst>
              <a:ext uri="{FF2B5EF4-FFF2-40B4-BE49-F238E27FC236}">
                <a16:creationId xmlns:a16="http://schemas.microsoft.com/office/drawing/2014/main" id="{DD99A83E-845A-484A-843A-24FDEA183558}"/>
              </a:ext>
            </a:extLst>
          </p:cNvPr>
          <p:cNvSpPr txBox="1">
            <a:spLocks/>
          </p:cNvSpPr>
          <p:nvPr userDrawn="1"/>
        </p:nvSpPr>
        <p:spPr>
          <a:xfrm>
            <a:off x="6096000" y="6173791"/>
            <a:ext cx="44434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ln>
                  <a:noFill/>
                </a:ln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5A5B5D"/>
                </a:solidFill>
              </a:rPr>
              <a:t>2022-2026 FEMA Strategic Plan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8619E4-EB49-D04C-9F79-4BB3758FD4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556" y="5861119"/>
            <a:ext cx="2155825" cy="768223"/>
          </a:xfrm>
          <a:prstGeom prst="rect">
            <a:avLst/>
          </a:prstGeom>
        </p:spPr>
      </p:pic>
      <p:pic>
        <p:nvPicPr>
          <p:cNvPr id="7" name="Picture 6" descr="Title: FEMA graphic for 2022-2026 FEMA Strategic Plan, Goal 1 – Equity.  &#10;Description: Three cartoon people of different heights, ethnicity, and abilities atop tiered platforms that raise all to equal levels, representing FEMA’s goal to instill equity as a foundation of emergency management. ">
            <a:extLst>
              <a:ext uri="{FF2B5EF4-FFF2-40B4-BE49-F238E27FC236}">
                <a16:creationId xmlns:a16="http://schemas.microsoft.com/office/drawing/2014/main" id="{101F86F9-8A97-4E09-BC17-2501171F61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244" y="1506087"/>
            <a:ext cx="3836455" cy="2589663"/>
          </a:xfrm>
          <a:prstGeom prst="rect">
            <a:avLst/>
          </a:prstGeom>
        </p:spPr>
      </p:pic>
      <p:pic>
        <p:nvPicPr>
          <p:cNvPr id="8" name="Picture 7" descr="Title: FEMA graphic for 2022-2026 FEMA Strategic Plan, Goal 2 – Climate Resilience. &#10;Description: Two cartoon people of different genders and ethnicity, jointly holding a globe of the planet, representing everyone’s role – and FEMA’s goal to lead the whole community – in climate resilience. ">
            <a:extLst>
              <a:ext uri="{FF2B5EF4-FFF2-40B4-BE49-F238E27FC236}">
                <a16:creationId xmlns:a16="http://schemas.microsoft.com/office/drawing/2014/main" id="{54ABEE4C-7552-445C-9BBB-86D24600B99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095" y="2420487"/>
            <a:ext cx="2833339" cy="2935740"/>
          </a:xfrm>
          <a:prstGeom prst="rect">
            <a:avLst/>
          </a:prstGeom>
        </p:spPr>
      </p:pic>
      <p:pic>
        <p:nvPicPr>
          <p:cNvPr id="10" name="Picture 9" descr="Title: FEMA graphic for 2022-2026 FEMA Strategic Plan, Goal 3 – Readiness. &#10;Description: Four cartoon people of different genders, ethnicities and ages – including two FEMA employees – standing together representing the importance of whole community in FEMA’s goal to promote and sustain a ready FEMA and prepared nation. ">
            <a:extLst>
              <a:ext uri="{FF2B5EF4-FFF2-40B4-BE49-F238E27FC236}">
                <a16:creationId xmlns:a16="http://schemas.microsoft.com/office/drawing/2014/main" id="{48F864FC-4958-486D-94E3-76538300081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0581" y="1745307"/>
            <a:ext cx="3397985" cy="22936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AC27F55-F29B-41FB-818B-6152928FAD9E}"/>
              </a:ext>
            </a:extLst>
          </p:cNvPr>
          <p:cNvSpPr txBox="1"/>
          <p:nvPr userDrawn="1"/>
        </p:nvSpPr>
        <p:spPr>
          <a:xfrm>
            <a:off x="1460670" y="4383309"/>
            <a:ext cx="21416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/>
              <a:t>Goal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2DF800-7179-4EC2-92CA-CF3EDF3E348C}"/>
              </a:ext>
            </a:extLst>
          </p:cNvPr>
          <p:cNvSpPr txBox="1"/>
          <p:nvPr userDrawn="1"/>
        </p:nvSpPr>
        <p:spPr>
          <a:xfrm>
            <a:off x="5308770" y="5459634"/>
            <a:ext cx="21416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/>
              <a:t>Goal 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5CB1CB-CBDA-4D97-8952-7E06585684CF}"/>
              </a:ext>
            </a:extLst>
          </p:cNvPr>
          <p:cNvSpPr txBox="1"/>
          <p:nvPr userDrawn="1"/>
        </p:nvSpPr>
        <p:spPr>
          <a:xfrm>
            <a:off x="8855013" y="4383309"/>
            <a:ext cx="21416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/>
              <a:t>Goal 3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4CDA9F4-C44A-4340-9633-96167DC3B46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3078" y="28455"/>
            <a:ext cx="2260733" cy="122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6960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C5415B20-894C-9F4F-8C45-42C9CA8DD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5288"/>
                </a:solidFill>
              </a:defRPr>
            </a:lvl1pPr>
          </a:lstStyle>
          <a:p>
            <a:r>
              <a:rPr lang="en-US"/>
              <a:t>Secondary Strategic Goal Icons</a:t>
            </a:r>
          </a:p>
        </p:txBody>
      </p:sp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A4106D1A-06B2-FC45-A02C-546D1A72D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9413" y="6173791"/>
            <a:ext cx="914403" cy="365125"/>
          </a:xfrm>
        </p:spPr>
        <p:txBody>
          <a:bodyPr/>
          <a:lstStyle>
            <a:lvl1pPr>
              <a:defRPr>
                <a:solidFill>
                  <a:srgbClr val="5A5B5D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0">
            <a:extLst>
              <a:ext uri="{FF2B5EF4-FFF2-40B4-BE49-F238E27FC236}">
                <a16:creationId xmlns:a16="http://schemas.microsoft.com/office/drawing/2014/main" id="{DD99A83E-845A-484A-843A-24FDEA183558}"/>
              </a:ext>
            </a:extLst>
          </p:cNvPr>
          <p:cNvSpPr txBox="1">
            <a:spLocks/>
          </p:cNvSpPr>
          <p:nvPr userDrawn="1"/>
        </p:nvSpPr>
        <p:spPr>
          <a:xfrm>
            <a:off x="6096000" y="6173791"/>
            <a:ext cx="44434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ln>
                  <a:noFill/>
                </a:ln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5A5B5D"/>
                </a:solidFill>
              </a:rPr>
              <a:t>2022-2026 FEMA Strategic Plan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8619E4-EB49-D04C-9F79-4BB3758FD4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556" y="5861119"/>
            <a:ext cx="2155825" cy="768223"/>
          </a:xfrm>
          <a:prstGeom prst="rect">
            <a:avLst/>
          </a:prstGeom>
        </p:spPr>
      </p:pic>
      <p:pic>
        <p:nvPicPr>
          <p:cNvPr id="17" name="Picture 16" descr="Title: FEMA icon for 2022-2026 FEMA Strategic Plan, Goal 1 – Equity. &#10;Description: Tiered stacks of teal boxes in ascending order from left to right, representing FEMA’s goal to instill equity as a foundation of emergency management. ">
            <a:extLst>
              <a:ext uri="{FF2B5EF4-FFF2-40B4-BE49-F238E27FC236}">
                <a16:creationId xmlns:a16="http://schemas.microsoft.com/office/drawing/2014/main" id="{286DAF42-80F7-4C5D-8048-0E3F5DDE34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509" y="1695450"/>
            <a:ext cx="3993385" cy="2695597"/>
          </a:xfrm>
          <a:prstGeom prst="rect">
            <a:avLst/>
          </a:prstGeom>
        </p:spPr>
      </p:pic>
      <p:pic>
        <p:nvPicPr>
          <p:cNvPr id="18" name="Picture 17" descr="Title: FEMA icon for 2022-2026 FEMA Strategic Plan, Goal 2 – Climate Resilience. &#10;Description: Green globe icon, representing FEMA’s goal to lead the whole community in climate resilience. ">
            <a:extLst>
              <a:ext uri="{FF2B5EF4-FFF2-40B4-BE49-F238E27FC236}">
                <a16:creationId xmlns:a16="http://schemas.microsoft.com/office/drawing/2014/main" id="{7BF8C250-70BA-4E4D-AD89-82E9B6C7812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9518" y="2295547"/>
            <a:ext cx="2934979" cy="1981156"/>
          </a:xfrm>
          <a:prstGeom prst="rect">
            <a:avLst/>
          </a:prstGeom>
        </p:spPr>
      </p:pic>
      <p:pic>
        <p:nvPicPr>
          <p:cNvPr id="19" name="Picture 18" descr="Title: FEMA icon for 2022-2026 FEMA Strategic Plan, Goal 3 – Readiness. &#10;Description: Orange checkmark icon, representing FEMA’s goal to promote and sustain a ready FEMA and prepared nation. ">
            <a:extLst>
              <a:ext uri="{FF2B5EF4-FFF2-40B4-BE49-F238E27FC236}">
                <a16:creationId xmlns:a16="http://schemas.microsoft.com/office/drawing/2014/main" id="{3FD6F7A4-48AF-4135-BED5-54F77AADA74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2121" y="2219760"/>
            <a:ext cx="3006180" cy="202921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8E25CCB-729E-405F-AABD-303BECDB63FE}"/>
              </a:ext>
            </a:extLst>
          </p:cNvPr>
          <p:cNvSpPr txBox="1"/>
          <p:nvPr userDrawn="1"/>
        </p:nvSpPr>
        <p:spPr>
          <a:xfrm>
            <a:off x="1460670" y="4383309"/>
            <a:ext cx="21416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/>
              <a:t>Goal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29C424-A8CD-40BA-8388-C13A1E269A3E}"/>
              </a:ext>
            </a:extLst>
          </p:cNvPr>
          <p:cNvSpPr txBox="1"/>
          <p:nvPr userDrawn="1"/>
        </p:nvSpPr>
        <p:spPr>
          <a:xfrm>
            <a:off x="5454055" y="4383309"/>
            <a:ext cx="21416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/>
              <a:t>Goal 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CED7518-ED85-4C3C-A254-F1A6D713DC38}"/>
              </a:ext>
            </a:extLst>
          </p:cNvPr>
          <p:cNvSpPr txBox="1"/>
          <p:nvPr userDrawn="1"/>
        </p:nvSpPr>
        <p:spPr>
          <a:xfrm>
            <a:off x="8855013" y="4383309"/>
            <a:ext cx="21416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/>
              <a:t>Goal 3</a:t>
            </a:r>
          </a:p>
        </p:txBody>
      </p:sp>
    </p:spTree>
    <p:extLst>
      <p:ext uri="{BB962C8B-B14F-4D97-AF65-F5344CB8AC3E}">
        <p14:creationId xmlns:p14="http://schemas.microsoft.com/office/powerpoint/2010/main" val="9774712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5FA9E06-6D24-4024-84B3-10E22510880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CE0F9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ED6DAEC-E324-4C27-BE6C-4AE872CA2FCB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4132" y="3917445"/>
            <a:ext cx="4011847" cy="1429828"/>
          </a:xfrm>
          <a:prstGeom prst="rect">
            <a:avLst/>
          </a:prstGeom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17957A89-00E4-474A-B516-C330C8FCC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7640" y="2404513"/>
            <a:ext cx="8036720" cy="743347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pPr algn="ctr"/>
            <a:r>
              <a:rPr lang="en-US">
                <a:solidFill>
                  <a:schemeClr val="tx1"/>
                </a:solidFill>
              </a:rPr>
              <a:t>Thank you for using this template.</a:t>
            </a:r>
          </a:p>
        </p:txBody>
      </p:sp>
    </p:spTree>
    <p:extLst>
      <p:ext uri="{BB962C8B-B14F-4D97-AF65-F5344CB8AC3E}">
        <p14:creationId xmlns:p14="http://schemas.microsoft.com/office/powerpoint/2010/main" val="107636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738189" y="1524000"/>
            <a:ext cx="10715627" cy="4106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Make an outline first. </a:t>
            </a:r>
          </a:p>
          <a:p>
            <a:r>
              <a:rPr lang="en-US"/>
              <a:t>Use powerful images. </a:t>
            </a:r>
          </a:p>
          <a:p>
            <a:r>
              <a:rPr lang="en-US"/>
              <a:t>Include only one idea per slide. </a:t>
            </a:r>
          </a:p>
          <a:p>
            <a:r>
              <a:rPr lang="en-US"/>
              <a:t>Use slides for emphasis, not exposition. </a:t>
            </a:r>
          </a:p>
          <a:p>
            <a:r>
              <a:rPr lang="en-US"/>
              <a:t>Ask great questions. 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C5415B20-894C-9F4F-8C45-42C9CA8DD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8190" y="452440"/>
            <a:ext cx="8321040" cy="743347"/>
          </a:xfrm>
        </p:spPr>
        <p:txBody>
          <a:bodyPr/>
          <a:lstStyle>
            <a:lvl1pPr>
              <a:defRPr>
                <a:solidFill>
                  <a:srgbClr val="005288"/>
                </a:solidFill>
              </a:defRPr>
            </a:lvl1pPr>
          </a:lstStyle>
          <a:p>
            <a:r>
              <a:rPr lang="en-US"/>
              <a:t>Agenda</a:t>
            </a:r>
          </a:p>
        </p:txBody>
      </p:sp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A4106D1A-06B2-FC45-A02C-546D1A72D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9413" y="6173791"/>
            <a:ext cx="914403" cy="365125"/>
          </a:xfrm>
        </p:spPr>
        <p:txBody>
          <a:bodyPr/>
          <a:lstStyle>
            <a:lvl1pPr>
              <a:defRPr>
                <a:solidFill>
                  <a:srgbClr val="5A5B5D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0">
            <a:extLst>
              <a:ext uri="{FF2B5EF4-FFF2-40B4-BE49-F238E27FC236}">
                <a16:creationId xmlns:a16="http://schemas.microsoft.com/office/drawing/2014/main" id="{DD99A83E-845A-484A-843A-24FDEA183558}"/>
              </a:ext>
            </a:extLst>
          </p:cNvPr>
          <p:cNvSpPr txBox="1">
            <a:spLocks/>
          </p:cNvSpPr>
          <p:nvPr userDrawn="1"/>
        </p:nvSpPr>
        <p:spPr>
          <a:xfrm>
            <a:off x="6096000" y="6173791"/>
            <a:ext cx="44434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ln>
                  <a:noFill/>
                </a:ln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DHS Center for Faith-Based and Neighborhood Partnerships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8619E4-EB49-D04C-9F79-4BB3758FD4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556" y="5861119"/>
            <a:ext cx="2155825" cy="768223"/>
          </a:xfrm>
          <a:prstGeom prst="rect">
            <a:avLst/>
          </a:prstGeom>
        </p:spPr>
      </p:pic>
      <p:pic>
        <p:nvPicPr>
          <p:cNvPr id="10" name="Picture 9" descr="Title: FEMA cover graphic for 2022-2026 FEMA Strategic Plan.  &#10;Description: Group of diverse cartoon people in front of colorful set of buildings, representing whole of community engagement as we build the FEMA our nation needs and deserves. ">
            <a:extLst>
              <a:ext uri="{FF2B5EF4-FFF2-40B4-BE49-F238E27FC236}">
                <a16:creationId xmlns:a16="http://schemas.microsoft.com/office/drawing/2014/main" id="{B6992CA1-7CEB-404E-9127-AC38BEB91B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3078" y="28455"/>
            <a:ext cx="2260733" cy="122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6567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ED6DAEC-E324-4C27-BE6C-4AE872CA2FCB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4132" y="3917445"/>
            <a:ext cx="4011847" cy="1429828"/>
          </a:xfrm>
          <a:prstGeom prst="rect">
            <a:avLst/>
          </a:prstGeom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17957A89-00E4-474A-B516-C330C8FCC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7640" y="2404513"/>
            <a:ext cx="8036720" cy="743347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pPr algn="ctr"/>
            <a:r>
              <a:rPr lang="en-US">
                <a:solidFill>
                  <a:schemeClr val="tx1"/>
                </a:solidFill>
              </a:rPr>
              <a:t>Thank you for using this template.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DE68DC-C9C8-4605-B919-AEB3BD89A7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1702" y="1773817"/>
            <a:ext cx="2771559" cy="274582"/>
          </a:xfrm>
          <a:prstGeom prst="rect">
            <a:avLst/>
          </a:prstGeom>
        </p:spPr>
      </p:pic>
      <p:pic>
        <p:nvPicPr>
          <p:cNvPr id="6" name="Picture 5" descr="Title: FEMA cover graphic for 2022-2026 FEMA Strategic Plan.  &#10;Description: Group of diverse cartoon people in front of colorful set of buildings, representing whole of community engagement as we build the FEMA our nation needs and deserves. ">
            <a:extLst>
              <a:ext uri="{FF2B5EF4-FFF2-40B4-BE49-F238E27FC236}">
                <a16:creationId xmlns:a16="http://schemas.microsoft.com/office/drawing/2014/main" id="{156575E5-EBBA-408E-B6BF-293F757C359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5424" y="270802"/>
            <a:ext cx="2519845" cy="13641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D55785-789D-433B-8868-DC551E30B11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6951" y="1569672"/>
            <a:ext cx="3048714" cy="19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3127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low i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8189" y="2164956"/>
            <a:ext cx="10715627" cy="743347"/>
          </a:xfrm>
        </p:spPr>
        <p:txBody>
          <a:bodyPr>
            <a:normAutofit/>
          </a:bodyPr>
          <a:lstStyle>
            <a:lvl1pPr>
              <a:defRPr sz="4000" b="0">
                <a:solidFill>
                  <a:srgbClr val="005288"/>
                </a:solidFill>
                <a:latin typeface="+mj-lt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45067" y="2895600"/>
            <a:ext cx="10708748" cy="114836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3484E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007AB3-9044-9E49-80A1-0B6479D03B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067" y="4372332"/>
            <a:ext cx="3269721" cy="116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4401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rgbClr val="0052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C5259B2E-2FEF-A64F-8760-8691A70A60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8189" y="2579484"/>
            <a:ext cx="10715627" cy="743347"/>
          </a:xfrm>
        </p:spPr>
        <p:txBody>
          <a:bodyPr>
            <a:normAutofit/>
          </a:bodyPr>
          <a:lstStyle>
            <a:lvl1pPr>
              <a:defRPr sz="4000" b="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r>
              <a:rPr lang="en-US"/>
              <a:t>Divider slide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F0C131CE-4E30-DE4B-AB8A-A8FD12FA28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5067" y="3310128"/>
            <a:ext cx="10708748" cy="114836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30840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cap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7219366" y="1549401"/>
            <a:ext cx="4234455" cy="388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spcBef>
                <a:spcPts val="1500"/>
              </a:spcBef>
              <a:buNone/>
              <a:defRPr sz="16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add descriptive text</a:t>
            </a:r>
          </a:p>
        </p:txBody>
      </p:sp>
      <p:sp>
        <p:nvSpPr>
          <p:cNvPr id="20" name="Content Placeholder 18"/>
          <p:cNvSpPr>
            <a:spLocks noGrp="1"/>
          </p:cNvSpPr>
          <p:nvPr>
            <p:ph sz="quarter" idx="11" hasCustomPrompt="1"/>
          </p:nvPr>
        </p:nvSpPr>
        <p:spPr>
          <a:xfrm>
            <a:off x="763008" y="1549402"/>
            <a:ext cx="6023847" cy="38807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Insert chart here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738189" y="452440"/>
            <a:ext cx="10715627" cy="743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528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Footer Placeholder 10">
            <a:extLst>
              <a:ext uri="{FF2B5EF4-FFF2-40B4-BE49-F238E27FC236}">
                <a16:creationId xmlns:a16="http://schemas.microsoft.com/office/drawing/2014/main" id="{B997A94B-DC6C-EB4F-A0EF-FAB78028964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096000" y="6173791"/>
            <a:ext cx="4443413" cy="365125"/>
          </a:xfrm>
        </p:spPr>
        <p:txBody>
          <a:bodyPr/>
          <a:lstStyle>
            <a:lvl1pPr>
              <a:defRPr>
                <a:ln>
                  <a:noFill/>
                </a:ln>
                <a:solidFill>
                  <a:srgbClr val="5A5B5D"/>
                </a:solidFill>
              </a:defRPr>
            </a:lvl1pPr>
          </a:lstStyle>
          <a:p>
            <a:r>
              <a:rPr lang="en-US"/>
              <a:t>Federal Emergency Management Agency</a:t>
            </a:r>
          </a:p>
        </p:txBody>
      </p:sp>
      <p:sp>
        <p:nvSpPr>
          <p:cNvPr id="10" name="Slide Number Placeholder 11">
            <a:extLst>
              <a:ext uri="{FF2B5EF4-FFF2-40B4-BE49-F238E27FC236}">
                <a16:creationId xmlns:a16="http://schemas.microsoft.com/office/drawing/2014/main" id="{F90CEE4B-BD46-A046-8385-D32CD3EA4E9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539413" y="6173791"/>
            <a:ext cx="914403" cy="365125"/>
          </a:xfrm>
        </p:spPr>
        <p:txBody>
          <a:bodyPr/>
          <a:lstStyle>
            <a:lvl1pPr>
              <a:defRPr>
                <a:solidFill>
                  <a:srgbClr val="5A5B5D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3F5E7CD-1E91-C647-9AFB-F570055EB0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457" y="5871061"/>
            <a:ext cx="2027024" cy="81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5247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738189" y="1524000"/>
            <a:ext cx="10715627" cy="4106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C5415B20-894C-9F4F-8C45-42C9CA8DD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28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A4106D1A-06B2-FC45-A02C-546D1A72D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9413" y="6173791"/>
            <a:ext cx="914403" cy="365125"/>
          </a:xfrm>
        </p:spPr>
        <p:txBody>
          <a:bodyPr/>
          <a:lstStyle>
            <a:lvl1pPr>
              <a:defRPr>
                <a:solidFill>
                  <a:srgbClr val="5A5B5D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0">
            <a:extLst>
              <a:ext uri="{FF2B5EF4-FFF2-40B4-BE49-F238E27FC236}">
                <a16:creationId xmlns:a16="http://schemas.microsoft.com/office/drawing/2014/main" id="{DD99A83E-845A-484A-843A-24FDEA183558}"/>
              </a:ext>
            </a:extLst>
          </p:cNvPr>
          <p:cNvSpPr txBox="1">
            <a:spLocks/>
          </p:cNvSpPr>
          <p:nvPr userDrawn="1"/>
        </p:nvSpPr>
        <p:spPr>
          <a:xfrm>
            <a:off x="6096000" y="6173791"/>
            <a:ext cx="44434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ln>
                  <a:noFill/>
                </a:ln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5A5B5D"/>
                </a:solidFill>
              </a:rPr>
              <a:t>Federal Emergency Management Agency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8619E4-EB49-D04C-9F79-4BB3758FD4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556" y="5861119"/>
            <a:ext cx="2155825" cy="76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8933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tle: FEMA cover graphic for 2022-2026 FEMA Strategic Plan.  &#10;Description: Group of diverse cartoon people in front of colorful set of buildings, representing whole of community engagement as we build the FEMA our nation needs and deserves. &#10;&quot;Building the FEMA our Nation Needs and Deserves&quot;">
            <a:extLst>
              <a:ext uri="{FF2B5EF4-FFF2-40B4-BE49-F238E27FC236}">
                <a16:creationId xmlns:a16="http://schemas.microsoft.com/office/drawing/2014/main" id="{00D5596A-DBF3-4A40-89B8-BA71512311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41406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F6CAE8-8154-47E1-AC2A-621AD0387F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466638"/>
            <a:ext cx="10615614" cy="1088136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/>
              <a:t>Click to edit Master Title </a:t>
            </a:r>
          </a:p>
        </p:txBody>
      </p:sp>
      <p:pic>
        <p:nvPicPr>
          <p:cNvPr id="9" name="Picture 8" descr="FEMA logo">
            <a:extLst>
              <a:ext uri="{FF2B5EF4-FFF2-40B4-BE49-F238E27FC236}">
                <a16:creationId xmlns:a16="http://schemas.microsoft.com/office/drawing/2014/main" id="{C3FEA170-78F9-4DB9-ADC7-21DFDE7254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773" y="4936300"/>
            <a:ext cx="3571106" cy="167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7196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uilding the FEMA our Nation Needs and Deserves">
            <a:extLst>
              <a:ext uri="{FF2B5EF4-FFF2-40B4-BE49-F238E27FC236}">
                <a16:creationId xmlns:a16="http://schemas.microsoft.com/office/drawing/2014/main" id="{B6F64896-20B5-4A3F-8EB6-27D4482A57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1356" y="2316620"/>
            <a:ext cx="3657601" cy="362363"/>
          </a:xfrm>
          <a:prstGeom prst="rect">
            <a:avLst/>
          </a:prstGeom>
        </p:spPr>
      </p:pic>
      <p:pic>
        <p:nvPicPr>
          <p:cNvPr id="7" name="Picture 6" descr="Title: FEMA cover graphic for 2022-2026 FEMA Strategic Plan.  &#10;Description: Group of diverse cartoon people in front of colorful set of buildings, representing whole of community engagement as we build the FEMA our nation needs and deserves. ">
            <a:extLst>
              <a:ext uri="{FF2B5EF4-FFF2-40B4-BE49-F238E27FC236}">
                <a16:creationId xmlns:a16="http://schemas.microsoft.com/office/drawing/2014/main" id="{20CC1C3A-9F92-4A7A-9B62-CFAED9E4FF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3650" y="465287"/>
            <a:ext cx="3325416" cy="18002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B23FB7-E802-47F2-AEF5-C5393BEE4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4676" y="2138928"/>
            <a:ext cx="4023360" cy="253168"/>
          </a:xfrm>
          <a:prstGeom prst="rect">
            <a:avLst/>
          </a:prstGeom>
        </p:spPr>
      </p:pic>
      <p:pic>
        <p:nvPicPr>
          <p:cNvPr id="9" name="Picture 8" descr="FEMA logo">
            <a:extLst>
              <a:ext uri="{FF2B5EF4-FFF2-40B4-BE49-F238E27FC236}">
                <a16:creationId xmlns:a16="http://schemas.microsoft.com/office/drawing/2014/main" id="{88F3C302-071A-4F91-BB9F-4DF69266FF9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199" y="4330374"/>
            <a:ext cx="3269721" cy="116515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F8EDF3F-FC48-48BB-8B2A-24AC7A98B6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466638"/>
            <a:ext cx="10615614" cy="1088136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5188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12421536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tle: FEMA cover graphic for 2022-2026 FEMA Strategic Plan.  &#10;Description: Group of diverse cartoon people in front of colorful set of buildings, representing whole of community engagement as we build the FEMA our nation needs and deserves. ">
            <a:extLst>
              <a:ext uri="{FF2B5EF4-FFF2-40B4-BE49-F238E27FC236}">
                <a16:creationId xmlns:a16="http://schemas.microsoft.com/office/drawing/2014/main" id="{8003C1E3-245A-437A-9787-93C4D70219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980" y="466118"/>
            <a:ext cx="3325416" cy="18002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C4F80F-59C9-4391-8C72-DB926EDD3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08" y="2190036"/>
            <a:ext cx="4023360" cy="25316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BE5F9BA-4466-47A0-BE1A-FA2FE5EF94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466638"/>
            <a:ext cx="10615614" cy="1088136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5188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/>
              <a:t>Click to edit Master Title</a:t>
            </a:r>
          </a:p>
        </p:txBody>
      </p:sp>
      <p:pic>
        <p:nvPicPr>
          <p:cNvPr id="11" name="Picture 10" descr="FEMA logo">
            <a:extLst>
              <a:ext uri="{FF2B5EF4-FFF2-40B4-BE49-F238E27FC236}">
                <a16:creationId xmlns:a16="http://schemas.microsoft.com/office/drawing/2014/main" id="{A09C0AD8-D359-4B19-8ABB-6C0B9F5329E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199" y="4330374"/>
            <a:ext cx="3269721" cy="116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0106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uilding the FEMA our Nation Needs and Deserves">
            <a:extLst>
              <a:ext uri="{FF2B5EF4-FFF2-40B4-BE49-F238E27FC236}">
                <a16:creationId xmlns:a16="http://schemas.microsoft.com/office/drawing/2014/main" id="{73B2A989-CCA6-442D-954A-898AA97DC4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7893" y="4853761"/>
            <a:ext cx="4439271" cy="4398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EB2C18-42F5-482D-BB10-D4923065DD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6095997" y="4608635"/>
            <a:ext cx="5952762" cy="374574"/>
          </a:xfrm>
          <a:prstGeom prst="rect">
            <a:avLst/>
          </a:prstGeom>
        </p:spPr>
      </p:pic>
      <p:pic>
        <p:nvPicPr>
          <p:cNvPr id="10" name="Picture 9" descr="Title: FEMA cover graphic for 2022-2026 FEMA Strategic Plan.  &#10;Description: Group of diverse cartoon people in front of colorful set of buildings, representing whole of community engagement as we build the FEMA our nation needs and deserves. ">
            <a:extLst>
              <a:ext uri="{FF2B5EF4-FFF2-40B4-BE49-F238E27FC236}">
                <a16:creationId xmlns:a16="http://schemas.microsoft.com/office/drawing/2014/main" id="{EB70BB21-D13D-4A32-8554-2667C48E3DD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799" y="1482071"/>
            <a:ext cx="5775458" cy="312656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9682B59-21C1-4330-AA6F-30BFCE2BB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66638"/>
            <a:ext cx="10615614" cy="1088136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2" name="Picture 11" descr="FEMA logo">
            <a:extLst>
              <a:ext uri="{FF2B5EF4-FFF2-40B4-BE49-F238E27FC236}">
                <a16:creationId xmlns:a16="http://schemas.microsoft.com/office/drawing/2014/main" id="{8C52C8E3-ED0C-44C8-BBEA-213B0DB0EF1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199" y="4330374"/>
            <a:ext cx="3269721" cy="116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407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ivid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FCAAB8-153D-495B-B6EB-4FF979CBAC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CE0F9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FC1C4BD-D0DF-46F9-BE1E-B24E9D29D7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310128"/>
            <a:ext cx="10615615" cy="114836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Franklin Gothic Medium" panose="020B0603020102020204" pitchFamily="34" charset="0"/>
              </a:defRPr>
            </a:lvl1pPr>
          </a:lstStyle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This is a divider slide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CCB4709-5E61-404B-9536-9D4C894BBCA8}"/>
              </a:ext>
            </a:extLst>
          </p:cNvPr>
          <p:cNvSpPr txBox="1">
            <a:spLocks/>
          </p:cNvSpPr>
          <p:nvPr userDrawn="1"/>
        </p:nvSpPr>
        <p:spPr>
          <a:xfrm>
            <a:off x="838200" y="2466638"/>
            <a:ext cx="10615614" cy="1088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764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738189" y="1524000"/>
            <a:ext cx="10715627" cy="4106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Make an outline first. </a:t>
            </a:r>
          </a:p>
          <a:p>
            <a:r>
              <a:rPr lang="en-US"/>
              <a:t>Use powerful images. </a:t>
            </a:r>
          </a:p>
          <a:p>
            <a:r>
              <a:rPr lang="en-US"/>
              <a:t>Include only one idea per slide. </a:t>
            </a:r>
          </a:p>
          <a:p>
            <a:r>
              <a:rPr lang="en-US"/>
              <a:t>Use slides for emphasis, not exposition. </a:t>
            </a:r>
          </a:p>
          <a:p>
            <a:r>
              <a:rPr lang="en-US"/>
              <a:t>Ask great questions. 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C5415B20-894C-9F4F-8C45-42C9CA8DD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8190" y="452440"/>
            <a:ext cx="10715622" cy="743347"/>
          </a:xfrm>
        </p:spPr>
        <p:txBody>
          <a:bodyPr/>
          <a:lstStyle>
            <a:lvl1pPr>
              <a:defRPr>
                <a:solidFill>
                  <a:srgbClr val="005288"/>
                </a:solidFill>
              </a:defRPr>
            </a:lvl1pPr>
          </a:lstStyle>
          <a:p>
            <a:r>
              <a:rPr lang="en-US"/>
              <a:t>Agenda</a:t>
            </a:r>
          </a:p>
        </p:txBody>
      </p:sp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A4106D1A-06B2-FC45-A02C-546D1A72D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9413" y="6173791"/>
            <a:ext cx="914403" cy="365125"/>
          </a:xfrm>
        </p:spPr>
        <p:txBody>
          <a:bodyPr/>
          <a:lstStyle>
            <a:lvl1pPr>
              <a:defRPr>
                <a:solidFill>
                  <a:srgbClr val="5A5B5D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0">
            <a:extLst>
              <a:ext uri="{FF2B5EF4-FFF2-40B4-BE49-F238E27FC236}">
                <a16:creationId xmlns:a16="http://schemas.microsoft.com/office/drawing/2014/main" id="{DD99A83E-845A-484A-843A-24FDEA183558}"/>
              </a:ext>
            </a:extLst>
          </p:cNvPr>
          <p:cNvSpPr txBox="1">
            <a:spLocks/>
          </p:cNvSpPr>
          <p:nvPr userDrawn="1"/>
        </p:nvSpPr>
        <p:spPr>
          <a:xfrm>
            <a:off x="6096000" y="6173791"/>
            <a:ext cx="44434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ln>
                  <a:noFill/>
                </a:ln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5A5B5D"/>
                </a:solidFill>
              </a:rPr>
              <a:t>2022-2026 FEMA Strategic Plan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8619E4-EB49-D04C-9F79-4BB3758FD4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556" y="5861119"/>
            <a:ext cx="2155825" cy="768223"/>
          </a:xfrm>
          <a:prstGeom prst="rect">
            <a:avLst/>
          </a:prstGeom>
        </p:spPr>
      </p:pic>
      <p:pic>
        <p:nvPicPr>
          <p:cNvPr id="9" name="Picture 8" descr="Title: FEMA cover graphic for 2022-2026 FEMA Strategic Plan.  &#10;Description: Group of diverse cartoon people in front of colorful set of buildings, representing whole of community engagement as we build the FEMA our nation needs and deserves. ">
            <a:extLst>
              <a:ext uri="{FF2B5EF4-FFF2-40B4-BE49-F238E27FC236}">
                <a16:creationId xmlns:a16="http://schemas.microsoft.com/office/drawing/2014/main" id="{F2D4CDF5-6563-479A-B911-0646211CA50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3078" y="28455"/>
            <a:ext cx="2260733" cy="122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1108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ivide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7CFF326-FA5E-4350-8B94-E4A8529D23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310128"/>
            <a:ext cx="10615615" cy="114836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Franklin Gothic Medium" panose="020B0603020102020204" pitchFamily="34" charset="0"/>
              </a:defRPr>
            </a:lvl1pPr>
          </a:lstStyle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This is a divider slide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4BD30D8-97D2-44C5-AE36-74070E8EC489}"/>
              </a:ext>
            </a:extLst>
          </p:cNvPr>
          <p:cNvSpPr txBox="1">
            <a:spLocks/>
          </p:cNvSpPr>
          <p:nvPr userDrawn="1"/>
        </p:nvSpPr>
        <p:spPr>
          <a:xfrm>
            <a:off x="838200" y="2466638"/>
            <a:ext cx="10615614" cy="1088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6628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al 1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Title: FEMA graphic for 2022-2026 FEMA Strategic Plan, Goal 1 – Equity.  &#10;Description: Three cartoon people of different heights, ethnicity, and abilities atop tiered platforms that raise all to equal levels, representing FEMA’s goal to instill equity as a foundation of emergency management. ">
            <a:extLst>
              <a:ext uri="{FF2B5EF4-FFF2-40B4-BE49-F238E27FC236}">
                <a16:creationId xmlns:a16="http://schemas.microsoft.com/office/drawing/2014/main" id="{D0F09F55-7397-467A-88B5-E0F75BCFD8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08DF1F6-F804-4628-BA73-A3AF542E80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310128"/>
            <a:ext cx="10615615" cy="114836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Franklin Gothic Medium" panose="020B0603020102020204" pitchFamily="34" charset="0"/>
              </a:defRPr>
            </a:lvl1pPr>
          </a:lstStyle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This is a divider slide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FADB469-39AE-444D-BAFB-59DF78362FB1}"/>
              </a:ext>
            </a:extLst>
          </p:cNvPr>
          <p:cNvSpPr txBox="1">
            <a:spLocks/>
          </p:cNvSpPr>
          <p:nvPr userDrawn="1"/>
        </p:nvSpPr>
        <p:spPr>
          <a:xfrm>
            <a:off x="838200" y="2466638"/>
            <a:ext cx="10615614" cy="1088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3353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al 2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itle: FEMA graphic for 2022-2026 FEMA Strategic Plan, Goal 2 – Climate Resilience. &#10;Description: Two cartoon people of different genders and ethnicity, jointly holding a globe of the planet, representing everyone’s role – and FEMA’s goal to lead the whole community – in climate resilience. ">
            <a:extLst>
              <a:ext uri="{FF2B5EF4-FFF2-40B4-BE49-F238E27FC236}">
                <a16:creationId xmlns:a16="http://schemas.microsoft.com/office/drawing/2014/main" id="{5852865D-6761-48D1-8CA6-EDAF176293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EA490AF-C4FC-4C78-93DB-6A75897B6C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310128"/>
            <a:ext cx="10615615" cy="114836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Franklin Gothic Medium" panose="020B0603020102020204" pitchFamily="34" charset="0"/>
              </a:defRPr>
            </a:lvl1pPr>
          </a:lstStyle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This is a divider slide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FFEFD82-11AC-43C1-9E91-C603D7D635DA}"/>
              </a:ext>
            </a:extLst>
          </p:cNvPr>
          <p:cNvSpPr txBox="1">
            <a:spLocks/>
          </p:cNvSpPr>
          <p:nvPr userDrawn="1"/>
        </p:nvSpPr>
        <p:spPr>
          <a:xfrm>
            <a:off x="838200" y="2466638"/>
            <a:ext cx="10615614" cy="1088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2397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al 3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Title: FEMA graphic for 2022-2026 FEMA Strategic Plan, Goal 3 – Readiness. &#10;Description: Four cartoon people of different genders, ethnicities and ages – including two FEMA employees – standing together representing the importance of whole community in FEMA’s goal to promote and sustain a ready FEMA and prepared nation. ">
            <a:extLst>
              <a:ext uri="{FF2B5EF4-FFF2-40B4-BE49-F238E27FC236}">
                <a16:creationId xmlns:a16="http://schemas.microsoft.com/office/drawing/2014/main" id="{4A2641C4-9BFB-4365-8199-B95539CD11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74EFE1D-81C3-4F36-B8E4-1A22551287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310128"/>
            <a:ext cx="10615615" cy="114836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Franklin Gothic Medium" panose="020B0603020102020204" pitchFamily="34" charset="0"/>
              </a:defRPr>
            </a:lvl1pPr>
          </a:lstStyle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This is a divider slide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658A489-AD5A-48DB-A8D6-5388E2553849}"/>
              </a:ext>
            </a:extLst>
          </p:cNvPr>
          <p:cNvSpPr txBox="1">
            <a:spLocks/>
          </p:cNvSpPr>
          <p:nvPr userDrawn="1"/>
        </p:nvSpPr>
        <p:spPr>
          <a:xfrm>
            <a:off x="838200" y="2466638"/>
            <a:ext cx="10615614" cy="1088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974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low i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8189" y="2164956"/>
            <a:ext cx="10715627" cy="743347"/>
          </a:xfrm>
        </p:spPr>
        <p:txBody>
          <a:bodyPr>
            <a:normAutofit/>
          </a:bodyPr>
          <a:lstStyle>
            <a:lvl1pPr>
              <a:defRPr sz="4000" b="0">
                <a:solidFill>
                  <a:srgbClr val="005288"/>
                </a:solidFill>
                <a:latin typeface="+mj-lt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45067" y="2895600"/>
            <a:ext cx="10708748" cy="114836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3484E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007AB3-9044-9E49-80A1-0B6479D03B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067" y="4372332"/>
            <a:ext cx="3269721" cy="116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2566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(low ink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view of a city&#10;&#10;Description automatically generated">
            <a:extLst>
              <a:ext uri="{FF2B5EF4-FFF2-40B4-BE49-F238E27FC236}">
                <a16:creationId xmlns:a16="http://schemas.microsoft.com/office/drawing/2014/main" id="{2D061912-18C8-41D6-8A7B-B688E67B5E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719D287-29F9-DE44-9F1C-D54D423E2DB4}"/>
              </a:ext>
            </a:extLst>
          </p:cNvPr>
          <p:cNvSpPr/>
          <p:nvPr userDrawn="1"/>
        </p:nvSpPr>
        <p:spPr>
          <a:xfrm>
            <a:off x="-3437" y="-10246"/>
            <a:ext cx="12192000" cy="6858002"/>
          </a:xfrm>
          <a:prstGeom prst="rect">
            <a:avLst/>
          </a:prstGeom>
          <a:solidFill>
            <a:srgbClr val="005288">
              <a:alpha val="67059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8190" y="390543"/>
            <a:ext cx="10708748" cy="1816925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5400" b="0" i="0">
                <a:solidFill>
                  <a:schemeClr val="bg1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38189" y="2280634"/>
            <a:ext cx="10708748" cy="1148366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77AD55-8AE7-B04C-A183-19CD2864A0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189" y="3829059"/>
            <a:ext cx="3698875" cy="131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43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rgbClr val="0052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C5259B2E-2FEF-A64F-8760-8691A70A60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8189" y="2579484"/>
            <a:ext cx="10715627" cy="743347"/>
          </a:xfrm>
        </p:spPr>
        <p:txBody>
          <a:bodyPr>
            <a:normAutofit/>
          </a:bodyPr>
          <a:lstStyle>
            <a:lvl1pPr>
              <a:defRPr sz="4000" b="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F0C131CE-4E30-DE4B-AB8A-A8FD12FA28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5067" y="3310128"/>
            <a:ext cx="10708748" cy="114836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36622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arge body of water surrounded by trees&#10;&#10;Description automatically generated">
            <a:extLst>
              <a:ext uri="{FF2B5EF4-FFF2-40B4-BE49-F238E27FC236}">
                <a16:creationId xmlns:a16="http://schemas.microsoft.com/office/drawing/2014/main" id="{C1919607-8AD0-4466-BC03-467A0DAC81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43380E8-22F6-1840-9848-D52F39AFD7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288">
              <a:alpha val="78000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F6AFE8EF-C433-A04D-8FA7-421BB355AC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8189" y="2579484"/>
            <a:ext cx="10715627" cy="743347"/>
          </a:xfrm>
        </p:spPr>
        <p:txBody>
          <a:bodyPr>
            <a:normAutofit/>
          </a:bodyPr>
          <a:lstStyle>
            <a:lvl1pPr>
              <a:defRPr sz="4000" b="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r>
              <a:rPr lang="en-US" dirty="0"/>
              <a:t>Divider slide + image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B1F6F3CA-DCA5-7D4E-AA81-4152972D55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5067" y="3310128"/>
            <a:ext cx="10708748" cy="114836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11375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738189" y="1524000"/>
            <a:ext cx="10715627" cy="4106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C5415B20-894C-9F4F-8C45-42C9CA8DD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28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A4106D1A-06B2-FC45-A02C-546D1A72D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9413" y="6173791"/>
            <a:ext cx="914403" cy="365125"/>
          </a:xfrm>
        </p:spPr>
        <p:txBody>
          <a:bodyPr/>
          <a:lstStyle>
            <a:lvl1pPr>
              <a:defRPr>
                <a:solidFill>
                  <a:srgbClr val="5A5B5D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0">
            <a:extLst>
              <a:ext uri="{FF2B5EF4-FFF2-40B4-BE49-F238E27FC236}">
                <a16:creationId xmlns:a16="http://schemas.microsoft.com/office/drawing/2014/main" id="{DD99A83E-845A-484A-843A-24FDEA183558}"/>
              </a:ext>
            </a:extLst>
          </p:cNvPr>
          <p:cNvSpPr txBox="1">
            <a:spLocks/>
          </p:cNvSpPr>
          <p:nvPr userDrawn="1"/>
        </p:nvSpPr>
        <p:spPr>
          <a:xfrm>
            <a:off x="6096000" y="6173791"/>
            <a:ext cx="44434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ln>
                  <a:noFill/>
                </a:ln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5A5B5D"/>
                </a:solidFill>
              </a:rPr>
              <a:t>Federal Emergency Management Agency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8619E4-EB49-D04C-9F79-4BB3758FD4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556" y="5861119"/>
            <a:ext cx="2155825" cy="76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1130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1204149" y="2300174"/>
            <a:ext cx="9746075" cy="880064"/>
          </a:xfrm>
          <a:prstGeom prst="rect">
            <a:avLst/>
          </a:prstGeom>
        </p:spPr>
        <p:txBody>
          <a:bodyPr lIns="64251" tIns="32125" rIns="64251" bIns="32125"/>
          <a:lstStyle>
            <a:lvl1pPr algn="l">
              <a:lnSpc>
                <a:spcPts val="5000"/>
              </a:lnSpc>
              <a:spcBef>
                <a:spcPts val="7500"/>
              </a:spcBef>
              <a:spcAft>
                <a:spcPts val="0"/>
              </a:spcAft>
              <a:defRPr sz="4600" baseline="0">
                <a:solidFill>
                  <a:srgbClr val="005288"/>
                </a:solidFill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4152" y="3202727"/>
            <a:ext cx="9746073" cy="717193"/>
          </a:xfrm>
          <a:prstGeom prst="rect">
            <a:avLst/>
          </a:prstGeom>
        </p:spPr>
        <p:txBody>
          <a:bodyPr wrap="square" lIns="64251" tIns="32125" rIns="64251" bIns="32125">
            <a:spAutoFit/>
          </a:bodyPr>
          <a:lstStyle>
            <a:lvl1pPr marL="0" indent="0" algn="l">
              <a:lnSpc>
                <a:spcPts val="5000"/>
              </a:lnSpc>
              <a:spcBef>
                <a:spcPts val="2109"/>
              </a:spcBef>
              <a:buClr>
                <a:schemeClr val="tx2"/>
              </a:buClr>
              <a:buSzPct val="100000"/>
              <a:buFontTx/>
              <a:buNone/>
              <a:defRPr sz="4600" cap="none" baseline="0">
                <a:solidFill>
                  <a:srgbClr val="5A5B5D"/>
                </a:solidFill>
              </a:defRPr>
            </a:lvl1pPr>
            <a:lvl2pPr marL="321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42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63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85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06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27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48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70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text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DF2BF6-D194-1343-93BA-82E52542D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Federal Emergency Management Agency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506CF50-EC7F-7045-8A7E-444D3AE99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A5B5D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CC62EF53-F675-B345-BC80-8CCA23A8FCD2}"/>
              </a:ext>
            </a:extLst>
          </p:cNvPr>
          <p:cNvSpPr txBox="1">
            <a:spLocks/>
          </p:cNvSpPr>
          <p:nvPr userDrawn="1"/>
        </p:nvSpPr>
        <p:spPr>
          <a:xfrm>
            <a:off x="6096000" y="6173791"/>
            <a:ext cx="44434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ln>
                  <a:noFill/>
                </a:ln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5A5B5D"/>
                </a:solidFill>
              </a:rPr>
              <a:t>Federal Emergency Management Agency</a:t>
            </a:r>
          </a:p>
        </p:txBody>
      </p:sp>
      <p:sp>
        <p:nvSpPr>
          <p:cNvPr id="9" name="Slide Number Placeholder 11">
            <a:extLst>
              <a:ext uri="{FF2B5EF4-FFF2-40B4-BE49-F238E27FC236}">
                <a16:creationId xmlns:a16="http://schemas.microsoft.com/office/drawing/2014/main" id="{F55905DA-9C4D-EE4A-8870-6FB2EB81F1D1}"/>
              </a:ext>
            </a:extLst>
          </p:cNvPr>
          <p:cNvSpPr txBox="1">
            <a:spLocks/>
          </p:cNvSpPr>
          <p:nvPr userDrawn="1"/>
        </p:nvSpPr>
        <p:spPr>
          <a:xfrm>
            <a:off x="10539413" y="6173791"/>
            <a:ext cx="9144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CC257D-A786-9244-9E17-CE618C8B9275}" type="slidenum">
              <a:rPr lang="en-US" smtClean="0">
                <a:solidFill>
                  <a:srgbClr val="5A5B5D"/>
                </a:solidFill>
              </a:rPr>
              <a:pPr/>
              <a:t>‹#›</a:t>
            </a:fld>
            <a:endParaRPr lang="en-US" dirty="0">
              <a:solidFill>
                <a:srgbClr val="5A5B5D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B4236FD-D275-D549-B0E5-35B58EAE67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556" y="5861119"/>
            <a:ext cx="2155825" cy="76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254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26018" y="1549400"/>
            <a:ext cx="5268383" cy="399415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14018" y="1549400"/>
            <a:ext cx="5268383" cy="399415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38189" y="452440"/>
            <a:ext cx="8321040" cy="743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5288"/>
                </a:solidFill>
              </a:defRPr>
            </a:lvl1pPr>
          </a:lstStyle>
          <a:p>
            <a:r>
              <a:rPr lang="en-US"/>
              <a:t>General Content</a:t>
            </a:r>
          </a:p>
        </p:txBody>
      </p:sp>
      <p:sp>
        <p:nvSpPr>
          <p:cNvPr id="9" name="Footer Placeholder 10">
            <a:extLst>
              <a:ext uri="{FF2B5EF4-FFF2-40B4-BE49-F238E27FC236}">
                <a16:creationId xmlns:a16="http://schemas.microsoft.com/office/drawing/2014/main" id="{780EFCB7-513F-8445-B833-1531FD238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173791"/>
            <a:ext cx="4443413" cy="365125"/>
          </a:xfrm>
        </p:spPr>
        <p:txBody>
          <a:bodyPr/>
          <a:lstStyle>
            <a:lvl1pPr>
              <a:defRPr>
                <a:ln>
                  <a:noFill/>
                </a:ln>
                <a:solidFill>
                  <a:srgbClr val="5A5B5D"/>
                </a:solidFill>
              </a:defRPr>
            </a:lvl1pPr>
          </a:lstStyle>
          <a:p>
            <a:r>
              <a:rPr lang="en-US">
                <a:solidFill>
                  <a:srgbClr val="5A5B5D"/>
                </a:solidFill>
              </a:rPr>
              <a:t>2022-2026 FEMA Strategic Plan</a:t>
            </a:r>
          </a:p>
        </p:txBody>
      </p:sp>
      <p:sp>
        <p:nvSpPr>
          <p:cNvPr id="10" name="Slide Number Placeholder 11">
            <a:extLst>
              <a:ext uri="{FF2B5EF4-FFF2-40B4-BE49-F238E27FC236}">
                <a16:creationId xmlns:a16="http://schemas.microsoft.com/office/drawing/2014/main" id="{3E4F6407-0B13-BA4A-9466-7F50E80E5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9413" y="6173791"/>
            <a:ext cx="914403" cy="365125"/>
          </a:xfrm>
        </p:spPr>
        <p:txBody>
          <a:bodyPr/>
          <a:lstStyle>
            <a:lvl1pPr>
              <a:defRPr>
                <a:solidFill>
                  <a:srgbClr val="5A5B5D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Title: FEMA cover graphic for 2022-2026 FEMA Strategic Plan.  &#10;Description: Group of diverse cartoon people in front of colorful set of buildings, representing whole of community engagement as we build the FEMA our nation needs and deserves. ">
            <a:extLst>
              <a:ext uri="{FF2B5EF4-FFF2-40B4-BE49-F238E27FC236}">
                <a16:creationId xmlns:a16="http://schemas.microsoft.com/office/drawing/2014/main" id="{0F1227DE-087E-4C12-BF45-DA15E92426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3078" y="28455"/>
            <a:ext cx="2260733" cy="12238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A933E29-A613-44C9-8941-4C53D6DB72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556" y="5861119"/>
            <a:ext cx="2155825" cy="76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9410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4E3FC85-6BF3-D94D-B8FE-FD0C2A5B203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05188"/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C2F1596D-781D-EF48-81CB-1D95696A1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87490" y="6299521"/>
            <a:ext cx="4443413" cy="365125"/>
          </a:xfrm>
        </p:spPr>
        <p:txBody>
          <a:bodyPr/>
          <a:lstStyle>
            <a:lvl1pPr>
              <a:defRPr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Federal Emergency Management Agency</a:t>
            </a:r>
          </a:p>
        </p:txBody>
      </p:sp>
      <p:sp>
        <p:nvSpPr>
          <p:cNvPr id="8" name="Slide Number Placeholder 11">
            <a:extLst>
              <a:ext uri="{FF2B5EF4-FFF2-40B4-BE49-F238E27FC236}">
                <a16:creationId xmlns:a16="http://schemas.microsoft.com/office/drawing/2014/main" id="{6C9652F4-E8D4-6446-9C97-A4DC78041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0903" y="6299521"/>
            <a:ext cx="91440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18C88F9-061D-C641-A335-28618704B8E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25837" y="2143639"/>
            <a:ext cx="5129793" cy="3473276"/>
          </a:xfrm>
          <a:prstGeom prst="rect">
            <a:avLst/>
          </a:prstGeom>
        </p:spPr>
        <p:txBody>
          <a:bodyPr/>
          <a:lstStyle>
            <a:lvl1pPr>
              <a:lnSpc>
                <a:spcPts val="2400"/>
              </a:lnSpc>
              <a:spcBef>
                <a:spcPts val="1000"/>
              </a:spcBef>
              <a:defRPr sz="2000" baseline="0"/>
            </a:lvl1pPr>
            <a:lvl2pPr>
              <a:spcBef>
                <a:spcPts val="1000"/>
              </a:spcBef>
              <a:defRPr sz="1800" baseline="0"/>
            </a:lvl2pPr>
            <a:lvl3pPr>
              <a:spcBef>
                <a:spcPts val="1000"/>
              </a:spcBef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5D75EF01-B7F2-F84B-B493-D6438400F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189" y="1206938"/>
            <a:ext cx="5117441" cy="743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528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69BDD282-AEF1-FF4D-A786-616931069BA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722076" y="1379318"/>
            <a:ext cx="4860325" cy="37641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862CD6B-A2FE-2346-8B4F-FE3C992B93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457" y="5885349"/>
            <a:ext cx="2027024" cy="81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9494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26018" y="1549400"/>
            <a:ext cx="5268383" cy="399415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14018" y="1549400"/>
            <a:ext cx="5268383" cy="399415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738189" y="452440"/>
            <a:ext cx="10715627" cy="743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528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10">
            <a:extLst>
              <a:ext uri="{FF2B5EF4-FFF2-40B4-BE49-F238E27FC236}">
                <a16:creationId xmlns:a16="http://schemas.microsoft.com/office/drawing/2014/main" id="{780EFCB7-513F-8445-B833-1531FD238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173791"/>
            <a:ext cx="4443413" cy="365125"/>
          </a:xfrm>
        </p:spPr>
        <p:txBody>
          <a:bodyPr/>
          <a:lstStyle>
            <a:lvl1pPr>
              <a:defRPr>
                <a:ln>
                  <a:noFill/>
                </a:ln>
                <a:solidFill>
                  <a:srgbClr val="5A5B5D"/>
                </a:solidFill>
              </a:defRPr>
            </a:lvl1pPr>
          </a:lstStyle>
          <a:p>
            <a:r>
              <a:rPr lang="en-US" dirty="0"/>
              <a:t>Federal Emergency Management Agency</a:t>
            </a:r>
          </a:p>
        </p:txBody>
      </p:sp>
      <p:sp>
        <p:nvSpPr>
          <p:cNvPr id="10" name="Slide Number Placeholder 11">
            <a:extLst>
              <a:ext uri="{FF2B5EF4-FFF2-40B4-BE49-F238E27FC236}">
                <a16:creationId xmlns:a16="http://schemas.microsoft.com/office/drawing/2014/main" id="{3E4F6407-0B13-BA4A-9466-7F50E80E5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9413" y="6173791"/>
            <a:ext cx="914403" cy="365125"/>
          </a:xfrm>
        </p:spPr>
        <p:txBody>
          <a:bodyPr/>
          <a:lstStyle>
            <a:lvl1pPr>
              <a:defRPr>
                <a:solidFill>
                  <a:srgbClr val="5A5B5D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363641A-DF3D-014E-836A-3DD8B99E67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457" y="5871061"/>
            <a:ext cx="2027024" cy="81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2521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18D89283-3265-234E-957A-919FE8DF1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30340" y="6276661"/>
            <a:ext cx="4443413" cy="365125"/>
          </a:xfrm>
        </p:spPr>
        <p:txBody>
          <a:bodyPr/>
          <a:lstStyle>
            <a:lvl1pPr>
              <a:defRPr>
                <a:ln>
                  <a:noFill/>
                </a:ln>
                <a:solidFill>
                  <a:srgbClr val="5A5B5D"/>
                </a:solidFill>
              </a:defRPr>
            </a:lvl1pPr>
          </a:lstStyle>
          <a:p>
            <a:r>
              <a:rPr lang="en-US" dirty="0"/>
              <a:t>Federal Emergency Management Agency</a:t>
            </a:r>
          </a:p>
        </p:txBody>
      </p:sp>
      <p:sp>
        <p:nvSpPr>
          <p:cNvPr id="9" name="Slide Number Placeholder 11">
            <a:extLst>
              <a:ext uri="{FF2B5EF4-FFF2-40B4-BE49-F238E27FC236}">
                <a16:creationId xmlns:a16="http://schemas.microsoft.com/office/drawing/2014/main" id="{60E538AA-6286-FD43-A4B4-5EE446930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3753" y="6276661"/>
            <a:ext cx="914403" cy="365125"/>
          </a:xfrm>
        </p:spPr>
        <p:txBody>
          <a:bodyPr/>
          <a:lstStyle>
            <a:lvl1pPr>
              <a:defRPr>
                <a:solidFill>
                  <a:srgbClr val="5A5B5D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E151971-39DB-E14F-AAE8-B45F52A8581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619773" y="2159000"/>
            <a:ext cx="5268383" cy="371754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B1AB2F0A-0ABE-3048-8BA0-117F0FE11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9773" y="1387209"/>
            <a:ext cx="4833555" cy="743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528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A picture containing person, blue&#10;&#10;Description automatically generated">
            <a:extLst>
              <a:ext uri="{FF2B5EF4-FFF2-40B4-BE49-F238E27FC236}">
                <a16:creationId xmlns:a16="http://schemas.microsoft.com/office/drawing/2014/main" id="{2B92D202-6B4E-47F9-BF7C-D14ED1C176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3220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2123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18D89283-3265-234E-957A-919FE8DF1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30340" y="6276661"/>
            <a:ext cx="4443413" cy="365125"/>
          </a:xfrm>
        </p:spPr>
        <p:txBody>
          <a:bodyPr/>
          <a:lstStyle>
            <a:lvl1pPr>
              <a:defRPr>
                <a:ln>
                  <a:noFill/>
                </a:ln>
                <a:solidFill>
                  <a:srgbClr val="5A5B5D"/>
                </a:solidFill>
              </a:defRPr>
            </a:lvl1pPr>
          </a:lstStyle>
          <a:p>
            <a:r>
              <a:rPr lang="en-US" dirty="0"/>
              <a:t>Federal Emergency Management Agency</a:t>
            </a:r>
          </a:p>
        </p:txBody>
      </p:sp>
      <p:sp>
        <p:nvSpPr>
          <p:cNvPr id="9" name="Slide Number Placeholder 11">
            <a:extLst>
              <a:ext uri="{FF2B5EF4-FFF2-40B4-BE49-F238E27FC236}">
                <a16:creationId xmlns:a16="http://schemas.microsoft.com/office/drawing/2014/main" id="{60E538AA-6286-FD43-A4B4-5EE446930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3753" y="6276661"/>
            <a:ext cx="914403" cy="365125"/>
          </a:xfrm>
        </p:spPr>
        <p:txBody>
          <a:bodyPr/>
          <a:lstStyle>
            <a:lvl1pPr>
              <a:defRPr>
                <a:solidFill>
                  <a:srgbClr val="5A5B5D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E151971-39DB-E14F-AAE8-B45F52A8581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619773" y="2159000"/>
            <a:ext cx="5268383" cy="371754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B1AB2F0A-0ABE-3048-8BA0-117F0FE11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9773" y="1387209"/>
            <a:ext cx="4833555" cy="743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528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 descr="A picture containing person&#10;&#10;Description automatically generated">
            <a:extLst>
              <a:ext uri="{FF2B5EF4-FFF2-40B4-BE49-F238E27FC236}">
                <a16:creationId xmlns:a16="http://schemas.microsoft.com/office/drawing/2014/main" id="{93ACFCEE-1C8A-4F18-8889-F897D92370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4152452" cy="687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211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18D89283-3265-234E-957A-919FE8DF1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30340" y="6276661"/>
            <a:ext cx="4443413" cy="365125"/>
          </a:xfrm>
        </p:spPr>
        <p:txBody>
          <a:bodyPr/>
          <a:lstStyle>
            <a:lvl1pPr>
              <a:defRPr>
                <a:ln>
                  <a:noFill/>
                </a:ln>
                <a:solidFill>
                  <a:srgbClr val="5A5B5D"/>
                </a:solidFill>
              </a:defRPr>
            </a:lvl1pPr>
          </a:lstStyle>
          <a:p>
            <a:r>
              <a:rPr lang="en-US" dirty="0"/>
              <a:t>Federal Emergency Management Agency</a:t>
            </a:r>
          </a:p>
        </p:txBody>
      </p:sp>
      <p:sp>
        <p:nvSpPr>
          <p:cNvPr id="9" name="Slide Number Placeholder 11">
            <a:extLst>
              <a:ext uri="{FF2B5EF4-FFF2-40B4-BE49-F238E27FC236}">
                <a16:creationId xmlns:a16="http://schemas.microsoft.com/office/drawing/2014/main" id="{60E538AA-6286-FD43-A4B4-5EE446930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3753" y="6276661"/>
            <a:ext cx="914403" cy="365125"/>
          </a:xfrm>
        </p:spPr>
        <p:txBody>
          <a:bodyPr/>
          <a:lstStyle>
            <a:lvl1pPr>
              <a:defRPr>
                <a:solidFill>
                  <a:srgbClr val="5A5B5D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E151971-39DB-E14F-AAE8-B45F52A8581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619773" y="2159000"/>
            <a:ext cx="5268383" cy="371754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B1AB2F0A-0ABE-3048-8BA0-117F0FE11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9773" y="1387209"/>
            <a:ext cx="4833555" cy="743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528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 descr="A picture containing person, outdoor, person&#10;&#10;Description automatically generated">
            <a:extLst>
              <a:ext uri="{FF2B5EF4-FFF2-40B4-BE49-F238E27FC236}">
                <a16:creationId xmlns:a16="http://schemas.microsoft.com/office/drawing/2014/main" id="{E4B926E2-4BCA-4CDB-9331-A360C3AEE5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7531"/>
            <a:ext cx="5456903" cy="689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7063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18D89283-3265-234E-957A-919FE8DF1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30340" y="6276661"/>
            <a:ext cx="4443413" cy="365125"/>
          </a:xfrm>
        </p:spPr>
        <p:txBody>
          <a:bodyPr/>
          <a:lstStyle>
            <a:lvl1pPr>
              <a:defRPr>
                <a:ln>
                  <a:noFill/>
                </a:ln>
                <a:solidFill>
                  <a:srgbClr val="5A5B5D"/>
                </a:solidFill>
              </a:defRPr>
            </a:lvl1pPr>
          </a:lstStyle>
          <a:p>
            <a:r>
              <a:rPr lang="en-US" dirty="0"/>
              <a:t>Federal Emergency Management Agency</a:t>
            </a:r>
          </a:p>
        </p:txBody>
      </p:sp>
      <p:sp>
        <p:nvSpPr>
          <p:cNvPr id="9" name="Slide Number Placeholder 11">
            <a:extLst>
              <a:ext uri="{FF2B5EF4-FFF2-40B4-BE49-F238E27FC236}">
                <a16:creationId xmlns:a16="http://schemas.microsoft.com/office/drawing/2014/main" id="{60E538AA-6286-FD43-A4B4-5EE446930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3753" y="6276661"/>
            <a:ext cx="914403" cy="365125"/>
          </a:xfrm>
        </p:spPr>
        <p:txBody>
          <a:bodyPr/>
          <a:lstStyle>
            <a:lvl1pPr>
              <a:defRPr>
                <a:solidFill>
                  <a:srgbClr val="5A5B5D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E151971-39DB-E14F-AAE8-B45F52A8581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619773" y="2159000"/>
            <a:ext cx="5268383" cy="371754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B1AB2F0A-0ABE-3048-8BA0-117F0FE11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9773" y="1387209"/>
            <a:ext cx="4833555" cy="743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528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2" descr="Hurricane Ida: Reserve, Louisiana Community Outreach  With DHS Faith Based Director">
            <a:extLst>
              <a:ext uri="{FF2B5EF4-FFF2-40B4-BE49-F238E27FC236}">
                <a16:creationId xmlns:a16="http://schemas.microsoft.com/office/drawing/2014/main" id="{CC18D6E6-3337-3AF3-2EE3-CEBD352F66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5268383" cy="351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SA Teams Canvas Jesus the Worker Catholic Church After Mass">
            <a:extLst>
              <a:ext uri="{FF2B5EF4-FFF2-40B4-BE49-F238E27FC236}">
                <a16:creationId xmlns:a16="http://schemas.microsoft.com/office/drawing/2014/main" id="{6D7FF06E-D3E6-98EA-BB49-3F61C344D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565261"/>
            <a:ext cx="5268383" cy="329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4505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18D89283-3265-234E-957A-919FE8DF1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6903" y="6276661"/>
            <a:ext cx="4443413" cy="365125"/>
          </a:xfrm>
        </p:spPr>
        <p:txBody>
          <a:bodyPr/>
          <a:lstStyle>
            <a:lvl1pPr algn="l">
              <a:defRPr>
                <a:ln>
                  <a:noFill/>
                </a:ln>
                <a:solidFill>
                  <a:srgbClr val="5A5B5D"/>
                </a:solidFill>
              </a:defRPr>
            </a:lvl1pPr>
          </a:lstStyle>
          <a:p>
            <a:r>
              <a:rPr lang="en-US"/>
              <a:t>Federal Emergency Management Agency</a:t>
            </a:r>
            <a:endParaRPr lang="en-US" dirty="0"/>
          </a:p>
        </p:txBody>
      </p:sp>
      <p:sp>
        <p:nvSpPr>
          <p:cNvPr id="9" name="Slide Number Placeholder 11">
            <a:extLst>
              <a:ext uri="{FF2B5EF4-FFF2-40B4-BE49-F238E27FC236}">
                <a16:creationId xmlns:a16="http://schemas.microsoft.com/office/drawing/2014/main" id="{60E538AA-6286-FD43-A4B4-5EE446930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3839" y="6294565"/>
            <a:ext cx="914403" cy="365125"/>
          </a:xfrm>
        </p:spPr>
        <p:txBody>
          <a:bodyPr/>
          <a:lstStyle>
            <a:lvl1pPr>
              <a:defRPr>
                <a:solidFill>
                  <a:srgbClr val="5A5B5D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E151971-39DB-E14F-AAE8-B45F52A8581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33839" y="1741750"/>
            <a:ext cx="5268383" cy="371754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B1AB2F0A-0ABE-3048-8BA0-117F0FE11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839" y="969959"/>
            <a:ext cx="4833555" cy="743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528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26" name="Picture 2" descr="What Houses of Worship Need to Know About the FEMA Disaster Aid Process Graphic">
            <a:extLst>
              <a:ext uri="{FF2B5EF4-FFF2-40B4-BE49-F238E27FC236}">
                <a16:creationId xmlns:a16="http://schemas.microsoft.com/office/drawing/2014/main" id="{1D4AF9ED-7106-0294-ED4C-32F0C58E5B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925" y="0"/>
            <a:ext cx="52990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5038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38194" y="2098850"/>
            <a:ext cx="5129793" cy="3473276"/>
          </a:xfrm>
          <a:prstGeom prst="rect">
            <a:avLst/>
          </a:prstGeom>
        </p:spPr>
        <p:txBody>
          <a:bodyPr/>
          <a:lstStyle>
            <a:lvl1pPr>
              <a:lnSpc>
                <a:spcPts val="2400"/>
              </a:lnSpc>
              <a:spcBef>
                <a:spcPts val="1000"/>
              </a:spcBef>
              <a:defRPr sz="2000" baseline="0"/>
            </a:lvl1pPr>
            <a:lvl2pPr>
              <a:spcBef>
                <a:spcPts val="1000"/>
              </a:spcBef>
              <a:defRPr sz="1800" baseline="0"/>
            </a:lvl2pPr>
            <a:lvl3pPr>
              <a:spcBef>
                <a:spcPts val="1000"/>
              </a:spcBef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22005" y="1579099"/>
            <a:ext cx="5131808" cy="37167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+mj-lt"/>
                <a:cs typeface="Georgi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22005" y="2098850"/>
            <a:ext cx="5131808" cy="3473276"/>
          </a:xfrm>
          <a:prstGeom prst="rect">
            <a:avLst/>
          </a:prstGeom>
        </p:spPr>
        <p:txBody>
          <a:bodyPr/>
          <a:lstStyle>
            <a:lvl1pPr>
              <a:lnSpc>
                <a:spcPts val="2400"/>
              </a:lnSpc>
              <a:spcBef>
                <a:spcPts val="1000"/>
              </a:spcBef>
              <a:defRPr sz="2000" baseline="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11200" y="1579099"/>
            <a:ext cx="5131808" cy="37167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+mj-lt"/>
                <a:cs typeface="Georgi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738189" y="452440"/>
            <a:ext cx="10715627" cy="743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528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F15D596-468E-7240-AEF9-BE74880DA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173791"/>
            <a:ext cx="4443413" cy="365125"/>
          </a:xfrm>
        </p:spPr>
        <p:txBody>
          <a:bodyPr/>
          <a:lstStyle>
            <a:lvl1pPr>
              <a:defRPr>
                <a:ln>
                  <a:noFill/>
                </a:ln>
                <a:solidFill>
                  <a:srgbClr val="5A5B5D"/>
                </a:solidFill>
              </a:defRPr>
            </a:lvl1pPr>
          </a:lstStyle>
          <a:p>
            <a:r>
              <a:rPr lang="en-US" dirty="0"/>
              <a:t>Federal Emergency Management Agency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A1FB061-3945-984E-B19F-EFD8A4ED495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539413" y="6173791"/>
            <a:ext cx="914403" cy="365125"/>
          </a:xfrm>
        </p:spPr>
        <p:txBody>
          <a:bodyPr/>
          <a:lstStyle>
            <a:lvl1pPr>
              <a:defRPr>
                <a:solidFill>
                  <a:srgbClr val="5A5B5D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D078AD1-E2AC-7E43-A28E-6A771C68E9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457" y="5871061"/>
            <a:ext cx="2027024" cy="81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4007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person, boy, child&#10;&#10;Description automatically generated">
            <a:extLst>
              <a:ext uri="{FF2B5EF4-FFF2-40B4-BE49-F238E27FC236}">
                <a16:creationId xmlns:a16="http://schemas.microsoft.com/office/drawing/2014/main" id="{50ABA285-B143-4443-A825-3738EAF52C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9B86FCD-6BA9-694B-A64A-36883B42361C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5A5B5D">
              <a:alpha val="72941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A81BF64-81BE-3944-A21C-CA7BB5AC4A9D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5188">
              <a:alpha val="72941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325908E-DDB4-4D4C-855A-C7F2176C3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8043" y="6409008"/>
            <a:ext cx="485773" cy="201827"/>
          </a:xfrm>
        </p:spPr>
        <p:txBody>
          <a:bodyPr lIns="0" tIns="0" rIns="0" bIns="0" anchor="t" anchorCtr="0"/>
          <a:lstStyle>
            <a:lvl1pPr algn="r">
              <a:defRPr sz="1000" b="0" i="0">
                <a:solidFill>
                  <a:schemeClr val="bg1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067004B6-D9E8-B347-8C38-1EA40A40B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34987" y="6302861"/>
            <a:ext cx="4443413" cy="365125"/>
          </a:xfrm>
        </p:spPr>
        <p:txBody>
          <a:bodyPr/>
          <a:lstStyle>
            <a:lvl1pPr>
              <a:defRPr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Federal Emergency Management Agency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7E2ECF73-45E0-0843-9F3F-68C69CE410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88767" y="2154312"/>
            <a:ext cx="5129793" cy="3473276"/>
          </a:xfrm>
          <a:prstGeom prst="rect">
            <a:avLst/>
          </a:prstGeom>
        </p:spPr>
        <p:txBody>
          <a:bodyPr/>
          <a:lstStyle>
            <a:lvl1pPr>
              <a:lnSpc>
                <a:spcPts val="2400"/>
              </a:lnSpc>
              <a:spcBef>
                <a:spcPts val="1000"/>
              </a:spcBef>
              <a:defRPr sz="2000" baseline="0">
                <a:solidFill>
                  <a:schemeClr val="bg1"/>
                </a:solidFill>
              </a:defRPr>
            </a:lvl1pPr>
            <a:lvl2pPr>
              <a:spcBef>
                <a:spcPts val="1000"/>
              </a:spcBef>
              <a:defRPr sz="1800" baseline="0">
                <a:solidFill>
                  <a:schemeClr val="bg1"/>
                </a:solidFill>
              </a:defRPr>
            </a:lvl2pPr>
            <a:lvl3pPr>
              <a:spcBef>
                <a:spcPts val="1000"/>
              </a:spcBef>
              <a:defRPr sz="1800">
                <a:solidFill>
                  <a:schemeClr val="bg1"/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98E5884-686F-1C45-A0EF-76C8A0A237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1773" y="1634561"/>
            <a:ext cx="5131808" cy="37167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  <a:latin typeface="+mj-lt"/>
                <a:cs typeface="Georgi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57EDE04E-08FC-3448-A184-27468B3BF063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479111" y="2207696"/>
            <a:ext cx="5129793" cy="3473276"/>
          </a:xfrm>
          <a:prstGeom prst="rect">
            <a:avLst/>
          </a:prstGeom>
        </p:spPr>
        <p:txBody>
          <a:bodyPr/>
          <a:lstStyle>
            <a:lvl1pPr>
              <a:lnSpc>
                <a:spcPts val="2400"/>
              </a:lnSpc>
              <a:spcBef>
                <a:spcPts val="1000"/>
              </a:spcBef>
              <a:defRPr sz="2000" baseline="0">
                <a:solidFill>
                  <a:schemeClr val="bg1"/>
                </a:solidFill>
              </a:defRPr>
            </a:lvl1pPr>
            <a:lvl2pPr>
              <a:spcBef>
                <a:spcPts val="1000"/>
              </a:spcBef>
              <a:defRPr sz="1800" baseline="0">
                <a:solidFill>
                  <a:schemeClr val="bg1"/>
                </a:solidFill>
              </a:defRPr>
            </a:lvl2pPr>
            <a:lvl3pPr>
              <a:spcBef>
                <a:spcPts val="1000"/>
              </a:spcBef>
              <a:defRPr sz="1800">
                <a:solidFill>
                  <a:schemeClr val="bg1"/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826B8427-E58C-1441-B60A-E7E51621D61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52117" y="1687945"/>
            <a:ext cx="5131808" cy="37167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  <a:latin typeface="+mj-lt"/>
                <a:cs typeface="Georgi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2719168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738189" y="452440"/>
            <a:ext cx="10715627" cy="743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528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10">
            <a:extLst>
              <a:ext uri="{FF2B5EF4-FFF2-40B4-BE49-F238E27FC236}">
                <a16:creationId xmlns:a16="http://schemas.microsoft.com/office/drawing/2014/main" id="{7E97B94E-42E6-4544-9EC8-17245821A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173791"/>
            <a:ext cx="4443413" cy="365125"/>
          </a:xfrm>
        </p:spPr>
        <p:txBody>
          <a:bodyPr/>
          <a:lstStyle>
            <a:lvl1pPr>
              <a:defRPr>
                <a:ln>
                  <a:noFill/>
                </a:ln>
                <a:solidFill>
                  <a:srgbClr val="5A5B5D"/>
                </a:solidFill>
              </a:defRPr>
            </a:lvl1pPr>
          </a:lstStyle>
          <a:p>
            <a:r>
              <a:rPr lang="en-US" dirty="0"/>
              <a:t>Federal Emergency Management Agency</a:t>
            </a:r>
          </a:p>
        </p:txBody>
      </p:sp>
      <p:sp>
        <p:nvSpPr>
          <p:cNvPr id="10" name="Slide Number Placeholder 11">
            <a:extLst>
              <a:ext uri="{FF2B5EF4-FFF2-40B4-BE49-F238E27FC236}">
                <a16:creationId xmlns:a16="http://schemas.microsoft.com/office/drawing/2014/main" id="{254866EA-8482-8548-8A4F-3E9E3B6AB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9413" y="6173791"/>
            <a:ext cx="914403" cy="365125"/>
          </a:xfrm>
        </p:spPr>
        <p:txBody>
          <a:bodyPr/>
          <a:lstStyle>
            <a:lvl1pPr>
              <a:defRPr>
                <a:solidFill>
                  <a:srgbClr val="5A5B5D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D17C2D-11ED-A242-80F3-580A0D3B4F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457" y="5871061"/>
            <a:ext cx="2027024" cy="81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366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26018" y="1549400"/>
            <a:ext cx="5268383" cy="399415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14018" y="1549400"/>
            <a:ext cx="5268383" cy="399415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38189" y="452440"/>
            <a:ext cx="10715627" cy="743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5288"/>
                </a:solidFill>
              </a:defRPr>
            </a:lvl1pPr>
          </a:lstStyle>
          <a:p>
            <a:r>
              <a:rPr lang="en-US"/>
              <a:t>General Content</a:t>
            </a:r>
          </a:p>
        </p:txBody>
      </p:sp>
      <p:sp>
        <p:nvSpPr>
          <p:cNvPr id="9" name="Footer Placeholder 10">
            <a:extLst>
              <a:ext uri="{FF2B5EF4-FFF2-40B4-BE49-F238E27FC236}">
                <a16:creationId xmlns:a16="http://schemas.microsoft.com/office/drawing/2014/main" id="{780EFCB7-513F-8445-B833-1531FD238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173791"/>
            <a:ext cx="4443413" cy="365125"/>
          </a:xfrm>
        </p:spPr>
        <p:txBody>
          <a:bodyPr/>
          <a:lstStyle>
            <a:lvl1pPr>
              <a:defRPr>
                <a:ln>
                  <a:noFill/>
                </a:ln>
                <a:solidFill>
                  <a:srgbClr val="5A5B5D"/>
                </a:solidFill>
              </a:defRPr>
            </a:lvl1pPr>
          </a:lstStyle>
          <a:p>
            <a:r>
              <a:rPr lang="en-US">
                <a:solidFill>
                  <a:srgbClr val="5A5B5D"/>
                </a:solidFill>
              </a:rPr>
              <a:t>2022-2026 FEMA Strategic Plan</a:t>
            </a:r>
          </a:p>
        </p:txBody>
      </p:sp>
      <p:sp>
        <p:nvSpPr>
          <p:cNvPr id="10" name="Slide Number Placeholder 11">
            <a:extLst>
              <a:ext uri="{FF2B5EF4-FFF2-40B4-BE49-F238E27FC236}">
                <a16:creationId xmlns:a16="http://schemas.microsoft.com/office/drawing/2014/main" id="{3E4F6407-0B13-BA4A-9466-7F50E80E5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9413" y="6173791"/>
            <a:ext cx="914403" cy="365125"/>
          </a:xfrm>
        </p:spPr>
        <p:txBody>
          <a:bodyPr/>
          <a:lstStyle>
            <a:lvl1pPr>
              <a:defRPr>
                <a:solidFill>
                  <a:srgbClr val="5A5B5D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Title: FEMA cover graphic for 2022-2026 FEMA Strategic Plan.  &#10;Description: Group of diverse cartoon people in front of colorful set of buildings, representing whole of community engagement as we build the FEMA our nation needs and deserves. ">
            <a:extLst>
              <a:ext uri="{FF2B5EF4-FFF2-40B4-BE49-F238E27FC236}">
                <a16:creationId xmlns:a16="http://schemas.microsoft.com/office/drawing/2014/main" id="{0C2BF6F6-493D-4573-93AB-4FFE83C1B6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3078" y="28455"/>
            <a:ext cx="2260733" cy="12238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F908A4-BB88-4DD3-92FC-03CBB66843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556" y="5861119"/>
            <a:ext cx="2155825" cy="76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2561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38193" y="1549400"/>
            <a:ext cx="10715625" cy="4022725"/>
          </a:xfrm>
          <a:prstGeom prst="rect">
            <a:avLst/>
          </a:prstGeom>
        </p:spPr>
        <p:txBody>
          <a:bodyPr/>
          <a:lstStyle>
            <a:lvl1pPr marL="452628" indent="-457200">
              <a:buClr>
                <a:srgbClr val="101820"/>
              </a:buClr>
              <a:buFont typeface="+mj-lt"/>
              <a:buAutoNum type="arabicPeriod"/>
              <a:defRPr sz="2000">
                <a:solidFill>
                  <a:srgbClr val="101820"/>
                </a:solidFill>
              </a:defRPr>
            </a:lvl1pPr>
            <a:lvl2pPr marL="800100" indent="-342900">
              <a:spcBef>
                <a:spcPts val="1000"/>
              </a:spcBef>
              <a:buClr>
                <a:srgbClr val="101820"/>
              </a:buClr>
              <a:buSzPct val="100000"/>
              <a:buFont typeface="+mj-lt"/>
              <a:buAutoNum type="alphaLcPeriod"/>
              <a:defRPr sz="1800">
                <a:solidFill>
                  <a:srgbClr val="101820"/>
                </a:solidFill>
              </a:defRPr>
            </a:lvl2pPr>
            <a:lvl3pPr marL="1143000" indent="-228600">
              <a:spcBef>
                <a:spcPts val="1000"/>
              </a:spcBef>
              <a:buFont typeface="Wingdings" charset="2"/>
              <a:buChar char="§"/>
              <a:defRPr sz="1600">
                <a:solidFill>
                  <a:srgbClr val="101820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38189" y="452440"/>
            <a:ext cx="10715627" cy="743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528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7C9FD575-3B71-D545-976A-C7A029B05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173791"/>
            <a:ext cx="4443413" cy="365125"/>
          </a:xfrm>
        </p:spPr>
        <p:txBody>
          <a:bodyPr/>
          <a:lstStyle>
            <a:lvl1pPr>
              <a:defRPr>
                <a:ln>
                  <a:noFill/>
                </a:ln>
                <a:solidFill>
                  <a:srgbClr val="5A5B5D"/>
                </a:solidFill>
              </a:defRPr>
            </a:lvl1pPr>
          </a:lstStyle>
          <a:p>
            <a:r>
              <a:rPr lang="en-US" dirty="0"/>
              <a:t>Federal Emergency Management Agency</a:t>
            </a:r>
          </a:p>
        </p:txBody>
      </p:sp>
      <p:sp>
        <p:nvSpPr>
          <p:cNvPr id="9" name="Slide Number Placeholder 11">
            <a:extLst>
              <a:ext uri="{FF2B5EF4-FFF2-40B4-BE49-F238E27FC236}">
                <a16:creationId xmlns:a16="http://schemas.microsoft.com/office/drawing/2014/main" id="{838FB658-3138-B140-B7C4-A803FE883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9413" y="6173791"/>
            <a:ext cx="914403" cy="365125"/>
          </a:xfrm>
        </p:spPr>
        <p:txBody>
          <a:bodyPr/>
          <a:lstStyle>
            <a:lvl1pPr>
              <a:defRPr>
                <a:solidFill>
                  <a:srgbClr val="5A5B5D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C23C1A0-7E36-F04C-8C22-796A27F1DB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457" y="5871061"/>
            <a:ext cx="2027024" cy="81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9593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cap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7219366" y="1549401"/>
            <a:ext cx="4234455" cy="3880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spcBef>
                <a:spcPts val="1500"/>
              </a:spcBef>
              <a:buNone/>
              <a:defRPr sz="16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descriptive text</a:t>
            </a:r>
          </a:p>
        </p:txBody>
      </p:sp>
      <p:sp>
        <p:nvSpPr>
          <p:cNvPr id="20" name="Content Placeholder 18"/>
          <p:cNvSpPr>
            <a:spLocks noGrp="1"/>
          </p:cNvSpPr>
          <p:nvPr>
            <p:ph sz="quarter" idx="11" hasCustomPrompt="1"/>
          </p:nvPr>
        </p:nvSpPr>
        <p:spPr>
          <a:xfrm>
            <a:off x="763008" y="1549402"/>
            <a:ext cx="6023847" cy="38807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Insert chart here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738189" y="452440"/>
            <a:ext cx="10715627" cy="743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528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10">
            <a:extLst>
              <a:ext uri="{FF2B5EF4-FFF2-40B4-BE49-F238E27FC236}">
                <a16:creationId xmlns:a16="http://schemas.microsoft.com/office/drawing/2014/main" id="{B997A94B-DC6C-EB4F-A0EF-FAB78028964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096000" y="6173791"/>
            <a:ext cx="4443413" cy="365125"/>
          </a:xfrm>
        </p:spPr>
        <p:txBody>
          <a:bodyPr/>
          <a:lstStyle>
            <a:lvl1pPr>
              <a:defRPr>
                <a:ln>
                  <a:noFill/>
                </a:ln>
                <a:solidFill>
                  <a:srgbClr val="5A5B5D"/>
                </a:solidFill>
              </a:defRPr>
            </a:lvl1pPr>
          </a:lstStyle>
          <a:p>
            <a:r>
              <a:rPr lang="en-US" dirty="0"/>
              <a:t>Federal Emergency Management Agency</a:t>
            </a:r>
          </a:p>
        </p:txBody>
      </p:sp>
      <p:sp>
        <p:nvSpPr>
          <p:cNvPr id="10" name="Slide Number Placeholder 11">
            <a:extLst>
              <a:ext uri="{FF2B5EF4-FFF2-40B4-BE49-F238E27FC236}">
                <a16:creationId xmlns:a16="http://schemas.microsoft.com/office/drawing/2014/main" id="{F90CEE4B-BD46-A046-8385-D32CD3EA4E9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539413" y="6173791"/>
            <a:ext cx="914403" cy="365125"/>
          </a:xfrm>
        </p:spPr>
        <p:txBody>
          <a:bodyPr/>
          <a:lstStyle>
            <a:lvl1pPr>
              <a:defRPr>
                <a:solidFill>
                  <a:srgbClr val="5A5B5D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3F5E7CD-1E91-C647-9AFB-F570055EB0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457" y="5871061"/>
            <a:ext cx="2027024" cy="81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8209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titl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-21833" y="2"/>
            <a:ext cx="12192000" cy="6857998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91" tIns="32146" rIns="64291" bIns="32146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429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-128"/>
              <a:cs typeface="ヒラギノ角ゴ ProN W3" charset="-128"/>
              <a:sym typeface="Arial" charset="0"/>
            </a:endParaRP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49407" y="5274393"/>
            <a:ext cx="3310144" cy="528224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1200" i="1" baseline="0"/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</a:lstStyle>
          <a:p>
            <a:r>
              <a:rPr lang="en-US" sz="1200" dirty="0"/>
              <a:t>Source: Add source here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7325955" y="564185"/>
            <a:ext cx="4234455" cy="7056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lnSpc>
                <a:spcPts val="2200"/>
              </a:lnSpc>
              <a:spcBef>
                <a:spcPts val="1500"/>
              </a:spcBef>
              <a:buNone/>
              <a:defRPr sz="18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 chart title here</a:t>
            </a:r>
          </a:p>
        </p:txBody>
      </p:sp>
      <p:sp>
        <p:nvSpPr>
          <p:cNvPr id="10" name="Footer Placeholder 10">
            <a:extLst>
              <a:ext uri="{FF2B5EF4-FFF2-40B4-BE49-F238E27FC236}">
                <a16:creationId xmlns:a16="http://schemas.microsoft.com/office/drawing/2014/main" id="{614777EF-720C-A944-907E-CE1C292CBC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096000" y="6173791"/>
            <a:ext cx="4443413" cy="365125"/>
          </a:xfrm>
        </p:spPr>
        <p:txBody>
          <a:bodyPr/>
          <a:lstStyle>
            <a:lvl1pPr>
              <a:defRPr>
                <a:ln>
                  <a:noFill/>
                </a:ln>
                <a:solidFill>
                  <a:srgbClr val="5A5B5D"/>
                </a:solidFill>
              </a:defRPr>
            </a:lvl1pPr>
          </a:lstStyle>
          <a:p>
            <a:r>
              <a:rPr lang="en-US" dirty="0"/>
              <a:t>Federal Emergency Management Agency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B0C4446-A1BE-2F41-A56C-FB26F13381B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539413" y="6173791"/>
            <a:ext cx="914403" cy="365125"/>
          </a:xfrm>
        </p:spPr>
        <p:txBody>
          <a:bodyPr/>
          <a:lstStyle>
            <a:lvl1pPr>
              <a:defRPr>
                <a:solidFill>
                  <a:srgbClr val="5A5B5D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78231E-8D0D-4748-A369-8C7545BCEA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457" y="5871061"/>
            <a:ext cx="2027024" cy="81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6003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 with title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46695" y="5229211"/>
            <a:ext cx="6766343" cy="528224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1200" i="1" baseline="0"/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</a:lstStyle>
          <a:p>
            <a:r>
              <a:rPr lang="en-US" sz="1200" dirty="0"/>
              <a:t>Source: Add source here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6695" y="517967"/>
            <a:ext cx="10867972" cy="5282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spcBef>
                <a:spcPts val="1500"/>
              </a:spcBef>
              <a:buNone/>
              <a:defRPr sz="1800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 chart title here</a:t>
            </a:r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95B45AF5-26D0-3042-B0AB-CA5EF015C53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096000" y="6173791"/>
            <a:ext cx="4443413" cy="365125"/>
          </a:xfrm>
        </p:spPr>
        <p:txBody>
          <a:bodyPr/>
          <a:lstStyle>
            <a:lvl1pPr>
              <a:defRPr>
                <a:ln>
                  <a:noFill/>
                </a:ln>
                <a:solidFill>
                  <a:srgbClr val="5A5B5D"/>
                </a:solidFill>
              </a:defRPr>
            </a:lvl1pPr>
          </a:lstStyle>
          <a:p>
            <a:r>
              <a:rPr lang="en-US" dirty="0"/>
              <a:t>Federal Emergency Management Agency</a:t>
            </a:r>
          </a:p>
        </p:txBody>
      </p:sp>
      <p:sp>
        <p:nvSpPr>
          <p:cNvPr id="10" name="Slide Number Placeholder 11">
            <a:extLst>
              <a:ext uri="{FF2B5EF4-FFF2-40B4-BE49-F238E27FC236}">
                <a16:creationId xmlns:a16="http://schemas.microsoft.com/office/drawing/2014/main" id="{774B317E-21C5-1745-BE88-290F56726B7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539413" y="6173791"/>
            <a:ext cx="914403" cy="365125"/>
          </a:xfrm>
        </p:spPr>
        <p:txBody>
          <a:bodyPr/>
          <a:lstStyle>
            <a:lvl1pPr>
              <a:defRPr>
                <a:solidFill>
                  <a:srgbClr val="5A5B5D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039F346-81C1-0B46-B5E0-2EDE2687A2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457" y="5871061"/>
            <a:ext cx="2027024" cy="81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4346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204148" y="2996623"/>
            <a:ext cx="9746073" cy="447452"/>
          </a:xfrm>
          <a:prstGeom prst="rect">
            <a:avLst/>
          </a:prstGeom>
        </p:spPr>
        <p:txBody>
          <a:bodyPr wrap="square" lIns="64284" tIns="32142" rIns="64284" bIns="32142">
            <a:spAutoFit/>
          </a:bodyPr>
          <a:lstStyle>
            <a:lvl1pPr marL="0" marR="0" indent="0" algn="l" defTabSz="642915" rtl="0" eaLnBrk="1" fontAlgn="base" latinLnBrk="0" hangingPunct="1">
              <a:lnSpc>
                <a:spcPct val="140000"/>
              </a:lnSpc>
              <a:spcBef>
                <a:spcPts val="2109"/>
              </a:spcBef>
              <a:spcAft>
                <a:spcPts val="2000"/>
              </a:spcAft>
              <a:buClr>
                <a:schemeClr val="tx2"/>
              </a:buClr>
              <a:buSzPct val="100000"/>
              <a:buFont typeface="Wingdings" charset="2"/>
              <a:buNone/>
              <a:tabLst/>
              <a:defRPr sz="2000" cap="none" baseline="0">
                <a:solidFill>
                  <a:srgbClr val="050606"/>
                </a:solidFill>
              </a:defRPr>
            </a:lvl1pPr>
            <a:lvl2pPr marL="321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42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64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85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07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28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49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hangingPunct="1">
              <a:lnSpc>
                <a:spcPct val="140000"/>
              </a:lnSpc>
              <a:spcAft>
                <a:spcPts val="2000"/>
              </a:spcAft>
              <a:defRPr/>
            </a:pP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0313" y="2345635"/>
            <a:ext cx="10715627" cy="743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528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E1E1D0CB-6F0F-9847-9A71-AE64C4034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173791"/>
            <a:ext cx="4443413" cy="365125"/>
          </a:xfrm>
        </p:spPr>
        <p:txBody>
          <a:bodyPr/>
          <a:lstStyle>
            <a:lvl1pPr>
              <a:defRPr>
                <a:ln>
                  <a:noFill/>
                </a:ln>
                <a:solidFill>
                  <a:srgbClr val="5A5B5D"/>
                </a:solidFill>
              </a:defRPr>
            </a:lvl1pPr>
          </a:lstStyle>
          <a:p>
            <a:r>
              <a:rPr lang="en-US" dirty="0"/>
              <a:t>Federal Emergency Management Agency</a:t>
            </a:r>
          </a:p>
        </p:txBody>
      </p:sp>
      <p:sp>
        <p:nvSpPr>
          <p:cNvPr id="8" name="Slide Number Placeholder 11">
            <a:extLst>
              <a:ext uri="{FF2B5EF4-FFF2-40B4-BE49-F238E27FC236}">
                <a16:creationId xmlns:a16="http://schemas.microsoft.com/office/drawing/2014/main" id="{2A921306-A16B-8445-A6DC-4327BF9E5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9413" y="6173791"/>
            <a:ext cx="914403" cy="365125"/>
          </a:xfrm>
        </p:spPr>
        <p:txBody>
          <a:bodyPr/>
          <a:lstStyle>
            <a:lvl1pPr>
              <a:defRPr>
                <a:solidFill>
                  <a:srgbClr val="5A5B5D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C6CD96-7A99-C447-B5AA-284EE64E03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457" y="5871061"/>
            <a:ext cx="2027024" cy="81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2783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27306-3DE8-294E-A188-DADCF7C23AEB}" type="slidenum">
              <a:r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3131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0"/>
            <a:ext cx="12213167" cy="6858000"/>
          </a:xfrm>
          <a:prstGeom prst="rect">
            <a:avLst/>
          </a:prstGeom>
          <a:solidFill>
            <a:srgbClr val="1C67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 algn="ctr">
              <a:defRPr sz="3200">
                <a:solidFill>
                  <a:srgbClr val="FFFFFF"/>
                </a:solidFill>
                <a:latin typeface="Avenir Light"/>
                <a:cs typeface="Avenir 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 descr="hwc-logo-whit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168" y="155430"/>
            <a:ext cx="1629833" cy="1733695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" y="0"/>
            <a:ext cx="12213167" cy="6858000"/>
          </a:xfrm>
          <a:prstGeom prst="rect">
            <a:avLst/>
          </a:prstGeom>
          <a:solidFill>
            <a:srgbClr val="1C67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9" name="Picture 8" descr="hwc-logo-whit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168" y="155430"/>
            <a:ext cx="1629833" cy="173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7067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ombsto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8320" y="130353"/>
            <a:ext cx="10515600" cy="784049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80000"/>
              </a:lnSpc>
              <a:defRPr sz="2100" baseline="0"/>
            </a:lvl1pPr>
          </a:lstStyle>
          <a:p>
            <a:r>
              <a:rPr lang="en-US" dirty="0"/>
              <a:t>Click to edit Master title style, which spans two lines on this template.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8320" y="1099751"/>
            <a:ext cx="10515600" cy="50772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8320" y="6356360"/>
            <a:ext cx="2743200" cy="365125"/>
          </a:xfrm>
          <a:prstGeom prst="rect">
            <a:avLst/>
          </a:prstGeom>
        </p:spPr>
        <p:txBody>
          <a:bodyPr/>
          <a:lstStyle/>
          <a:p>
            <a:fld id="{22EB649B-264B-49D4-9A7D-AD56EDD72B8C}" type="datetime1">
              <a:rPr lang="en-US" smtClean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28720" y="635636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00720" y="6356360"/>
            <a:ext cx="2743200" cy="365125"/>
          </a:xfrm>
          <a:prstGeom prst="rect">
            <a:avLst/>
          </a:prstGeom>
        </p:spPr>
        <p:txBody>
          <a:bodyPr/>
          <a:lstStyle/>
          <a:p>
            <a:fld id="{AA872F59-3FCF-D54E-B772-511672A2E2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8477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C5415B20-894C-9F4F-8C45-42C9CA8DD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8189" y="452440"/>
            <a:ext cx="8321040" cy="743347"/>
          </a:xfrm>
        </p:spPr>
        <p:txBody>
          <a:bodyPr/>
          <a:lstStyle>
            <a:lvl1pPr>
              <a:defRPr>
                <a:solidFill>
                  <a:srgbClr val="005288"/>
                </a:solidFill>
              </a:defRPr>
            </a:lvl1pPr>
          </a:lstStyle>
          <a:p>
            <a:r>
              <a:rPr lang="en-US"/>
              <a:t>Plain Slide for Title and Content</a:t>
            </a:r>
          </a:p>
        </p:txBody>
      </p:sp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A4106D1A-06B2-FC45-A02C-546D1A72D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9413" y="6173791"/>
            <a:ext cx="914403" cy="365125"/>
          </a:xfrm>
        </p:spPr>
        <p:txBody>
          <a:bodyPr/>
          <a:lstStyle>
            <a:lvl1pPr>
              <a:defRPr>
                <a:solidFill>
                  <a:srgbClr val="5A5B5D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0">
            <a:extLst>
              <a:ext uri="{FF2B5EF4-FFF2-40B4-BE49-F238E27FC236}">
                <a16:creationId xmlns:a16="http://schemas.microsoft.com/office/drawing/2014/main" id="{DD99A83E-845A-484A-843A-24FDEA183558}"/>
              </a:ext>
            </a:extLst>
          </p:cNvPr>
          <p:cNvSpPr txBox="1">
            <a:spLocks/>
          </p:cNvSpPr>
          <p:nvPr userDrawn="1"/>
        </p:nvSpPr>
        <p:spPr>
          <a:xfrm>
            <a:off x="6096000" y="6173791"/>
            <a:ext cx="44434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ln>
                  <a:noFill/>
                </a:ln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5A5B5D"/>
                </a:solidFill>
              </a:rPr>
              <a:t>2022-2026 FEMA Strategic Plan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8619E4-EB49-D04C-9F79-4BB3758FD4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0556" y="5861119"/>
            <a:ext cx="2155825" cy="7682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578BB5-46D7-43AD-9026-B50A390281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93078" y="28455"/>
            <a:ext cx="2260733" cy="122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351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738189" y="1524000"/>
            <a:ext cx="10715627" cy="4106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Make an outline first. </a:t>
            </a:r>
          </a:p>
          <a:p>
            <a:r>
              <a:rPr lang="en-US"/>
              <a:t>Use powerful images. </a:t>
            </a:r>
          </a:p>
          <a:p>
            <a:r>
              <a:rPr lang="en-US"/>
              <a:t>Include only one idea per slide. </a:t>
            </a:r>
          </a:p>
          <a:p>
            <a:r>
              <a:rPr lang="en-US"/>
              <a:t>Use slides for emphasis, not exposition. </a:t>
            </a:r>
          </a:p>
          <a:p>
            <a:r>
              <a:rPr lang="en-US"/>
              <a:t>Ask great questions. 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C5415B20-894C-9F4F-8C45-42C9CA8DD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8190" y="452440"/>
            <a:ext cx="8321040" cy="743347"/>
          </a:xfrm>
        </p:spPr>
        <p:txBody>
          <a:bodyPr/>
          <a:lstStyle>
            <a:lvl1pPr>
              <a:defRPr>
                <a:solidFill>
                  <a:srgbClr val="005288"/>
                </a:solidFill>
              </a:defRPr>
            </a:lvl1pPr>
          </a:lstStyle>
          <a:p>
            <a:r>
              <a:rPr lang="en-US"/>
              <a:t>Agenda</a:t>
            </a:r>
          </a:p>
        </p:txBody>
      </p:sp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A4106D1A-06B2-FC45-A02C-546D1A72D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9413" y="6173791"/>
            <a:ext cx="914403" cy="365125"/>
          </a:xfrm>
        </p:spPr>
        <p:txBody>
          <a:bodyPr/>
          <a:lstStyle>
            <a:lvl1pPr>
              <a:defRPr>
                <a:solidFill>
                  <a:srgbClr val="5A5B5D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0">
            <a:extLst>
              <a:ext uri="{FF2B5EF4-FFF2-40B4-BE49-F238E27FC236}">
                <a16:creationId xmlns:a16="http://schemas.microsoft.com/office/drawing/2014/main" id="{DD99A83E-845A-484A-843A-24FDEA183558}"/>
              </a:ext>
            </a:extLst>
          </p:cNvPr>
          <p:cNvSpPr txBox="1">
            <a:spLocks/>
          </p:cNvSpPr>
          <p:nvPr userDrawn="1"/>
        </p:nvSpPr>
        <p:spPr>
          <a:xfrm>
            <a:off x="6096000" y="6173791"/>
            <a:ext cx="44434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ln>
                  <a:noFill/>
                </a:ln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5A5B5D"/>
                </a:solidFill>
              </a:rPr>
              <a:t>2022-2026 FEMA Strategic Plan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8619E4-EB49-D04C-9F79-4BB3758FD4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0556" y="5861119"/>
            <a:ext cx="2155825" cy="768223"/>
          </a:xfrm>
          <a:prstGeom prst="rect">
            <a:avLst/>
          </a:prstGeom>
        </p:spPr>
      </p:pic>
      <p:pic>
        <p:nvPicPr>
          <p:cNvPr id="10" name="Picture 9" descr="Title: FEMA cover graphic for 2022-2026 FEMA Strategic Plan.  &#10;Description: Group of diverse cartoon people in front of colorful set of buildings, representing whole of community engagement as we build the FEMA our nation needs and deserves. ">
            <a:extLst>
              <a:ext uri="{FF2B5EF4-FFF2-40B4-BE49-F238E27FC236}">
                <a16:creationId xmlns:a16="http://schemas.microsoft.com/office/drawing/2014/main" id="{B6992CA1-7CEB-404E-9127-AC38BEB91BD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93078" y="28455"/>
            <a:ext cx="2260733" cy="122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961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al 1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738189" y="1524000"/>
            <a:ext cx="10715627" cy="4106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Make an outline first. </a:t>
            </a:r>
          </a:p>
          <a:p>
            <a:r>
              <a:rPr lang="en-US"/>
              <a:t>Use powerful images. </a:t>
            </a:r>
          </a:p>
          <a:p>
            <a:r>
              <a:rPr lang="en-US"/>
              <a:t>Include only one idea per slide. </a:t>
            </a:r>
          </a:p>
          <a:p>
            <a:r>
              <a:rPr lang="en-US"/>
              <a:t>Use slides for emphasis, not exposition. </a:t>
            </a:r>
          </a:p>
          <a:p>
            <a:r>
              <a:rPr lang="en-US"/>
              <a:t>Ask great questions. 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C5415B20-894C-9F4F-8C45-42C9CA8DD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8188" y="452440"/>
            <a:ext cx="8686800" cy="743347"/>
          </a:xfrm>
        </p:spPr>
        <p:txBody>
          <a:bodyPr/>
          <a:lstStyle>
            <a:lvl1pPr>
              <a:defRPr>
                <a:solidFill>
                  <a:srgbClr val="005288"/>
                </a:solidFill>
              </a:defRPr>
            </a:lvl1pPr>
          </a:lstStyle>
          <a:p>
            <a:r>
              <a:rPr lang="en-US"/>
              <a:t>Goal 1 Content</a:t>
            </a:r>
          </a:p>
        </p:txBody>
      </p:sp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A4106D1A-06B2-FC45-A02C-546D1A72D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9413" y="6173791"/>
            <a:ext cx="914403" cy="365125"/>
          </a:xfrm>
        </p:spPr>
        <p:txBody>
          <a:bodyPr/>
          <a:lstStyle>
            <a:lvl1pPr>
              <a:defRPr>
                <a:solidFill>
                  <a:srgbClr val="5A5B5D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0">
            <a:extLst>
              <a:ext uri="{FF2B5EF4-FFF2-40B4-BE49-F238E27FC236}">
                <a16:creationId xmlns:a16="http://schemas.microsoft.com/office/drawing/2014/main" id="{DD99A83E-845A-484A-843A-24FDEA183558}"/>
              </a:ext>
            </a:extLst>
          </p:cNvPr>
          <p:cNvSpPr txBox="1">
            <a:spLocks/>
          </p:cNvSpPr>
          <p:nvPr userDrawn="1"/>
        </p:nvSpPr>
        <p:spPr>
          <a:xfrm>
            <a:off x="6096000" y="6173791"/>
            <a:ext cx="44434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ln>
                  <a:noFill/>
                </a:ln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5A5B5D"/>
                </a:solidFill>
              </a:rPr>
              <a:t>2022-2026 FEMA Strategic Plan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8619E4-EB49-D04C-9F79-4BB3758FD4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556" y="5861119"/>
            <a:ext cx="2155825" cy="768223"/>
          </a:xfrm>
          <a:prstGeom prst="rect">
            <a:avLst/>
          </a:prstGeom>
        </p:spPr>
      </p:pic>
      <p:pic>
        <p:nvPicPr>
          <p:cNvPr id="9" name="Picture 8" descr="Title: FEMA icon for 2022-2026 FEMA Strategic Plan, Goal 1 – Equity. &#10;Description: Tiered stacks of teal boxes in ascending order from left to right, representing FEMA’s goal to instill equity as a foundation of emergency management. ">
            <a:extLst>
              <a:ext uri="{FF2B5EF4-FFF2-40B4-BE49-F238E27FC236}">
                <a16:creationId xmlns:a16="http://schemas.microsoft.com/office/drawing/2014/main" id="{1C4C5104-07C9-4198-A300-35A6A10630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2790" y="0"/>
            <a:ext cx="1761026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70717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738189" y="1524000"/>
            <a:ext cx="10715627" cy="4106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Make an outline first</a:t>
            </a:r>
          </a:p>
          <a:p>
            <a:r>
              <a:rPr lang="en-US"/>
              <a:t>Use powerful images</a:t>
            </a:r>
          </a:p>
          <a:p>
            <a:r>
              <a:rPr lang="en-US"/>
              <a:t>Include only one idea per slide</a:t>
            </a:r>
          </a:p>
          <a:p>
            <a:r>
              <a:rPr lang="en-US"/>
              <a:t>Use slides for emphasis, not exposition</a:t>
            </a:r>
          </a:p>
          <a:p>
            <a:r>
              <a:rPr lang="en-US"/>
              <a:t>Ask great questions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C5415B20-894C-9F4F-8C45-42C9CA8DD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8189" y="452440"/>
            <a:ext cx="8321040" cy="743347"/>
          </a:xfrm>
        </p:spPr>
        <p:txBody>
          <a:bodyPr/>
          <a:lstStyle>
            <a:lvl1pPr>
              <a:defRPr>
                <a:solidFill>
                  <a:srgbClr val="005288"/>
                </a:solidFill>
              </a:defRPr>
            </a:lvl1pPr>
          </a:lstStyle>
          <a:p>
            <a:r>
              <a:rPr lang="en-US"/>
              <a:t>Agenda</a:t>
            </a:r>
          </a:p>
        </p:txBody>
      </p:sp>
      <p:sp>
        <p:nvSpPr>
          <p:cNvPr id="15" name="Footer Placeholder 10">
            <a:extLst>
              <a:ext uri="{FF2B5EF4-FFF2-40B4-BE49-F238E27FC236}">
                <a16:creationId xmlns:a16="http://schemas.microsoft.com/office/drawing/2014/main" id="{DD99A83E-845A-484A-843A-24FDEA183558}"/>
              </a:ext>
            </a:extLst>
          </p:cNvPr>
          <p:cNvSpPr txBox="1">
            <a:spLocks/>
          </p:cNvSpPr>
          <p:nvPr userDrawn="1"/>
        </p:nvSpPr>
        <p:spPr>
          <a:xfrm>
            <a:off x="6096000" y="6173791"/>
            <a:ext cx="44434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ln>
                  <a:noFill/>
                </a:ln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5A5B5D"/>
                </a:solidFill>
              </a:rPr>
              <a:t>DHS Center for Faith-Based and Neighborhood Partnerships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8619E4-EB49-D04C-9F79-4BB3758FD4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556" y="5861119"/>
            <a:ext cx="2155825" cy="768223"/>
          </a:xfrm>
          <a:prstGeom prst="rect">
            <a:avLst/>
          </a:prstGeom>
        </p:spPr>
      </p:pic>
      <p:pic>
        <p:nvPicPr>
          <p:cNvPr id="7" name="Picture 6" descr="Title: FEMA cover graphic for 2022-2026 FEMA Strategic Plan.  &#10;Description: Group of diverse cartoon people in front of colorful set of buildings, representing whole of community engagement as we build the FEMA our nation needs and deserves. ">
            <a:extLst>
              <a:ext uri="{FF2B5EF4-FFF2-40B4-BE49-F238E27FC236}">
                <a16:creationId xmlns:a16="http://schemas.microsoft.com/office/drawing/2014/main" id="{16C032B2-71C5-4AB3-B373-C8D8E239DC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3078" y="28455"/>
            <a:ext cx="2260733" cy="1223855"/>
          </a:xfrm>
          <a:prstGeom prst="rect">
            <a:avLst/>
          </a:prstGeom>
        </p:spPr>
      </p:pic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19504EDC-D21E-40AA-A1D9-2DC17D5CC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9413" y="6173791"/>
            <a:ext cx="914403" cy="365125"/>
          </a:xfrm>
        </p:spPr>
        <p:txBody>
          <a:bodyPr/>
          <a:lstStyle>
            <a:lvl1pPr>
              <a:defRPr>
                <a:solidFill>
                  <a:srgbClr val="5A5B5D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4345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738189" y="1524000"/>
            <a:ext cx="10715627" cy="4106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Make an outline first</a:t>
            </a:r>
          </a:p>
          <a:p>
            <a:r>
              <a:rPr lang="en-US"/>
              <a:t>Use powerful images</a:t>
            </a:r>
          </a:p>
          <a:p>
            <a:r>
              <a:rPr lang="en-US"/>
              <a:t>Include only one idea per slide</a:t>
            </a:r>
          </a:p>
          <a:p>
            <a:r>
              <a:rPr lang="en-US"/>
              <a:t>Use slides for emphasis, not exposition</a:t>
            </a:r>
          </a:p>
          <a:p>
            <a:r>
              <a:rPr lang="en-US"/>
              <a:t>Ask great questions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C5415B20-894C-9F4F-8C45-42C9CA8DD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8189" y="452440"/>
            <a:ext cx="8321040" cy="743347"/>
          </a:xfrm>
        </p:spPr>
        <p:txBody>
          <a:bodyPr/>
          <a:lstStyle>
            <a:lvl1pPr>
              <a:defRPr>
                <a:solidFill>
                  <a:srgbClr val="005288"/>
                </a:solidFill>
              </a:defRPr>
            </a:lvl1pPr>
          </a:lstStyle>
          <a:p>
            <a:r>
              <a:rPr lang="en-US"/>
              <a:t>Agenda</a:t>
            </a:r>
          </a:p>
        </p:txBody>
      </p:sp>
      <p:sp>
        <p:nvSpPr>
          <p:cNvPr id="15" name="Footer Placeholder 10">
            <a:extLst>
              <a:ext uri="{FF2B5EF4-FFF2-40B4-BE49-F238E27FC236}">
                <a16:creationId xmlns:a16="http://schemas.microsoft.com/office/drawing/2014/main" id="{DD99A83E-845A-484A-843A-24FDEA183558}"/>
              </a:ext>
            </a:extLst>
          </p:cNvPr>
          <p:cNvSpPr txBox="1">
            <a:spLocks/>
          </p:cNvSpPr>
          <p:nvPr userDrawn="1"/>
        </p:nvSpPr>
        <p:spPr>
          <a:xfrm>
            <a:off x="6096000" y="6173791"/>
            <a:ext cx="44434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ln>
                  <a:noFill/>
                </a:ln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5A5B5D"/>
                </a:solidFill>
              </a:rPr>
              <a:t>DHS Center for Faith-Based and Neighborhood Partnerships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8619E4-EB49-D04C-9F79-4BB3758FD4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556" y="5861119"/>
            <a:ext cx="2155825" cy="768223"/>
          </a:xfrm>
          <a:prstGeom prst="rect">
            <a:avLst/>
          </a:prstGeom>
        </p:spPr>
      </p:pic>
      <p:pic>
        <p:nvPicPr>
          <p:cNvPr id="7" name="Picture 6" descr="Title: FEMA cover graphic for 2022-2026 FEMA Strategic Plan.  &#10;Description: Group of diverse cartoon people in front of colorful set of buildings, representing whole of community engagement as we build the FEMA our nation needs and deserves. ">
            <a:extLst>
              <a:ext uri="{FF2B5EF4-FFF2-40B4-BE49-F238E27FC236}">
                <a16:creationId xmlns:a16="http://schemas.microsoft.com/office/drawing/2014/main" id="{16C032B2-71C5-4AB3-B373-C8D8E239DC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3078" y="28455"/>
            <a:ext cx="2260733" cy="1223855"/>
          </a:xfrm>
          <a:prstGeom prst="rect">
            <a:avLst/>
          </a:prstGeom>
        </p:spPr>
      </p:pic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19504EDC-D21E-40AA-A1D9-2DC17D5CC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9413" y="6173791"/>
            <a:ext cx="914403" cy="365125"/>
          </a:xfrm>
        </p:spPr>
        <p:txBody>
          <a:bodyPr/>
          <a:lstStyle>
            <a:lvl1pPr>
              <a:defRPr>
                <a:solidFill>
                  <a:srgbClr val="5A5B5D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434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al 1 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itle: FEMA graphic for 2022-2026 FEMA Strategic Plan, Goal 1 – Equity.  &#10;Description: Three cartoon people of different heights, ethnicity, and abilities atop tiered platforms that raise all to equal levels, representing FEMA’s goal to instill equity as a foundation of emergency management. ">
            <a:extLst>
              <a:ext uri="{FF2B5EF4-FFF2-40B4-BE49-F238E27FC236}">
                <a16:creationId xmlns:a16="http://schemas.microsoft.com/office/drawing/2014/main" id="{3E70EFE8-5616-473A-814D-8419B9FE71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5699" y="2453926"/>
            <a:ext cx="4876694" cy="3291840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738189" y="1524000"/>
            <a:ext cx="10715627" cy="4106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Make an outline first</a:t>
            </a:r>
          </a:p>
          <a:p>
            <a:r>
              <a:rPr lang="en-US"/>
              <a:t>Use powerful images</a:t>
            </a:r>
          </a:p>
          <a:p>
            <a:r>
              <a:rPr lang="en-US"/>
              <a:t>Include only one idea per slide</a:t>
            </a:r>
          </a:p>
          <a:p>
            <a:r>
              <a:rPr lang="en-US"/>
              <a:t>Use slides for emphasis, not exposition</a:t>
            </a:r>
          </a:p>
          <a:p>
            <a:r>
              <a:rPr lang="en-US"/>
              <a:t>Ask great questions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C5415B20-894C-9F4F-8C45-42C9CA8DD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8189" y="452440"/>
            <a:ext cx="8686800" cy="743347"/>
          </a:xfrm>
        </p:spPr>
        <p:txBody>
          <a:bodyPr/>
          <a:lstStyle>
            <a:lvl1pPr>
              <a:defRPr>
                <a:solidFill>
                  <a:srgbClr val="005288"/>
                </a:solidFill>
              </a:defRPr>
            </a:lvl1pPr>
          </a:lstStyle>
          <a:p>
            <a:r>
              <a:rPr lang="en-US"/>
              <a:t>Goal 1 Content</a:t>
            </a:r>
          </a:p>
        </p:txBody>
      </p:sp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A4106D1A-06B2-FC45-A02C-546D1A72D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9413" y="6173791"/>
            <a:ext cx="914403" cy="365125"/>
          </a:xfrm>
        </p:spPr>
        <p:txBody>
          <a:bodyPr/>
          <a:lstStyle>
            <a:lvl1pPr>
              <a:defRPr>
                <a:solidFill>
                  <a:srgbClr val="5A5B5D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0">
            <a:extLst>
              <a:ext uri="{FF2B5EF4-FFF2-40B4-BE49-F238E27FC236}">
                <a16:creationId xmlns:a16="http://schemas.microsoft.com/office/drawing/2014/main" id="{DD99A83E-845A-484A-843A-24FDEA183558}"/>
              </a:ext>
            </a:extLst>
          </p:cNvPr>
          <p:cNvSpPr txBox="1">
            <a:spLocks/>
          </p:cNvSpPr>
          <p:nvPr userDrawn="1"/>
        </p:nvSpPr>
        <p:spPr>
          <a:xfrm>
            <a:off x="6096000" y="6173791"/>
            <a:ext cx="44434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ln>
                  <a:noFill/>
                </a:ln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5A5B5D"/>
                </a:solidFill>
              </a:rPr>
              <a:t>2022-2026 FEMA Strategic Plan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8619E4-EB49-D04C-9F79-4BB3758FD4C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556" y="5861119"/>
            <a:ext cx="2155825" cy="768223"/>
          </a:xfrm>
          <a:prstGeom prst="rect">
            <a:avLst/>
          </a:prstGeom>
        </p:spPr>
      </p:pic>
      <p:pic>
        <p:nvPicPr>
          <p:cNvPr id="9" name="Picture 8" descr="Title: FEMA icon for 2022-2026 FEMA Strategic Plan, Goal 1 – Equity. &#10;Description: Tiered stacks of teal boxes in ascending order from left to right, representing FEMA’s goal to instill equity as a foundation of emergency management. ">
            <a:extLst>
              <a:ext uri="{FF2B5EF4-FFF2-40B4-BE49-F238E27FC236}">
                <a16:creationId xmlns:a16="http://schemas.microsoft.com/office/drawing/2014/main" id="{1C4C5104-07C9-4198-A300-35A6A106307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2790" y="0"/>
            <a:ext cx="1761026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926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al 1 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738190" y="1524000"/>
            <a:ext cx="6145690" cy="4106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Make an outline first</a:t>
            </a:r>
          </a:p>
          <a:p>
            <a:r>
              <a:rPr lang="en-US"/>
              <a:t>Use powerful images</a:t>
            </a:r>
          </a:p>
          <a:p>
            <a:r>
              <a:rPr lang="en-US"/>
              <a:t>Include only one idea per slide</a:t>
            </a:r>
          </a:p>
          <a:p>
            <a:r>
              <a:rPr lang="en-US"/>
              <a:t>Use slides for emphasis, not exposition</a:t>
            </a:r>
          </a:p>
          <a:p>
            <a:r>
              <a:rPr lang="en-US"/>
              <a:t>Ask great questions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C5415B20-894C-9F4F-8C45-42C9CA8DD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8189" y="452440"/>
            <a:ext cx="8686800" cy="743347"/>
          </a:xfrm>
        </p:spPr>
        <p:txBody>
          <a:bodyPr/>
          <a:lstStyle>
            <a:lvl1pPr>
              <a:defRPr>
                <a:solidFill>
                  <a:srgbClr val="005288"/>
                </a:solidFill>
              </a:defRPr>
            </a:lvl1pPr>
          </a:lstStyle>
          <a:p>
            <a:r>
              <a:rPr lang="en-US"/>
              <a:t>Goal 1 Content</a:t>
            </a:r>
          </a:p>
        </p:txBody>
      </p:sp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A4106D1A-06B2-FC45-A02C-546D1A72D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9413" y="6173791"/>
            <a:ext cx="914403" cy="365125"/>
          </a:xfrm>
        </p:spPr>
        <p:txBody>
          <a:bodyPr/>
          <a:lstStyle>
            <a:lvl1pPr>
              <a:defRPr>
                <a:solidFill>
                  <a:srgbClr val="5A5B5D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0">
            <a:extLst>
              <a:ext uri="{FF2B5EF4-FFF2-40B4-BE49-F238E27FC236}">
                <a16:creationId xmlns:a16="http://schemas.microsoft.com/office/drawing/2014/main" id="{DD99A83E-845A-484A-843A-24FDEA183558}"/>
              </a:ext>
            </a:extLst>
          </p:cNvPr>
          <p:cNvSpPr txBox="1">
            <a:spLocks/>
          </p:cNvSpPr>
          <p:nvPr userDrawn="1"/>
        </p:nvSpPr>
        <p:spPr>
          <a:xfrm>
            <a:off x="6096000" y="6173791"/>
            <a:ext cx="44434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ln>
                  <a:noFill/>
                </a:ln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5A5B5D"/>
                </a:solidFill>
              </a:rPr>
              <a:t>Federal Emergency Management Agency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8619E4-EB49-D04C-9F79-4BB3758FD4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556" y="5861119"/>
            <a:ext cx="2155825" cy="768223"/>
          </a:xfrm>
          <a:prstGeom prst="rect">
            <a:avLst/>
          </a:prstGeom>
        </p:spPr>
      </p:pic>
      <p:pic>
        <p:nvPicPr>
          <p:cNvPr id="9" name="Picture 8" descr="Title: FEMA icon for 2022-2026 FEMA Strategic Plan, Goal 1 – Equity. &#10;Description: Tiered stacks of teal boxes in ascending order from left to right, representing FEMA’s goal to instill equity as a foundation of emergency management. ">
            <a:extLst>
              <a:ext uri="{FF2B5EF4-FFF2-40B4-BE49-F238E27FC236}">
                <a16:creationId xmlns:a16="http://schemas.microsoft.com/office/drawing/2014/main" id="{1C4C5104-07C9-4198-A300-35A6A10630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2790" y="0"/>
            <a:ext cx="1761026" cy="1188720"/>
          </a:xfrm>
          <a:prstGeom prst="rect">
            <a:avLst/>
          </a:prstGeom>
        </p:spPr>
      </p:pic>
      <p:pic>
        <p:nvPicPr>
          <p:cNvPr id="11" name="Picture 10" descr="Title: FEMA graphic for 2022-2026 FEMA Strategic Plan, Goal 1 – Equity.  &#10;Description: Three cartoon people of different heights, ethnicity, and abilities atop tiered platforms that raise all to equal levels, representing FEMA’s goal to instill equity as a foundation of emergency management. ">
            <a:extLst>
              <a:ext uri="{FF2B5EF4-FFF2-40B4-BE49-F238E27FC236}">
                <a16:creationId xmlns:a16="http://schemas.microsoft.com/office/drawing/2014/main" id="{5C4B8031-4384-4FEF-88F2-4772EB58BD6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1579" y="2453926"/>
            <a:ext cx="4876694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123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al 2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738189" y="1524000"/>
            <a:ext cx="10715627" cy="4106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Make an outline first</a:t>
            </a:r>
          </a:p>
          <a:p>
            <a:r>
              <a:rPr lang="en-US"/>
              <a:t>Use powerful images</a:t>
            </a:r>
          </a:p>
          <a:p>
            <a:r>
              <a:rPr lang="en-US"/>
              <a:t>Include only one idea per slide</a:t>
            </a:r>
          </a:p>
          <a:p>
            <a:r>
              <a:rPr lang="en-US"/>
              <a:t>Use slides for emphasis, not exposition</a:t>
            </a:r>
          </a:p>
          <a:p>
            <a:r>
              <a:rPr lang="en-US"/>
              <a:t>Ask great questions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C5415B20-894C-9F4F-8C45-42C9CA8DD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8190" y="452440"/>
            <a:ext cx="9601200" cy="743347"/>
          </a:xfrm>
        </p:spPr>
        <p:txBody>
          <a:bodyPr/>
          <a:lstStyle>
            <a:lvl1pPr>
              <a:defRPr>
                <a:solidFill>
                  <a:srgbClr val="005288"/>
                </a:solidFill>
              </a:defRPr>
            </a:lvl1pPr>
          </a:lstStyle>
          <a:p>
            <a:r>
              <a:rPr lang="en-US"/>
              <a:t>Goal 2 Content</a:t>
            </a:r>
          </a:p>
        </p:txBody>
      </p:sp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A4106D1A-06B2-FC45-A02C-546D1A72D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9413" y="6173791"/>
            <a:ext cx="914403" cy="365125"/>
          </a:xfrm>
        </p:spPr>
        <p:txBody>
          <a:bodyPr/>
          <a:lstStyle>
            <a:lvl1pPr>
              <a:defRPr>
                <a:solidFill>
                  <a:srgbClr val="5A5B5D"/>
                </a:solidFill>
              </a:defRPr>
            </a:lvl1pPr>
          </a:lstStyle>
          <a:p>
            <a:fld id="{8FCC257D-A786-9244-9E17-CE618C8B92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0">
            <a:extLst>
              <a:ext uri="{FF2B5EF4-FFF2-40B4-BE49-F238E27FC236}">
                <a16:creationId xmlns:a16="http://schemas.microsoft.com/office/drawing/2014/main" id="{DD99A83E-845A-484A-843A-24FDEA183558}"/>
              </a:ext>
            </a:extLst>
          </p:cNvPr>
          <p:cNvSpPr txBox="1">
            <a:spLocks/>
          </p:cNvSpPr>
          <p:nvPr userDrawn="1"/>
        </p:nvSpPr>
        <p:spPr>
          <a:xfrm>
            <a:off x="6096000" y="6173791"/>
            <a:ext cx="44434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ln>
                  <a:noFill/>
                </a:ln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5A5B5D"/>
                </a:solidFill>
              </a:rPr>
              <a:t>2022-2026 FEMA Strategic Plan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8619E4-EB49-D04C-9F79-4BB3758FD4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556" y="5861119"/>
            <a:ext cx="2155825" cy="768223"/>
          </a:xfrm>
          <a:prstGeom prst="rect">
            <a:avLst/>
          </a:prstGeom>
        </p:spPr>
      </p:pic>
      <p:pic>
        <p:nvPicPr>
          <p:cNvPr id="10" name="Picture 9" descr="Title: FEMA icon for 2022-2026 FEMA Strategic Plan, Goal 2 – Climate Resilience. &#10;Description: Green globe icon, representing FEMA’s goal to lead the whole community in climate resilience. ">
            <a:extLst>
              <a:ext uri="{FF2B5EF4-FFF2-40B4-BE49-F238E27FC236}">
                <a16:creationId xmlns:a16="http://schemas.microsoft.com/office/drawing/2014/main" id="{FC239B66-3512-4E62-B656-F4155F0CA33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6928" y="379466"/>
            <a:ext cx="1219172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57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26" Type="http://schemas.openxmlformats.org/officeDocument/2006/relationships/slideLayout" Target="../slideLayouts/slideLayout59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58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29" Type="http://schemas.openxmlformats.org/officeDocument/2006/relationships/theme" Target="../theme/theme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28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Relationship Id="rId27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51200" y="617379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8CCC229-AB65-5F40-B719-1933DA0A7CB3}" type="datetime1">
              <a:rPr lang="en-US" smtClean="0"/>
              <a:t>9/20/2023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38189" y="452440"/>
            <a:ext cx="10715627" cy="743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8" name="Straight Connector 13"/>
          <p:cNvCxnSpPr>
            <a:cxnSpLocks noChangeShapeType="1"/>
          </p:cNvCxnSpPr>
          <p:nvPr userDrawn="1"/>
        </p:nvCxnSpPr>
        <p:spPr bwMode="auto">
          <a:xfrm>
            <a:off x="738194" y="1297384"/>
            <a:ext cx="10715625" cy="0"/>
          </a:xfrm>
          <a:prstGeom prst="line">
            <a:avLst/>
          </a:prstGeom>
          <a:noFill/>
          <a:ln w="25400">
            <a:solidFill>
              <a:schemeClr val="accent3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738189" y="1524000"/>
            <a:ext cx="10715627" cy="4106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73791"/>
            <a:ext cx="44434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>
                <a:solidFill>
                  <a:srgbClr val="5A5B5D"/>
                </a:solidFill>
              </a:rPr>
              <a:t>2022-2026 FEMA Strategic Plan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B46968-E1B9-AE4F-9DEE-EDC8D5B1D4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39413" y="6173791"/>
            <a:ext cx="9144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C257D-A786-9244-9E17-CE618C8B9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36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719" r:id="rId2"/>
    <p:sldLayoutId id="2147483716" r:id="rId3"/>
    <p:sldLayoutId id="2147483652" r:id="rId4"/>
    <p:sldLayoutId id="214748371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7" r:id="rId14"/>
    <p:sldLayoutId id="2147483708" r:id="rId15"/>
    <p:sldLayoutId id="2147483718" r:id="rId16"/>
    <p:sldLayoutId id="2147483710" r:id="rId17"/>
    <p:sldLayoutId id="2147483711" r:id="rId18"/>
    <p:sldLayoutId id="2147483712" r:id="rId19"/>
    <p:sldLayoutId id="2147483714" r:id="rId20"/>
    <p:sldLayoutId id="2147483665" r:id="rId21"/>
    <p:sldLayoutId id="2147483666" r:id="rId22"/>
    <p:sldLayoutId id="2147483658" r:id="rId23"/>
    <p:sldLayoutId id="2147483730" r:id="rId24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7472" algn="l" defTabSz="457200" rtl="0" eaLnBrk="1" latinLnBrk="0" hangingPunct="1">
        <a:lnSpc>
          <a:spcPts val="2600"/>
        </a:lnSpc>
        <a:spcBef>
          <a:spcPts val="1000"/>
        </a:spcBef>
        <a:buClr>
          <a:schemeClr val="accent3">
            <a:lumMod val="75000"/>
          </a:schemeClr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buClr>
          <a:schemeClr val="accent3">
            <a:lumMod val="75000"/>
          </a:schemeClr>
        </a:buClr>
        <a:buSzPct val="50000"/>
        <a:buFont typeface="Wingdings" charset="2"/>
        <a:buChar char="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076482-5D39-47A4-B539-D2D9DE9F0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8DFE61-782C-4113-B155-5ECC07A1AB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5AD12F-8262-4499-8C70-DA6959E6ED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807F2-21AD-4E84-8D0F-FF5AA5F989EB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BAD4B5-0FBD-4187-8B6C-304812317E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5E299F-81FF-4514-852F-EA5867824D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D0D5E-1A3C-4151-B088-C14BAE9CE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082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4" r:id="rId4"/>
    <p:sldLayoutId id="2147483678" r:id="rId5"/>
    <p:sldLayoutId id="2147483693" r:id="rId6"/>
    <p:sldLayoutId id="2147483694" r:id="rId7"/>
    <p:sldLayoutId id="2147483695" r:id="rId8"/>
    <p:sldLayoutId id="214748369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51200" y="617379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8CCC229-AB65-5F40-B719-1933DA0A7CB3}" type="datetime1">
              <a:rPr lang="en-US" smtClean="0"/>
              <a:t>9/20/2023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38189" y="452440"/>
            <a:ext cx="10715627" cy="743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13"/>
          <p:cNvCxnSpPr>
            <a:cxnSpLocks noChangeShapeType="1"/>
          </p:cNvCxnSpPr>
          <p:nvPr userDrawn="1"/>
        </p:nvCxnSpPr>
        <p:spPr bwMode="auto">
          <a:xfrm>
            <a:off x="738194" y="1297384"/>
            <a:ext cx="10715625" cy="0"/>
          </a:xfrm>
          <a:prstGeom prst="line">
            <a:avLst/>
          </a:prstGeom>
          <a:noFill/>
          <a:ln w="25400">
            <a:solidFill>
              <a:schemeClr val="accent3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738189" y="1524000"/>
            <a:ext cx="10715627" cy="4106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73791"/>
            <a:ext cx="44434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Federal Emergency Management Agency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B46968-E1B9-AE4F-9DEE-EDC8D5B1D4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39413" y="6173791"/>
            <a:ext cx="9144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C257D-A786-9244-9E17-CE618C8B92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445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  <p:sldLayoutId id="2147483750" r:id="rId18"/>
    <p:sldLayoutId id="2147483751" r:id="rId19"/>
    <p:sldLayoutId id="2147483752" r:id="rId20"/>
    <p:sldLayoutId id="2147483753" r:id="rId21"/>
    <p:sldLayoutId id="2147483754" r:id="rId22"/>
    <p:sldLayoutId id="2147483755" r:id="rId23"/>
    <p:sldLayoutId id="2147483756" r:id="rId24"/>
    <p:sldLayoutId id="2147483783" r:id="rId25"/>
    <p:sldLayoutId id="2147483784" r:id="rId26"/>
    <p:sldLayoutId id="2147483785" r:id="rId27"/>
    <p:sldLayoutId id="2147483788" r:id="rId28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7472" algn="l" defTabSz="457200" rtl="0" eaLnBrk="1" latinLnBrk="0" hangingPunct="1">
        <a:lnSpc>
          <a:spcPts val="2600"/>
        </a:lnSpc>
        <a:spcBef>
          <a:spcPts val="1000"/>
        </a:spcBef>
        <a:buClr>
          <a:schemeClr val="accent3">
            <a:lumMod val="75000"/>
          </a:schemeClr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buClr>
          <a:schemeClr val="accent3">
            <a:lumMod val="75000"/>
          </a:schemeClr>
        </a:buClr>
        <a:buSzPct val="50000"/>
        <a:buFont typeface="Wingdings" charset="2"/>
        <a:buChar char="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hyperlink" Target="https://nationalmasscarestrategy.org/wp-content/uploads/2022/08/DvlpngMssCareAgrmntsGuide_20220727_508.pdf" TargetMode="External"/><Relationship Id="rId7" Type="http://schemas.openxmlformats.org/officeDocument/2006/relationships/hyperlink" Target="https://www.fema.gov/sites/default/files/documents/fema_private-non-profits_religious-orgs.pdf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53.png"/><Relationship Id="rId5" Type="http://schemas.openxmlformats.org/officeDocument/2006/relationships/hyperlink" Target="https://www.fema.gov/node/what-houses-worship-need-know-about-fema-disaster-aid-process-flyer" TargetMode="External"/><Relationship Id="rId4" Type="http://schemas.openxmlformats.org/officeDocument/2006/relationships/image" Target="../media/image52.png"/><Relationship Id="rId9" Type="http://schemas.openxmlformats.org/officeDocument/2006/relationships/hyperlink" Target="https://www.fema.gov/node/documents-needed-when-applying-public-assistance-graphics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gress.gov/bill/117th-congress/senate-bill/3875/text" TargetMode="Externa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8.xml"/><Relationship Id="rId4" Type="http://schemas.openxmlformats.org/officeDocument/2006/relationships/hyperlink" Target="https://www.fema.gov/nri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ruraltraining.org/course/mgt-405/" TargetMode="External"/><Relationship Id="rId13" Type="http://schemas.openxmlformats.org/officeDocument/2006/relationships/image" Target="../media/image65.png"/><Relationship Id="rId3" Type="http://schemas.openxmlformats.org/officeDocument/2006/relationships/hyperlink" Target="https://www.fema.gov/media-library-data/1528736429875-8fa08bed9d957cdc324c2b7f6a92903b/Engaging_Faith-based_and_Community_Organizations.pdf" TargetMode="External"/><Relationship Id="rId7" Type="http://schemas.openxmlformats.org/officeDocument/2006/relationships/image" Target="../media/image61.jpeg"/><Relationship Id="rId12" Type="http://schemas.openxmlformats.org/officeDocument/2006/relationships/image" Target="../media/image6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0.png"/><Relationship Id="rId11" Type="http://schemas.openxmlformats.org/officeDocument/2006/relationships/image" Target="../media/image63.png"/><Relationship Id="rId5" Type="http://schemas.openxmlformats.org/officeDocument/2006/relationships/hyperlink" Target="https://training.fema.gov/is/courseoverview.aspx?code=IS-505" TargetMode="External"/><Relationship Id="rId10" Type="http://schemas.openxmlformats.org/officeDocument/2006/relationships/image" Target="../media/image62.png"/><Relationship Id="rId4" Type="http://schemas.openxmlformats.org/officeDocument/2006/relationships/image" Target="../media/image59.jpeg"/><Relationship Id="rId9" Type="http://schemas.openxmlformats.org/officeDocument/2006/relationships/hyperlink" Target="https://www.cisa.gov/sites/default/files/publications/CTEP%20Fact%20Sheet%20FBO_01%2006%202022%20v3_508%20PDF.pdf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Partnerships@fema.dhs.gov" TargetMode="Externa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ma.gov/faith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30.xml"/><Relationship Id="rId1" Type="http://schemas.openxmlformats.org/officeDocument/2006/relationships/video" Target="https://www.youtube.com/embed/yiXHOBM_cjs?feature=oembed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hyperlink" Target="https://www.fema.gov/sites/default/files/documents/fema_response-recovery_climate-change-planning-guidance_20230630.pdf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50.png"/><Relationship Id="rId5" Type="http://schemas.openxmlformats.org/officeDocument/2006/relationships/hyperlink" Target="https://www.fema.gov/sites/default/files/documents/fema_local-elected-officials-guide_2022.pdf" TargetMode="External"/><Relationship Id="rId4" Type="http://schemas.openxmlformats.org/officeDocument/2006/relationships/hyperlink" Target="https://www.fema.gov/sites/default/files/documents/fema_achieving-equitable-recovery-a-post-disaster-guide-local-officials-draft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9D2672-D37D-462E-8035-0E2D4EECB465}"/>
              </a:ext>
            </a:extLst>
          </p:cNvPr>
          <p:cNvSpPr txBox="1">
            <a:spLocks/>
          </p:cNvSpPr>
          <p:nvPr/>
        </p:nvSpPr>
        <p:spPr>
          <a:xfrm>
            <a:off x="152855" y="3652018"/>
            <a:ext cx="10615615" cy="51096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>
                <a:latin typeface="Franklin Gothic Book" panose="020B05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September 20| 2023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5396551-67B8-4E93-89FD-1F215DA5B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55" y="2199191"/>
            <a:ext cx="11886290" cy="1452828"/>
          </a:xfrm>
        </p:spPr>
        <p:txBody>
          <a:bodyPr>
            <a:normAutofit/>
          </a:bodyPr>
          <a:lstStyle/>
          <a:p>
            <a:pPr algn="l"/>
            <a:r>
              <a:rPr lang="en-US" sz="4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We Are Building The Alliance…</a:t>
            </a:r>
            <a:br>
              <a:rPr lang="en-US" sz="4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4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Now Where Do We Go From Here?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530791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AD9E2A2-78F7-0783-41E9-3C971DBEEF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317"/>
          <a:stretch/>
        </p:blipFill>
        <p:spPr>
          <a:xfrm>
            <a:off x="885554" y="1397313"/>
            <a:ext cx="3139248" cy="3888523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7FEF5275-E6C9-ADDE-2CE2-C57002084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439" y="84009"/>
            <a:ext cx="7120919" cy="1154481"/>
          </a:xfrm>
        </p:spPr>
        <p:txBody>
          <a:bodyPr>
            <a:normAutofit/>
          </a:bodyPr>
          <a:lstStyle/>
          <a:p>
            <a:r>
              <a:rPr lang="en-US" sz="3200" dirty="0"/>
              <a:t>Rethinking Equity to Support Private Non-Profits Navigate Public Assistance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450796-4D94-0911-4115-8E464C842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CC257D-A786-9244-9E17-CE618C8B92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A5B5D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A5B5D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2DD574-39C5-BF1B-66F4-F8C86C69B8A3}"/>
              </a:ext>
            </a:extLst>
          </p:cNvPr>
          <p:cNvSpPr txBox="1"/>
          <p:nvPr/>
        </p:nvSpPr>
        <p:spPr>
          <a:xfrm>
            <a:off x="838846" y="5281867"/>
            <a:ext cx="32326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  <a:hlinkClick r:id="rId3"/>
              </a:rPr>
              <a:t>How to Develop Agreements for Mass Care Services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D80FA7F-3E18-9B06-C075-5F46ABE30C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8221" y="1359108"/>
            <a:ext cx="3063278" cy="392275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C876703-C251-B413-C701-29CEA8026436}"/>
              </a:ext>
            </a:extLst>
          </p:cNvPr>
          <p:cNvSpPr txBox="1"/>
          <p:nvPr/>
        </p:nvSpPr>
        <p:spPr>
          <a:xfrm>
            <a:off x="4364641" y="5281867"/>
            <a:ext cx="323266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  <a:hlinkClick r:id="rId5"/>
              </a:rPr>
              <a:t>What Houses of Worship Need to Know About the FEMA Disaster Aid Process Flyer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E9CB366-FA3C-4E7E-33BF-E512B8494E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0736" y="3693932"/>
            <a:ext cx="4079221" cy="163508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B7B2DAE-42E3-2B02-7A32-4B244B54A37D}"/>
              </a:ext>
            </a:extLst>
          </p:cNvPr>
          <p:cNvSpPr txBox="1"/>
          <p:nvPr/>
        </p:nvSpPr>
        <p:spPr>
          <a:xfrm>
            <a:off x="7628640" y="5281867"/>
            <a:ext cx="38560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  <a:hlinkClick r:id="rId7"/>
              </a:rPr>
              <a:t>Purchasing under a FEMA Award: Resources for Private Nonprofits and Religious Organizations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pic>
        <p:nvPicPr>
          <p:cNvPr id="21" name="Picture 20" descr="Timeline&#10;&#10;Description automatically generated">
            <a:extLst>
              <a:ext uri="{FF2B5EF4-FFF2-40B4-BE49-F238E27FC236}">
                <a16:creationId xmlns:a16="http://schemas.microsoft.com/office/drawing/2014/main" id="{187FB828-FDE6-B705-E51F-4EE83EFC98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59516" y="1427189"/>
            <a:ext cx="3794300" cy="189803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6B22DC8-C389-7092-58F1-A32623A026B0}"/>
              </a:ext>
            </a:extLst>
          </p:cNvPr>
          <p:cNvSpPr txBox="1"/>
          <p:nvPr/>
        </p:nvSpPr>
        <p:spPr>
          <a:xfrm>
            <a:off x="7659975" y="3271163"/>
            <a:ext cx="39407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  <a:hlinkClick r:id="rId9"/>
              </a:rPr>
              <a:t>Documents Needed When Applying for Public Assistance Graphics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0098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E564C06-2191-52C4-B02C-0FE46DF81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Federal Emergency Management Agency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09DA158-7D84-226A-A1BC-C7B04E5D7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C257D-A786-9244-9E17-CE618C8B927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54D80C2F-668F-0EE1-E564-AA222C80E50B}"/>
              </a:ext>
            </a:extLst>
          </p:cNvPr>
          <p:cNvSpPr txBox="1">
            <a:spLocks/>
          </p:cNvSpPr>
          <p:nvPr/>
        </p:nvSpPr>
        <p:spPr>
          <a:xfrm>
            <a:off x="6096000" y="1490240"/>
            <a:ext cx="5269072" cy="28965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00528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600" dirty="0"/>
              <a:t>Where do we go with leading whole community climate resilience?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76E83AE-07D9-4CE6-0638-8D0130578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28" y="138790"/>
            <a:ext cx="5296853" cy="6580419"/>
          </a:xfrm>
          <a:prstGeom prst="rect">
            <a:avLst/>
          </a:prstGeom>
        </p:spPr>
      </p:pic>
      <p:sp>
        <p:nvSpPr>
          <p:cNvPr id="13" name="Subtitle 4">
            <a:extLst>
              <a:ext uri="{FF2B5EF4-FFF2-40B4-BE49-F238E27FC236}">
                <a16:creationId xmlns:a16="http://schemas.microsoft.com/office/drawing/2014/main" id="{C5864ECB-F2AE-62CE-00A7-71503E2FF4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456253"/>
            <a:ext cx="5729086" cy="717193"/>
          </a:xfrm>
        </p:spPr>
        <p:txBody>
          <a:bodyPr/>
          <a:lstStyle/>
          <a:p>
            <a:r>
              <a:rPr lang="en-US" dirty="0"/>
              <a:t>5-minute Check-In</a:t>
            </a:r>
          </a:p>
        </p:txBody>
      </p:sp>
    </p:spTree>
    <p:extLst>
      <p:ext uri="{BB962C8B-B14F-4D97-AF65-F5344CB8AC3E}">
        <p14:creationId xmlns:p14="http://schemas.microsoft.com/office/powerpoint/2010/main" val="2738399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5639785-6F5D-C2BE-8B80-E404C83DDF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37"/>
          <a:stretch/>
        </p:blipFill>
        <p:spPr>
          <a:xfrm>
            <a:off x="5339787" y="-52086"/>
            <a:ext cx="6852213" cy="6910086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D4D02F6-3AF7-7CA2-A2FD-951647830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898" y="104172"/>
            <a:ext cx="4343097" cy="119578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Where FEMA is headed on Climate Resilience?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36ECEB-C0F5-81E1-3BFA-C5BC9464C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C257D-A786-9244-9E17-CE618C8B927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D60CD3-0213-AAAE-CD02-AFD804F1FB42}"/>
              </a:ext>
            </a:extLst>
          </p:cNvPr>
          <p:cNvSpPr txBox="1"/>
          <p:nvPr/>
        </p:nvSpPr>
        <p:spPr>
          <a:xfrm>
            <a:off x="599445" y="1536174"/>
            <a:ext cx="470800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solidFill>
                  <a:srgbClr val="050505"/>
                </a:solidFill>
                <a:effectLst/>
                <a:latin typeface="Arial" panose="020B0604020202020204" pitchFamily="34" charset="0"/>
              </a:rPr>
              <a:t>The </a:t>
            </a:r>
            <a:r>
              <a:rPr lang="en-US" sz="2000" b="0" i="0" u="none" strike="noStrike" dirty="0">
                <a:solidFill>
                  <a:srgbClr val="005288"/>
                </a:solidFill>
                <a:effectLst/>
                <a:latin typeface="Arial" panose="020B0604020202020204" pitchFamily="34" charset="0"/>
                <a:hlinkClick r:id="rId3"/>
              </a:rPr>
              <a:t>Community Disaster Resilience Zones Act</a:t>
            </a:r>
            <a:r>
              <a:rPr lang="en-US" sz="2000" b="0" i="0" dirty="0">
                <a:solidFill>
                  <a:srgbClr val="050505"/>
                </a:solidFill>
                <a:effectLst/>
                <a:latin typeface="Arial" panose="020B0604020202020204" pitchFamily="34" charset="0"/>
              </a:rPr>
              <a:t> uses FEMA’s </a:t>
            </a:r>
            <a:r>
              <a:rPr lang="en-US" sz="2000" b="0" i="0" u="none" strike="noStrike" dirty="0">
                <a:solidFill>
                  <a:srgbClr val="005288"/>
                </a:solidFill>
                <a:effectLst/>
                <a:latin typeface="Arial" panose="020B0604020202020204" pitchFamily="34" charset="0"/>
                <a:hlinkClick r:id="rId4"/>
              </a:rPr>
              <a:t>National Risk Index</a:t>
            </a:r>
            <a:r>
              <a:rPr lang="en-US" sz="2000" b="0" i="0" dirty="0">
                <a:solidFill>
                  <a:srgbClr val="050505"/>
                </a:solidFill>
                <a:effectLst/>
                <a:latin typeface="Arial" panose="020B0604020202020204" pitchFamily="34" charset="0"/>
              </a:rPr>
              <a:t> to identify the most at-risk and in-need communities to identify resilience zones. </a:t>
            </a:r>
          </a:p>
          <a:p>
            <a:endParaRPr lang="en-US" sz="2000" dirty="0">
              <a:solidFill>
                <a:srgbClr val="050505"/>
              </a:solidFill>
              <a:latin typeface="Arial" panose="020B0604020202020204" pitchFamily="34" charset="0"/>
            </a:endParaRPr>
          </a:p>
          <a:p>
            <a:r>
              <a:rPr lang="en-US" sz="2000" b="0" i="0" dirty="0">
                <a:solidFill>
                  <a:srgbClr val="050505"/>
                </a:solidFill>
                <a:effectLst/>
                <a:latin typeface="Arial" panose="020B0604020202020204" pitchFamily="34" charset="0"/>
              </a:rPr>
              <a:t>Designated zones will be prioritized for targeted federal support, such as increased cost-share for resilience and mitigation projects, lessening the financial burden on communities to perform resilience-related activities.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367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02D2CE1-8D94-049F-4E2D-4A6A91497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Federal Emergency Management Agency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D786F29-864C-8C25-9622-AA49C365F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C257D-A786-9244-9E17-CE618C8B927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BDA8C514-E829-58AE-E757-D861507B9C55}"/>
              </a:ext>
            </a:extLst>
          </p:cNvPr>
          <p:cNvSpPr txBox="1">
            <a:spLocks/>
          </p:cNvSpPr>
          <p:nvPr/>
        </p:nvSpPr>
        <p:spPr>
          <a:xfrm>
            <a:off x="6991108" y="1567788"/>
            <a:ext cx="4710897" cy="37224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00528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/>
              <a:t>Where do we go to promote and sustain a ready nation?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3B8FD08-6F21-C55A-937E-7344FC7BB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643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4">
            <a:extLst>
              <a:ext uri="{FF2B5EF4-FFF2-40B4-BE49-F238E27FC236}">
                <a16:creationId xmlns:a16="http://schemas.microsoft.com/office/drawing/2014/main" id="{86AB5EE2-9CB7-1804-5469-2056C7E5E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1108" y="5184394"/>
            <a:ext cx="4803495" cy="717193"/>
          </a:xfrm>
        </p:spPr>
        <p:txBody>
          <a:bodyPr/>
          <a:lstStyle/>
          <a:p>
            <a:r>
              <a:rPr lang="en-US" dirty="0"/>
              <a:t>5-minute Check-In</a:t>
            </a:r>
          </a:p>
        </p:txBody>
      </p:sp>
    </p:spTree>
    <p:extLst>
      <p:ext uri="{BB962C8B-B14F-4D97-AF65-F5344CB8AC3E}">
        <p14:creationId xmlns:p14="http://schemas.microsoft.com/office/powerpoint/2010/main" val="2152674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901A5F4-1E80-5AB3-A43F-AA2BFAAE2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188" y="1547149"/>
            <a:ext cx="3681795" cy="410641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Congregational Preparedness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Facility Preparedness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Community Preparedness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1DAB8A4-56B9-966C-F28C-E515E338E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189" y="58545"/>
            <a:ext cx="3681795" cy="1195787"/>
          </a:xfrm>
        </p:spPr>
        <p:txBody>
          <a:bodyPr>
            <a:normAutofit fontScale="90000"/>
          </a:bodyPr>
          <a:lstStyle/>
          <a:p>
            <a:r>
              <a:rPr lang="en-US" dirty="0"/>
              <a:t>Where FEMA is Going to Promote a More Prepared Nation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8F67F7-A6DE-0B10-8FC1-3FC2A262A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C257D-A786-9244-9E17-CE618C8B927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6A4391-6689-E4D5-010A-72D67B27CB2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748588" y="6173788"/>
            <a:ext cx="4443412" cy="365125"/>
          </a:xfrm>
        </p:spPr>
        <p:txBody>
          <a:bodyPr/>
          <a:lstStyle/>
          <a:p>
            <a:r>
              <a:rPr lang="en-US"/>
              <a:t>Federal Emergency Management Agency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5B01EE-AFB9-55EA-00E2-77769B7DAD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984" y="0"/>
            <a:ext cx="78001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687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513;p56" descr="A crowd of people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20B7B325-999D-4FEA-B78F-5B7FF9DF231E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38189" y="2147627"/>
            <a:ext cx="1981200" cy="2752725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5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buClr>
                <a:srgbClr val="FFFFFF"/>
              </a:buClr>
              <a:buSzPts val="2800"/>
            </a:pPr>
            <a:r>
              <a:rPr lang="en-US">
                <a:solidFill>
                  <a:srgbClr val="FFFFFF"/>
                </a:solidFill>
              </a:rPr>
              <a:t>TEN FIELD SKILLS FOR SUCCESSFUL ENGAGEMENT</a:t>
            </a:r>
            <a:endParaRPr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2B2846-9D10-47E0-85D7-0779E0D7092F}"/>
              </a:ext>
            </a:extLst>
          </p:cNvPr>
          <p:cNvSpPr txBox="1"/>
          <p:nvPr/>
        </p:nvSpPr>
        <p:spPr>
          <a:xfrm>
            <a:off x="633786" y="248981"/>
            <a:ext cx="1081107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5288"/>
                </a:solidFill>
                <a:latin typeface="+mj-lt"/>
                <a:ea typeface="+mj-ea"/>
                <a:cs typeface="+mj-cs"/>
              </a:rPr>
              <a:t>Resources to Help Emergency Managers and First Responders Engage Faith-Based and Community Organizations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9A2358C-B1AA-4B6A-B587-DD55DD6EE3BF}"/>
              </a:ext>
            </a:extLst>
          </p:cNvPr>
          <p:cNvGrpSpPr/>
          <p:nvPr/>
        </p:nvGrpSpPr>
        <p:grpSpPr>
          <a:xfrm>
            <a:off x="3037595" y="2394458"/>
            <a:ext cx="2435774" cy="2762992"/>
            <a:chOff x="7859839" y="1459758"/>
            <a:chExt cx="3725303" cy="4553287"/>
          </a:xfrm>
        </p:grpSpPr>
        <p:pic>
          <p:nvPicPr>
            <p:cNvPr id="10" name="Picture 4" descr="Proven religious skills | Portfolium">
              <a:hlinkClick r:id="rId5"/>
              <a:extLst>
                <a:ext uri="{FF2B5EF4-FFF2-40B4-BE49-F238E27FC236}">
                  <a16:creationId xmlns:a16="http://schemas.microsoft.com/office/drawing/2014/main" id="{051D3B9E-CA20-49A5-9CCC-AFD5883B6B9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077200" y="1459758"/>
              <a:ext cx="3290582" cy="20915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FEMA Releases Religious Literacy Course | Center for Religion and Civic  Culture">
              <a:hlinkClick r:id="rId5"/>
              <a:extLst>
                <a:ext uri="{FF2B5EF4-FFF2-40B4-BE49-F238E27FC236}">
                  <a16:creationId xmlns:a16="http://schemas.microsoft.com/office/drawing/2014/main" id="{1B1D0349-D8EE-42CE-A9A8-10D0909C08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9839" y="3529510"/>
              <a:ext cx="3725303" cy="2483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FF2499B-0B4A-44CE-B3BE-4DEB5F121E57}"/>
                </a:ext>
              </a:extLst>
            </p:cNvPr>
            <p:cNvSpPr/>
            <p:nvPr/>
          </p:nvSpPr>
          <p:spPr>
            <a:xfrm>
              <a:off x="8726542" y="2607437"/>
              <a:ext cx="2133600" cy="2037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DBAF453-99BF-4B8B-8F26-5D25F670765B}"/>
              </a:ext>
            </a:extLst>
          </p:cNvPr>
          <p:cNvSpPr txBox="1"/>
          <p:nvPr/>
        </p:nvSpPr>
        <p:spPr>
          <a:xfrm>
            <a:off x="660132" y="5239714"/>
            <a:ext cx="2121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Click Link to Access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24729F-5E8F-4CD0-BD7A-1C655C2A69F0}"/>
              </a:ext>
            </a:extLst>
          </p:cNvPr>
          <p:cNvSpPr txBox="1"/>
          <p:nvPr/>
        </p:nvSpPr>
        <p:spPr>
          <a:xfrm>
            <a:off x="3241127" y="5239714"/>
            <a:ext cx="2121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Click Link to Access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628D3B-50AE-4581-A141-192BEA430790}"/>
              </a:ext>
            </a:extLst>
          </p:cNvPr>
          <p:cNvSpPr txBox="1"/>
          <p:nvPr/>
        </p:nvSpPr>
        <p:spPr>
          <a:xfrm>
            <a:off x="6076486" y="5232283"/>
            <a:ext cx="2121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8"/>
              </a:rPr>
              <a:t>Click Link to Access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A405BF-47DA-45F7-8C74-33B3FFFEAD3F}"/>
              </a:ext>
            </a:extLst>
          </p:cNvPr>
          <p:cNvSpPr txBox="1"/>
          <p:nvPr/>
        </p:nvSpPr>
        <p:spPr>
          <a:xfrm>
            <a:off x="9332455" y="5240620"/>
            <a:ext cx="2121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9"/>
              </a:rPr>
              <a:t>Click Link to Access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4344C41-9DA7-35AB-7021-11183BCDEB46}"/>
              </a:ext>
            </a:extLst>
          </p:cNvPr>
          <p:cNvGrpSpPr/>
          <p:nvPr/>
        </p:nvGrpSpPr>
        <p:grpSpPr>
          <a:xfrm>
            <a:off x="5755818" y="2189484"/>
            <a:ext cx="2762699" cy="2876253"/>
            <a:chOff x="6372287" y="2177185"/>
            <a:chExt cx="2762699" cy="2876253"/>
          </a:xfrm>
        </p:grpSpPr>
        <p:pic>
          <p:nvPicPr>
            <p:cNvPr id="1026" name="Picture 2" descr="MGT 405 Mobilizing Faith-Based Community Organizations in Preparing for  Disasters – Rural Domestic Preparedness Consortium">
              <a:extLst>
                <a:ext uri="{FF2B5EF4-FFF2-40B4-BE49-F238E27FC236}">
                  <a16:creationId xmlns:a16="http://schemas.microsoft.com/office/drawing/2014/main" id="{B7639392-C19B-7E01-896D-359012D767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7224" y="4439581"/>
              <a:ext cx="2737761" cy="6138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5E75666-EE55-592C-9C99-CCC31DD669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372287" y="2177185"/>
              <a:ext cx="2762699" cy="517837"/>
            </a:xfrm>
            <a:prstGeom prst="rect">
              <a:avLst/>
            </a:prstGeom>
          </p:spPr>
        </p:pic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BEF16E55-9D49-88D7-C56D-99AA5DDA41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2287" y="2717931"/>
              <a:ext cx="2762699" cy="1662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0" name="Picture 6">
            <a:extLst>
              <a:ext uri="{FF2B5EF4-FFF2-40B4-BE49-F238E27FC236}">
                <a16:creationId xmlns:a16="http://schemas.microsoft.com/office/drawing/2014/main" id="{D7298C4A-7B01-223D-5547-778977A65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0966" y="2222119"/>
            <a:ext cx="2921220" cy="292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2053BC-D636-5DE8-B6B7-C2C8099F7DFB}"/>
              </a:ext>
            </a:extLst>
          </p:cNvPr>
          <p:cNvSpPr txBox="1"/>
          <p:nvPr/>
        </p:nvSpPr>
        <p:spPr>
          <a:xfrm>
            <a:off x="668109" y="1547534"/>
            <a:ext cx="2121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Planning Guidance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15304C-3CE6-B8A6-3341-84C514F43B5C}"/>
              </a:ext>
            </a:extLst>
          </p:cNvPr>
          <p:cNvSpPr txBox="1"/>
          <p:nvPr/>
        </p:nvSpPr>
        <p:spPr>
          <a:xfrm>
            <a:off x="3241128" y="1412110"/>
            <a:ext cx="2121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Independent Study Course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B617B2-2EE1-D941-053D-E4B119230561}"/>
              </a:ext>
            </a:extLst>
          </p:cNvPr>
          <p:cNvSpPr txBox="1"/>
          <p:nvPr/>
        </p:nvSpPr>
        <p:spPr>
          <a:xfrm>
            <a:off x="6096000" y="1546077"/>
            <a:ext cx="1952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In-Person Training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3CF40B-D998-00D3-1139-016C292C3609}"/>
              </a:ext>
            </a:extLst>
          </p:cNvPr>
          <p:cNvSpPr txBox="1"/>
          <p:nvPr/>
        </p:nvSpPr>
        <p:spPr>
          <a:xfrm>
            <a:off x="9332455" y="1546077"/>
            <a:ext cx="2112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Tabletop Exercises</a:t>
            </a:r>
          </a:p>
        </p:txBody>
      </p:sp>
    </p:spTree>
    <p:extLst>
      <p:ext uri="{BB962C8B-B14F-4D97-AF65-F5344CB8AC3E}">
        <p14:creationId xmlns:p14="http://schemas.microsoft.com/office/powerpoint/2010/main" val="2807360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90DF5-CF1C-4B6B-9054-B84E9E06E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8556" y="1451189"/>
            <a:ext cx="6096000" cy="743347"/>
          </a:xfrm>
        </p:spPr>
        <p:txBody>
          <a:bodyPr/>
          <a:lstStyle/>
          <a:p>
            <a:pPr algn="ctr"/>
            <a:r>
              <a:rPr lang="en-US" dirty="0"/>
              <a:t>Thank You!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6E0A78-C5D0-48B4-A236-34D8A1F4AB47}"/>
              </a:ext>
            </a:extLst>
          </p:cNvPr>
          <p:cNvSpPr/>
          <p:nvPr/>
        </p:nvSpPr>
        <p:spPr>
          <a:xfrm>
            <a:off x="3048000" y="2333491"/>
            <a:ext cx="6096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000" dirty="0"/>
              <a:t>Contact Information for Marcus Coleman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u="sng" dirty="0">
                <a:hlinkClick r:id="rId2"/>
              </a:rPr>
              <a:t>Partnerships@fema.dhs.gov</a:t>
            </a:r>
            <a:endParaRPr lang="en-US" altLang="en-US" u="sng" dirty="0"/>
          </a:p>
        </p:txBody>
      </p:sp>
    </p:spTree>
    <p:extLst>
      <p:ext uri="{BB962C8B-B14F-4D97-AF65-F5344CB8AC3E}">
        <p14:creationId xmlns:p14="http://schemas.microsoft.com/office/powerpoint/2010/main" val="1352539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842A695-3FE8-FC94-2D6D-344CFFFCB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A5B5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Federal Emergency Management Agency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569BBC-5A6A-962D-0AF3-AD2505A30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CC257D-A786-9244-9E17-CE618C8B92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A5B5D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A5B5D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46DDC89-79F5-4FF1-A467-939611D127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81196" y="1230488"/>
            <a:ext cx="6452760" cy="4809067"/>
          </a:xfrm>
        </p:spPr>
        <p:txBody>
          <a:bodyPr>
            <a:noAutofit/>
          </a:bodyPr>
          <a:lstStyle/>
          <a:p>
            <a:r>
              <a:rPr lang="en-US" sz="2400" dirty="0"/>
              <a:t>In partnership with DHS &amp; FEMA Region provide virtual and in-person technical assistance and briefings</a:t>
            </a:r>
          </a:p>
          <a:p>
            <a:endParaRPr lang="en-US" sz="2400" dirty="0"/>
          </a:p>
          <a:p>
            <a:r>
              <a:rPr lang="en-US" sz="2400" dirty="0"/>
              <a:t>Help your constituents navigate the federal government to access resources and opportunities for non-profits.</a:t>
            </a:r>
          </a:p>
          <a:p>
            <a:endParaRPr lang="en-US" sz="2400" dirty="0"/>
          </a:p>
          <a:p>
            <a:r>
              <a:rPr lang="en-US" sz="2400" dirty="0"/>
              <a:t>Be a source of information before, during and after disaster.</a:t>
            </a:r>
          </a:p>
          <a:p>
            <a:endParaRPr lang="en-US" sz="2400" dirty="0"/>
          </a:p>
          <a:p>
            <a:pPr marL="0" indent="0" algn="ctr">
              <a:buNone/>
            </a:pPr>
            <a:r>
              <a:rPr lang="en-US" sz="5400" dirty="0">
                <a:hlinkClick r:id="rId3"/>
              </a:rPr>
              <a:t>www.fema.gov/faith</a:t>
            </a:r>
            <a:endParaRPr lang="en-US" sz="5400" dirty="0"/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F2F6A91-F35C-2D34-5A8C-0D7890FA3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1196" y="134142"/>
            <a:ext cx="4833555" cy="743347"/>
          </a:xfrm>
        </p:spPr>
        <p:txBody>
          <a:bodyPr>
            <a:normAutofit/>
          </a:bodyPr>
          <a:lstStyle/>
          <a:p>
            <a:r>
              <a:rPr lang="en-US" dirty="0"/>
              <a:t>What We Can Do For You</a:t>
            </a:r>
          </a:p>
        </p:txBody>
      </p:sp>
    </p:spTree>
    <p:extLst>
      <p:ext uri="{BB962C8B-B14F-4D97-AF65-F5344CB8AC3E}">
        <p14:creationId xmlns:p14="http://schemas.microsoft.com/office/powerpoint/2010/main" val="797886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FEMA: Ready Campaign’s “Prepare to Protect” PSA | The Best Planner">
            <a:hlinkClick r:id="" action="ppaction://media"/>
            <a:extLst>
              <a:ext uri="{FF2B5EF4-FFF2-40B4-BE49-F238E27FC236}">
                <a16:creationId xmlns:a16="http://schemas.microsoft.com/office/drawing/2014/main" id="{F027507F-0020-7F55-1B12-06CD658101A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42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75A75E-A003-D212-C553-5805BD0BF1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56" t="607"/>
          <a:stretch/>
        </p:blipFill>
        <p:spPr>
          <a:xfrm>
            <a:off x="0" y="-1"/>
            <a:ext cx="12192000" cy="685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45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rown floodwaters surround buildings and cars, with some of the buildings knocked off their foundations.">
            <a:extLst>
              <a:ext uri="{FF2B5EF4-FFF2-40B4-BE49-F238E27FC236}">
                <a16:creationId xmlns:a16="http://schemas.microsoft.com/office/drawing/2014/main" id="{9386ADF6-D09D-08C2-AB26-0F7F0F2BC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939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398797-37DF-6116-3F0E-C688B1353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393976" cy="6858000"/>
          </a:xfrm>
          <a:solidFill>
            <a:srgbClr val="000000">
              <a:alpha val="74902"/>
            </a:srgbClr>
          </a:solidFill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4400" b="0" i="0" dirty="0">
              <a:solidFill>
                <a:schemeClr val="bg1"/>
              </a:solidFill>
              <a:effectLst/>
              <a:latin typeface="Open Sans" panose="020B0606030504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4400" dirty="0">
              <a:solidFill>
                <a:schemeClr val="bg1"/>
              </a:solidFill>
              <a:latin typeface="Open Sans" panose="020B0606030504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400" b="1" dirty="0">
                <a:solidFill>
                  <a:schemeClr val="bg1"/>
                </a:solidFill>
                <a:latin typeface="+mj-lt"/>
              </a:rPr>
              <a:t>	“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+mj-lt"/>
              </a:rPr>
              <a:t>I </a:t>
            </a:r>
            <a:r>
              <a:rPr lang="en-US" sz="4400" b="1" dirty="0">
                <a:solidFill>
                  <a:schemeClr val="bg1"/>
                </a:solidFill>
                <a:latin typeface="+mj-lt"/>
              </a:rPr>
              <a:t>know a lot of people have it worse from other 	 states, but we’ve got it bad too. You can’t leave 	 us out.”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4400" b="1" i="0" dirty="0">
              <a:solidFill>
                <a:schemeClr val="bg1"/>
              </a:solidFill>
              <a:effectLst/>
              <a:latin typeface="+mj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400" b="1" dirty="0">
                <a:solidFill>
                  <a:schemeClr val="bg1"/>
                </a:solidFill>
                <a:latin typeface="+mj-lt"/>
              </a:rPr>
              <a:t>	 - 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+mj-lt"/>
              </a:rPr>
              <a:t>Rhonda Hudson of Kanawha County</a:t>
            </a:r>
            <a:endParaRPr lang="en-US" sz="44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81689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věření Mořská řasa Nervové zhroucení where do i go téma Zamotejte se web">
            <a:extLst>
              <a:ext uri="{FF2B5EF4-FFF2-40B4-BE49-F238E27FC236}">
                <a16:creationId xmlns:a16="http://schemas.microsoft.com/office/drawing/2014/main" id="{F7C378C9-8F37-5FAD-9F5B-7CDCFFE3F3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2" r="5513" b="1531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316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C454AC-B257-48CD-9714-95AA13F4C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8FCC257D-A786-9244-9E17-CE618C8B9275}" type="slidenum">
              <a:rPr lang="en-US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7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D53F59-9EE9-4458-8D84-DA78F7EC0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8180" y="-161545"/>
            <a:ext cx="12505655" cy="702425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D647BB9-3545-45FF-9B48-3F5B46E39D29}"/>
              </a:ext>
            </a:extLst>
          </p:cNvPr>
          <p:cNvSpPr/>
          <p:nvPr/>
        </p:nvSpPr>
        <p:spPr>
          <a:xfrm>
            <a:off x="4318467" y="3885396"/>
            <a:ext cx="54267" cy="9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62DF35-D48E-451C-AF8E-49D5897BF36F}"/>
              </a:ext>
            </a:extLst>
          </p:cNvPr>
          <p:cNvSpPr/>
          <p:nvPr/>
        </p:nvSpPr>
        <p:spPr>
          <a:xfrm>
            <a:off x="5388285" y="3882468"/>
            <a:ext cx="54267" cy="9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6CBA63-7EC1-4B35-9D73-3CB6460D55C5}"/>
              </a:ext>
            </a:extLst>
          </p:cNvPr>
          <p:cNvSpPr/>
          <p:nvPr/>
        </p:nvSpPr>
        <p:spPr>
          <a:xfrm>
            <a:off x="5537667" y="4046940"/>
            <a:ext cx="54267" cy="9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6BD099-226D-47EA-90A5-CAEAA1CC21F3}"/>
              </a:ext>
            </a:extLst>
          </p:cNvPr>
          <p:cNvSpPr/>
          <p:nvPr/>
        </p:nvSpPr>
        <p:spPr>
          <a:xfrm>
            <a:off x="5519559" y="3883979"/>
            <a:ext cx="54267" cy="9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734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1809E2-BFA0-781B-A0CA-DCB7640776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566" y="788214"/>
            <a:ext cx="6076326" cy="2867060"/>
          </a:xfrm>
        </p:spPr>
        <p:txBody>
          <a:bodyPr>
            <a:normAutofit/>
          </a:bodyPr>
          <a:lstStyle/>
          <a:p>
            <a:r>
              <a:rPr lang="en-US" dirty="0"/>
              <a:t>Where do we go on instilling equity in emergency management?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8EAB7ED-4520-5400-A3DC-5CC516A38E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566" y="3655274"/>
            <a:ext cx="5729086" cy="717193"/>
          </a:xfrm>
        </p:spPr>
        <p:txBody>
          <a:bodyPr/>
          <a:lstStyle/>
          <a:p>
            <a:r>
              <a:rPr lang="en-US" dirty="0"/>
              <a:t>5-minute Check-In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C3A18E-4F2A-4CBE-6E29-946F4BF2B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C257D-A786-9244-9E17-CE618C8B9275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3F36B4-81AC-6A20-338F-92E4EDBB2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3788" y="105075"/>
            <a:ext cx="5177358" cy="66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97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CCA9377-FD73-4826-44FE-E998969FE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Where FEMA’s Going to Rethink Equity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D62A54-FF82-0008-FAC2-121500F60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C257D-A786-9244-9E17-CE618C8B9275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C76CD0-7E9D-0AAA-2711-2EF6CAE5F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90" y="1436199"/>
            <a:ext cx="3044750" cy="38508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E1FBEB-7430-88FD-3C08-E8438B5438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8211" y="1436199"/>
            <a:ext cx="2977245" cy="381069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9B905A1-09DA-499A-352E-B6E7C3E346B6}"/>
              </a:ext>
            </a:extLst>
          </p:cNvPr>
          <p:cNvSpPr txBox="1"/>
          <p:nvPr/>
        </p:nvSpPr>
        <p:spPr>
          <a:xfrm>
            <a:off x="4498211" y="5287048"/>
            <a:ext cx="30447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4"/>
              </a:rPr>
              <a:t>Achieving Equitable Recovery (fema.gov)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D921DC-59DB-1D7B-4AFE-75587CF8E43C}"/>
              </a:ext>
            </a:extLst>
          </p:cNvPr>
          <p:cNvSpPr txBox="1"/>
          <p:nvPr/>
        </p:nvSpPr>
        <p:spPr>
          <a:xfrm>
            <a:off x="738190" y="5204294"/>
            <a:ext cx="30447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5"/>
              </a:rPr>
              <a:t>Local Elected and Appointed Officials Guide (fema.gov)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D033ED-EDDB-C53B-2E13-3D070F9F5D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0727" y="1466237"/>
            <a:ext cx="2977245" cy="38000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2798E41-A7EB-6D0B-AB87-373D7FF4F262}"/>
              </a:ext>
            </a:extLst>
          </p:cNvPr>
          <p:cNvSpPr txBox="1"/>
          <p:nvPr/>
        </p:nvSpPr>
        <p:spPr>
          <a:xfrm>
            <a:off x="8002898" y="5341467"/>
            <a:ext cx="31650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Climate Change Response and Recovery Planning Guide (fema.gov)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8719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5188"/>
      </a:dk2>
      <a:lt2>
        <a:srgbClr val="F3F3F3"/>
      </a:lt2>
      <a:accent1>
        <a:srgbClr val="0078AE"/>
      </a:accent1>
      <a:accent2>
        <a:srgbClr val="595B5D"/>
      </a:accent2>
      <a:accent3>
        <a:srgbClr val="BABBBD"/>
      </a:accent3>
      <a:accent4>
        <a:srgbClr val="5E9732"/>
      </a:accent4>
      <a:accent5>
        <a:srgbClr val="0072CE"/>
      </a:accent5>
      <a:accent6>
        <a:srgbClr val="C31230"/>
      </a:accent6>
      <a:hlink>
        <a:srgbClr val="005188"/>
      </a:hlink>
      <a:folHlink>
        <a:srgbClr val="005188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trategic Pla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rgbClr val="FFFFFF"/>
      </a:lt1>
      <a:dk2>
        <a:srgbClr val="005188"/>
      </a:dk2>
      <a:lt2>
        <a:srgbClr val="F3F3F3"/>
      </a:lt2>
      <a:accent1>
        <a:srgbClr val="0078AE"/>
      </a:accent1>
      <a:accent2>
        <a:srgbClr val="595B5D"/>
      </a:accent2>
      <a:accent3>
        <a:srgbClr val="BABBBD"/>
      </a:accent3>
      <a:accent4>
        <a:srgbClr val="5E9732"/>
      </a:accent4>
      <a:accent5>
        <a:srgbClr val="0072CE"/>
      </a:accent5>
      <a:accent6>
        <a:srgbClr val="C31230"/>
      </a:accent6>
      <a:hlink>
        <a:srgbClr val="005188"/>
      </a:hlink>
      <a:folHlink>
        <a:srgbClr val="005188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62C858F3B0664DA145FE11CFA7709F" ma:contentTypeVersion="11" ma:contentTypeDescription="Create a new document." ma:contentTypeScope="" ma:versionID="9dc092ff2d8293a8437e83612c33c76f">
  <xsd:schema xmlns:xsd="http://www.w3.org/2001/XMLSchema" xmlns:xs="http://www.w3.org/2001/XMLSchema" xmlns:p="http://schemas.microsoft.com/office/2006/metadata/properties" xmlns:ns3="e020d3e1-69bc-4491-8da4-f751a78afde4" xmlns:ns4="a89534fd-8855-4f4a-ac60-8823a612dde6" targetNamespace="http://schemas.microsoft.com/office/2006/metadata/properties" ma:root="true" ma:fieldsID="1e8a359102fb14b46610ab120ac560f2" ns3:_="" ns4:_="">
    <xsd:import namespace="e020d3e1-69bc-4491-8da4-f751a78afde4"/>
    <xsd:import namespace="a89534fd-8855-4f4a-ac60-8823a612dde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20d3e1-69bc-4491-8da4-f751a78afd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9534fd-8855-4f4a-ac60-8823a612dde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D581C07-6862-4C72-8947-9E5559DF20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20d3e1-69bc-4491-8da4-f751a78afde4"/>
    <ds:schemaRef ds:uri="a89534fd-8855-4f4a-ac60-8823a612dd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6976EDC-3E53-4B2A-8042-2CE68B9B81E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DB5BB03-DD21-4258-90BA-4BA883F2CE48}">
  <ds:schemaRefs>
    <ds:schemaRef ds:uri="http://purl.org/dc/dcmitype/"/>
    <ds:schemaRef ds:uri="e020d3e1-69bc-4491-8da4-f751a78afde4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a89534fd-8855-4f4a-ac60-8823a612dde6"/>
    <ds:schemaRef ds:uri="http://purl.org/dc/terms/"/>
    <ds:schemaRef ds:uri="http://schemas.microsoft.com/office/infopath/2007/PartnerControls"/>
    <ds:schemaRef ds:uri="http://purl.org/dc/elements/1.1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2353</TotalTime>
  <Words>408</Words>
  <Application>Microsoft Office PowerPoint</Application>
  <PresentationFormat>Widescreen</PresentationFormat>
  <Paragraphs>68</Paragraphs>
  <Slides>16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Avenir Light</vt:lpstr>
      <vt:lpstr>Calibri</vt:lpstr>
      <vt:lpstr>Calibri Light</vt:lpstr>
      <vt:lpstr>Franklin Gothic Book</vt:lpstr>
      <vt:lpstr>Franklin Gothic Medium</vt:lpstr>
      <vt:lpstr>Open Sans</vt:lpstr>
      <vt:lpstr>Wingdings</vt:lpstr>
      <vt:lpstr>Office Theme</vt:lpstr>
      <vt:lpstr>Strategic Plan</vt:lpstr>
      <vt:lpstr>1_Office Theme</vt:lpstr>
      <vt:lpstr>We Are Building The Alliance… Now Where Do We Go From Here?</vt:lpstr>
      <vt:lpstr>What We Can Do For You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Where do we go on instilling equity in emergency management?</vt:lpstr>
      <vt:lpstr>Where FEMA’s Going to Rethink Equity</vt:lpstr>
      <vt:lpstr>Rethinking Equity to Support Private Non-Profits Navigate Public Assistance</vt:lpstr>
      <vt:lpstr>PowerPoint Presentation</vt:lpstr>
      <vt:lpstr>Where FEMA is headed on Climate Resilience?</vt:lpstr>
      <vt:lpstr>PowerPoint Presentation</vt:lpstr>
      <vt:lpstr>Where FEMA is Going to Promote a More Prepared Nation</vt:lpstr>
      <vt:lpstr>TEN FIELD SKILLS FOR SUCCESSFUL ENGAGEMENT</vt:lpstr>
      <vt:lpstr>Thank You!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FEMA PowerPoint Template</dc:title>
  <dc:subject/>
  <dc:creator>FEMA External Affairs</dc:creator>
  <cp:keywords/>
  <dc:description/>
  <cp:lastModifiedBy>Coleman Jr., Marcus</cp:lastModifiedBy>
  <cp:revision>17</cp:revision>
  <cp:lastPrinted>2020-03-02T16:45:50Z</cp:lastPrinted>
  <dcterms:created xsi:type="dcterms:W3CDTF">2012-11-19T20:41:22Z</dcterms:created>
  <dcterms:modified xsi:type="dcterms:W3CDTF">2023-09-20T12:42:39Z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0x010100C362C858F3B0664DA145FE11CFA7709F</vt:lpwstr>
  </property>
</Properties>
</file>