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351" r:id="rId5"/>
    <p:sldId id="353" r:id="rId6"/>
    <p:sldId id="379" r:id="rId7"/>
    <p:sldId id="380" r:id="rId8"/>
    <p:sldId id="381" r:id="rId9"/>
    <p:sldId id="386" r:id="rId10"/>
    <p:sldId id="369" r:id="rId11"/>
    <p:sldId id="370" r:id="rId12"/>
    <p:sldId id="371" r:id="rId13"/>
    <p:sldId id="372" r:id="rId14"/>
    <p:sldId id="374" r:id="rId15"/>
    <p:sldId id="375" r:id="rId16"/>
    <p:sldId id="376" r:id="rId17"/>
    <p:sldId id="3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76D750-79C6-9788-D243-5DB16029B966}" name="Morishita, Carlie" initials="MC" userId="S::0101189161@FEMA.DHS.GOV::b91b7f19-1f28-4bca-9e47-b82e102d2086" providerId="AD"/>
  <p188:author id="{A010DE82-14B4-1B7C-CB8E-8C24037EE8B3}" name="Criswell, Debbi" initials="CD" userId="S::0590140270@fema.dhs.gov::d8865155-5e98-45d0-9f65-856927083a94" providerId="AD"/>
  <p188:author id="{B516BEEF-1B9F-1B25-94B9-B4D08C5D73B3}" name="George, Kysa" initials="GK" userId="S::0285582854@FEMA.DHS.GOV::02dae484-e819-4817-95a3-21009b4df48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B7259-07E0-4CF5-9DF5-E6C2C61845D9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09E9F-115A-4E36-A0D8-616FEA794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1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09E9F-115A-4E36-A0D8-616FEA7946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90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09E9F-115A-4E36-A0D8-616FEA7946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80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09E9F-115A-4E36-A0D8-616FEA7946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65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09E9F-115A-4E36-A0D8-616FEA79461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8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09E9F-115A-4E36-A0D8-616FEA794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06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09E9F-115A-4E36-A0D8-616FEA794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86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09E9F-115A-4E36-A0D8-616FEA794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18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09E9F-115A-4E36-A0D8-616FEA794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08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09E9F-115A-4E36-A0D8-616FEA794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8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09E9F-115A-4E36-A0D8-616FEA794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85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09E9F-115A-4E36-A0D8-616FEA794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01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09E9F-115A-4E36-A0D8-616FEA7946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9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1DD82-1442-43F5-BAD8-9BC2F3C5A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1D42ED-DC7D-4068-96C5-93906ADE4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8159B-8AFF-4134-93E1-1F39721B6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3D21-B276-4446-83E1-277F64112E6D}" type="datetime1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10038-61A6-4325-A6D1-1DED2B84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321F4-6F25-4CBE-AD65-AA7BFA10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7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F8339-7022-4559-A84A-FE417B86B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E8D37-CCD7-4CBC-BED0-C7A0437AC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F3A14-91ED-4CE5-83F4-32A78DB92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32F6-0BA3-4A11-88BC-65BB5772ACA2}" type="datetime1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5B65D-0EC3-4AD9-9B5C-AE81A011C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0B5FE-9AC5-4008-8C6C-5A8AC2596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6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043C59-0A87-46E1-A989-D8931ECF2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8EA76-5156-48C7-B1A7-058B48096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FE16D-B075-4591-9810-71EB5329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33C2-53DE-4E0C-B2F2-0255F0F9F5CD}" type="datetime1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29178-7F40-425B-95B8-01B4B2DFF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E1DB9-8010-4164-98B0-21B76033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3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F2EAE-C1BA-4496-8726-BB682D65E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472C7-C3F0-41B1-9567-D3CB53097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3CDE7-78B9-44A0-83DC-7D4BE7297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E351-AFB1-4244-BE55-9844797ECE5B}" type="datetime1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DE3E2-445A-45EB-9879-9C1CC18AE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C1264-2F89-4BA2-9F34-A0F4E0176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7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BC61A-69EE-43C5-A9A5-F2B011DAC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C043B-8999-446B-BA6F-57E208AD0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F4679-A598-488B-B236-2C3CDD735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16C0-A227-4C0B-A50D-A2E37203944A}" type="datetime1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AFC52-3A23-4958-AC31-B7FF5337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A89E7-BD6C-4568-81FE-83C480955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3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53B28-1132-44CC-878F-59A537782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A7C43-6824-497B-A330-D20084954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1564C-B45E-4DC5-96E1-70163F6E3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5F340-DFE9-409B-BCA9-BBFA75DB2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FF97-536D-40BA-B812-85FC43483B44}" type="datetime1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64570-48C5-40FC-B561-24107708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2627F-AC06-4A71-A0D6-F5F46162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3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FD172-6456-4ABD-9777-6DE166415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B3458-D09A-4301-85F3-4D60B59B8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5D4F6-BBBD-470A-A6BB-8A7C628A0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6CFF0-0072-4E6E-A444-1C388CC970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82A62-2A6F-4967-A248-131E8930C2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30313A-4628-46D6-A5A4-5F6B473F4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008A-94F5-4138-B180-F576B0DD17A1}" type="datetime1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A14C30-75EA-4037-AD8A-6D4F80728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498C83-ABD0-48D3-B036-165C7B3A6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0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64D98-A26A-44CF-A198-5E321024D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AF989-7770-4495-9564-D3A7F7C92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0A23-5F88-45E1-B242-E9C4491C9549}" type="datetime1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3D1DF2-23EC-4930-9DE6-23034915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829514-867E-4868-A972-84F194BBE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58FD88-CA5A-4793-B960-CE801FC2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8A5-D0F4-4AC5-868C-C0F73CA38A1F}" type="datetime1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D22220-3504-4F0C-B012-387B3D383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8AE7E-4CBA-4E84-9A2A-C9BF1150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32E79-BA16-4CF9-8EE0-E1566DF79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06541-4335-4172-B5D1-AD2D16E5B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2C76C-291B-4F93-B659-B61C85B93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E1133-73FF-459D-95BD-BC178C23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5E59-E63F-4E52-8CB9-846FE51C3B2B}" type="datetime1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D3F8F-9500-421B-9969-F7526BF2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839BC-F2AA-4208-BFA3-6605D912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4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E7A1F-40D9-405E-BCEA-70E20BE8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E2FF3E-F412-408A-A822-B7714A80E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C799D-A5AD-4797-BF22-A7DCFF361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1A9CA-4448-4CC3-AEC9-43E1A6CA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79AC-37F9-4397-9AB0-0F95D6C2F8B7}" type="datetime1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3CDDC-1FDD-48E7-AB93-E43CF8643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DC626-289F-4AA4-A4A9-5B3DAF54F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9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104B0B-8152-4698-A3E2-FEB702870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F9B99-6DC5-4127-A1F2-5C605D741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1439E-B90B-429D-8A56-224FFCDBF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E02A5-014A-4488-B666-8DB208E53E6F}" type="datetime1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68E20-E108-4632-91AA-F4EAB8572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C1242-3FCB-4CD1-860A-486514D53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8DCED-3FFB-42B6-BED9-86E549843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fema.connectsolutions.com/Donation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ema.connectsolutions.com/Donations" TargetMode="External"/><Relationship Id="rId4" Type="http://schemas.openxmlformats.org/officeDocument/2006/relationships/hyperlink" Target="http://www.fema.gov/donat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ema.gov/donat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378A33-F1F4-6D30-FE11-D1CA9E552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672" y="1379149"/>
            <a:ext cx="7238649" cy="122911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600" kern="1200">
                <a:solidFill>
                  <a:srgbClr val="FFFFFF"/>
                </a:solidFill>
                <a:latin typeface="Franklin Gothic Medium" panose="020B0603020102020204" pitchFamily="34" charset="0"/>
              </a:rPr>
              <a:t>FEMA HQ DONATIONS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9E3C1D-3E33-BD66-573B-95DAD1386D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9209" y="5814957"/>
            <a:ext cx="2094166" cy="7457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0DFA1A-C7D8-FE6C-0DDF-AF661157AC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48" y="5654637"/>
            <a:ext cx="2749534" cy="9998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34F108C-4AE3-104B-A763-55C4D3DEB3B0}"/>
              </a:ext>
            </a:extLst>
          </p:cNvPr>
          <p:cNvSpPr txBox="1"/>
          <p:nvPr/>
        </p:nvSpPr>
        <p:spPr>
          <a:xfrm>
            <a:off x="233948" y="5643966"/>
            <a:ext cx="27348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FEMA HQ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DONATIONS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A00123-ADEF-B411-5D45-CBD113894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65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87611-038A-407E-B453-DF652D03D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4" y="759365"/>
            <a:ext cx="4022052" cy="2592147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Franklin Gothic Medium" panose="020B0603020102020204" pitchFamily="34" charset="0"/>
              </a:rPr>
              <a:t>How to Engage</a:t>
            </a:r>
            <a:br>
              <a:rPr lang="en-US" sz="3400" b="1"/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8590FAD-ECB7-4D31-99A1-7179000B2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560" y="5809911"/>
            <a:ext cx="2114065" cy="753326"/>
          </a:xfrm>
          <a:prstGeom prst="rect">
            <a:avLst/>
          </a:prstGeom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7BFA2DD-4FEA-9B84-858C-8F1C07A43B07}"/>
              </a:ext>
            </a:extLst>
          </p:cNvPr>
          <p:cNvSpPr/>
          <p:nvPr/>
        </p:nvSpPr>
        <p:spPr>
          <a:xfrm>
            <a:off x="658152" y="5534991"/>
            <a:ext cx="2734857" cy="984885"/>
          </a:xfrm>
          <a:prstGeom prst="round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D614C8-7504-1616-34A2-BABFE8CAE9D9}"/>
              </a:ext>
            </a:extLst>
          </p:cNvPr>
          <p:cNvSpPr txBox="1"/>
          <p:nvPr/>
        </p:nvSpPr>
        <p:spPr>
          <a:xfrm>
            <a:off x="658152" y="5524848"/>
            <a:ext cx="27348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FEMA HQ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DONATIONS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DA503BF9-BB49-AC57-1B30-3A35AFCAF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4845" y="286173"/>
            <a:ext cx="7317079" cy="554604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Donations Dashboard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https://fema.connectsolutions.com/Donations</a:t>
            </a:r>
            <a:endParaRPr kumimoji="0" lang="en-US" sz="280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Updated once a day by NOON ET 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Calibri" panose="020F0502020204030204" pitchFamily="34" charset="0"/>
                <a:cs typeface="+mn-cs"/>
              </a:rPr>
              <a:t>Share Information</a:t>
            </a:r>
            <a:endParaRPr lang="en-US" sz="3200" dirty="0">
              <a:solidFill>
                <a:prstClr val="black"/>
              </a:solidFill>
              <a:latin typeface="Franklin Gothic Book" panose="020B0503020102020204" pitchFamily="34" charset="0"/>
              <a:ea typeface="Calibri" panose="020F0502020204030204" pitchFamily="34" charset="0"/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200" dirty="0">
                <a:solidFill>
                  <a:prstClr val="black"/>
                </a:solidFill>
                <a:latin typeface="Franklin Gothic Book" panose="020B0503020102020204" pitchFamily="34" charset="0"/>
                <a:ea typeface="Times New Roman" panose="02020603050405020304" pitchFamily="18" charset="0"/>
              </a:rPr>
              <a:t>	Offers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  -  Needs  -  Messaging - 	Reports </a:t>
            </a:r>
            <a:endParaRPr lang="en-US" sz="3200" dirty="0">
              <a:solidFill>
                <a:prstClr val="black"/>
              </a:solidFill>
              <a:latin typeface="Franklin Gothic Book" panose="020B0503020102020204" pitchFamily="34" charset="0"/>
              <a:ea typeface="Times New Roman" panose="02020603050405020304" pitchFamily="18" charset="0"/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Received </a:t>
            </a:r>
            <a:r>
              <a:rPr lang="en-US" sz="3200" b="1" dirty="0">
                <a:solidFill>
                  <a:prstClr val="black"/>
                </a:solidFill>
                <a:latin typeface="Franklin Gothic Book" panose="020B0503020102020204" pitchFamily="34" charset="0"/>
                <a:ea typeface="Times New Roman" panose="02020603050405020304" pitchFamily="18" charset="0"/>
              </a:rPr>
              <a:t>3,050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 guest users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since creation on February 25, 2022 </a:t>
            </a: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0A46AEB0-FA81-5BF1-C193-2E16AB9F88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1" y="2783855"/>
            <a:ext cx="1811037" cy="182056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C09B7-653D-BB99-B609-30DC2AD08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50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87611-038A-407E-B453-DF652D03D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74" y="352730"/>
            <a:ext cx="4022052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Donations Numbers</a:t>
            </a:r>
            <a:br>
              <a:rPr lang="en-US" sz="3400" kern="1200" dirty="0">
                <a:solidFill>
                  <a:srgbClr val="FFFFFF"/>
                </a:solidFill>
                <a:latin typeface="Franklin Gothic Medium" panose="020B0603020102020204" pitchFamily="34" charset="0"/>
              </a:rPr>
            </a:br>
            <a:r>
              <a:rPr lang="en-US" sz="3400" kern="1200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2020 to Present </a:t>
            </a:r>
            <a:br>
              <a:rPr lang="en-US" sz="3400" b="1" dirty="0"/>
            </a:br>
            <a:b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8590FAD-ECB7-4D31-99A1-7179000B2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0837" y="5809911"/>
            <a:ext cx="2114065" cy="753326"/>
          </a:xfrm>
          <a:prstGeom prst="rect">
            <a:avLst/>
          </a:prstGeom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7BFA2DD-4FEA-9B84-858C-8F1C07A43B07}"/>
              </a:ext>
            </a:extLst>
          </p:cNvPr>
          <p:cNvSpPr/>
          <p:nvPr/>
        </p:nvSpPr>
        <p:spPr>
          <a:xfrm>
            <a:off x="658152" y="5534991"/>
            <a:ext cx="2734857" cy="984885"/>
          </a:xfrm>
          <a:prstGeom prst="round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D614C8-7504-1616-34A2-BABFE8CAE9D9}"/>
              </a:ext>
            </a:extLst>
          </p:cNvPr>
          <p:cNvSpPr txBox="1"/>
          <p:nvPr/>
        </p:nvSpPr>
        <p:spPr>
          <a:xfrm>
            <a:off x="658152" y="5524848"/>
            <a:ext cx="27348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FEMA HQ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DONATIONS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DA503BF9-BB49-AC57-1B30-3A35AFCAF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5631" y="439781"/>
            <a:ext cx="7135508" cy="554604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3200" dirty="0">
                <a:latin typeface="Franklin Gothic Book" panose="020B0503020102020204" pitchFamily="34" charset="0"/>
              </a:rPr>
              <a:t>Running Totals - March 2020 to present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Franklin Gothic Book" panose="020B0503020102020204" pitchFamily="34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525 Offers Completed 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>
              <a:latin typeface="Franklin Gothic Book" panose="020B0503020102020204" pitchFamily="34" charset="0"/>
            </a:endParaRPr>
          </a:p>
          <a:p>
            <a:pPr marL="914400" lvl="1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Approx. 3,343 tractor trailer loads</a:t>
            </a:r>
          </a:p>
          <a:p>
            <a:pPr marL="914400" lvl="1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>
              <a:latin typeface="Franklin Gothic Book" panose="020B0503020102020204" pitchFamily="34" charset="0"/>
            </a:endParaRPr>
          </a:p>
          <a:p>
            <a:pPr marL="914400" lvl="1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524 Million items </a:t>
            </a:r>
          </a:p>
          <a:p>
            <a:pPr marL="914400" lvl="1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>
              <a:latin typeface="Franklin Gothic Book" panose="020B0503020102020204" pitchFamily="34" charset="0"/>
            </a:endParaRPr>
          </a:p>
          <a:p>
            <a:pPr marL="914400" lvl="1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Approx. $1.1 Billion fair market value</a:t>
            </a:r>
            <a:endParaRPr lang="en-US" sz="3200" dirty="0">
              <a:latin typeface="Franklin Gothic Book" panose="020B0503020102020204" pitchFamily="34" charset="0"/>
              <a:cs typeface="Calibri"/>
            </a:endParaRPr>
          </a:p>
          <a:p>
            <a:pPr algn="l">
              <a:spcBef>
                <a:spcPts val="0"/>
              </a:spcBef>
            </a:pPr>
            <a:endParaRPr lang="en-US" sz="1600" dirty="0">
              <a:latin typeface="Franklin Gothic Book" panose="020B0503020102020204" pitchFamily="34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121</a:t>
            </a:r>
            <a:r>
              <a:rPr lang="en-US" sz="3200" dirty="0">
                <a:solidFill>
                  <a:srgbClr val="C00000"/>
                </a:solidFill>
                <a:latin typeface="Franklin Gothic Book" panose="020B0503020102020204" pitchFamily="34" charset="0"/>
              </a:rPr>
              <a:t>  </a:t>
            </a:r>
            <a:r>
              <a:rPr lang="en-US" sz="3200" dirty="0">
                <a:latin typeface="Franklin Gothic Book" panose="020B0503020102020204" pitchFamily="34" charset="0"/>
              </a:rPr>
              <a:t>Needs Identified and Vetted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Franklin Gothic Book" panose="020B0503020102020204" pitchFamily="34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372  Donors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Franklin Gothic Book" panose="020B0503020102020204" pitchFamily="34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4,610  Recipients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1469D-3CF5-41BF-A1D2-F2B8791F0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31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87611-038A-407E-B453-DF652D03D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74" y="352730"/>
            <a:ext cx="4022052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>
                <a:solidFill>
                  <a:srgbClr val="FFFFFF"/>
                </a:solidFill>
                <a:latin typeface="Franklin Gothic Medium"/>
              </a:rPr>
              <a:t>Recipient</a:t>
            </a:r>
            <a:br>
              <a:rPr lang="en-US" sz="3400">
                <a:latin typeface="Franklin Gothic Medium" panose="020B0603020102020204" pitchFamily="34" charset="0"/>
              </a:rPr>
            </a:br>
            <a:r>
              <a:rPr lang="en-US" sz="3400">
                <a:solidFill>
                  <a:srgbClr val="FFFFFF"/>
                </a:solidFill>
                <a:latin typeface="Franklin Gothic Medium"/>
              </a:rPr>
              <a:t>Best Practices</a:t>
            </a:r>
            <a:br>
              <a:rPr lang="en-US" sz="3400" b="1"/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8590FAD-ECB7-4D31-99A1-7179000B2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560" y="5809911"/>
            <a:ext cx="2114065" cy="753326"/>
          </a:xfrm>
          <a:prstGeom prst="rect">
            <a:avLst/>
          </a:prstGeom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7BFA2DD-4FEA-9B84-858C-8F1C07A43B07}"/>
              </a:ext>
            </a:extLst>
          </p:cNvPr>
          <p:cNvSpPr/>
          <p:nvPr/>
        </p:nvSpPr>
        <p:spPr>
          <a:xfrm>
            <a:off x="658152" y="5534991"/>
            <a:ext cx="2734857" cy="984885"/>
          </a:xfrm>
          <a:prstGeom prst="round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D614C8-7504-1616-34A2-BABFE8CAE9D9}"/>
              </a:ext>
            </a:extLst>
          </p:cNvPr>
          <p:cNvSpPr txBox="1"/>
          <p:nvPr/>
        </p:nvSpPr>
        <p:spPr>
          <a:xfrm>
            <a:off x="658152" y="5524848"/>
            <a:ext cx="27348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FEMA HQ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DONATIONS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DA503BF9-BB49-AC57-1B30-3A35AFCAF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8556" y="405152"/>
            <a:ext cx="7249657" cy="554604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Recipient Best Practices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Understand and verify operational needs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Share needs - let your needs be known to us and others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Monitor Donations Dashboard for offers and reach out to team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Consider transportation </a:t>
            </a:r>
            <a:r>
              <a:rPr lang="en-US" sz="3200" dirty="0">
                <a:solidFill>
                  <a:prstClr val="black"/>
                </a:solidFill>
                <a:latin typeface="Franklin Gothic Book" panose="020B0503020102020204" pitchFamily="34" charset="0"/>
              </a:rPr>
              <a:t>to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pick up donation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C0113-7807-8CFB-E0F7-3CDC2E1E9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30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87611-038A-407E-B453-DF652D03D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74" y="352730"/>
            <a:ext cx="4022052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>
                <a:solidFill>
                  <a:srgbClr val="FFFFFF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Donor</a:t>
            </a:r>
            <a:br>
              <a:rPr lang="en-US" sz="3400">
                <a:solidFill>
                  <a:srgbClr val="FFFFFF"/>
                </a:solidFill>
                <a:latin typeface="Franklin Gothic Medium" panose="020B0603020102020204" pitchFamily="34" charset="0"/>
                <a:ea typeface="+mj-ea"/>
                <a:cs typeface="+mj-cs"/>
              </a:rPr>
            </a:br>
            <a:r>
              <a:rPr lang="en-US" sz="3400">
                <a:solidFill>
                  <a:srgbClr val="FFFFFF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Best Pr</a:t>
            </a:r>
            <a:r>
              <a:rPr lang="en-US" sz="3400">
                <a:solidFill>
                  <a:srgbClr val="FFFFFF"/>
                </a:solidFill>
                <a:latin typeface="Franklin Gothic Medium" panose="020B0603020102020204" pitchFamily="34" charset="0"/>
              </a:rPr>
              <a:t>actices</a:t>
            </a:r>
            <a:br>
              <a:rPr lang="en-US" sz="3400" b="1"/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8590FAD-ECB7-4D31-99A1-7179000B2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560" y="5809911"/>
            <a:ext cx="2114065" cy="753326"/>
          </a:xfrm>
          <a:prstGeom prst="rect">
            <a:avLst/>
          </a:prstGeom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7BFA2DD-4FEA-9B84-858C-8F1C07A43B07}"/>
              </a:ext>
            </a:extLst>
          </p:cNvPr>
          <p:cNvSpPr/>
          <p:nvPr/>
        </p:nvSpPr>
        <p:spPr>
          <a:xfrm>
            <a:off x="658152" y="5534991"/>
            <a:ext cx="2734857" cy="984885"/>
          </a:xfrm>
          <a:prstGeom prst="round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D614C8-7504-1616-34A2-BABFE8CAE9D9}"/>
              </a:ext>
            </a:extLst>
          </p:cNvPr>
          <p:cNvSpPr txBox="1"/>
          <p:nvPr/>
        </p:nvSpPr>
        <p:spPr>
          <a:xfrm>
            <a:off x="658152" y="5524848"/>
            <a:ext cx="27348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FEMA HQ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DONATIONS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DA503BF9-BB49-AC57-1B30-3A35AFCAF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6747" y="352730"/>
            <a:ext cx="7631540" cy="554604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Donor Best Practices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We support the matching process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914400" lvl="1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Franklin Gothic Book" panose="020B0503020102020204" pitchFamily="34" charset="0"/>
              </a:rPr>
              <a:t>We verify the needs</a:t>
            </a:r>
          </a:p>
          <a:p>
            <a:pPr marL="914400" lvl="1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0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Tax deductible to non-profits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One place to </a:t>
            </a:r>
            <a:r>
              <a:rPr lang="en-US" sz="3200" dirty="0">
                <a:solidFill>
                  <a:prstClr val="black"/>
                </a:solidFill>
                <a:latin typeface="Franklin Gothic Book"/>
              </a:rPr>
              <a:t>match all amounts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donations from &lt;1 to 500+ loads 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Team supports troubleshooting and delivery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574A2-8639-8317-E217-EC6B7907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8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87611-038A-407E-B453-DF652D03D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74" y="783529"/>
            <a:ext cx="4022052" cy="2501979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b="1" kern="1200">
                <a:solidFill>
                  <a:srgbClr val="FFFFFF"/>
                </a:solidFill>
                <a:latin typeface="Franklin Gothic Medium"/>
                <a:ea typeface="+mj-ea"/>
                <a:cs typeface="+mj-cs"/>
              </a:rPr>
              <a:t>T</a:t>
            </a:r>
            <a:r>
              <a:rPr lang="en-US" sz="3400">
                <a:solidFill>
                  <a:srgbClr val="FFFFFF"/>
                </a:solidFill>
                <a:latin typeface="Franklin Gothic Medium"/>
              </a:rPr>
              <a:t>he Team</a:t>
            </a:r>
            <a:br>
              <a:rPr lang="en-US" sz="3400" b="1"/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8590FAD-ECB7-4D31-99A1-7179000B2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2560" y="5809911"/>
            <a:ext cx="2114065" cy="753326"/>
          </a:xfrm>
          <a:prstGeom prst="rect">
            <a:avLst/>
          </a:prstGeom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7BFA2DD-4FEA-9B84-858C-8F1C07A43B07}"/>
              </a:ext>
            </a:extLst>
          </p:cNvPr>
          <p:cNvSpPr/>
          <p:nvPr/>
        </p:nvSpPr>
        <p:spPr>
          <a:xfrm>
            <a:off x="658152" y="5534991"/>
            <a:ext cx="2734857" cy="984885"/>
          </a:xfrm>
          <a:prstGeom prst="round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D614C8-7504-1616-34A2-BABFE8CAE9D9}"/>
              </a:ext>
            </a:extLst>
          </p:cNvPr>
          <p:cNvSpPr txBox="1"/>
          <p:nvPr/>
        </p:nvSpPr>
        <p:spPr>
          <a:xfrm>
            <a:off x="658152" y="5524848"/>
            <a:ext cx="27348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FEMA HQ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DONATIONS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DA503BF9-BB49-AC57-1B30-3A35AFCAF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59125" y="648182"/>
            <a:ext cx="7108156" cy="62199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/>
                <a:ea typeface="Calibri" panose="020F0502020204030204" pitchFamily="34" charset="0"/>
              </a:rPr>
              <a:t>Don Bonchack</a:t>
            </a:r>
            <a:r>
              <a:rPr lang="en-US" sz="3200" b="1" dirty="0">
                <a:latin typeface="Franklin Gothic Book"/>
                <a:ea typeface="Calibri" panose="020F0502020204030204" pitchFamily="34" charset="0"/>
              </a:rPr>
              <a:t> </a:t>
            </a:r>
            <a:endParaRPr lang="en-US" sz="3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ranklin Gothic Book" panose="020B05030201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ranklin Gothic Book" panose="020B05030201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 dirty="0">
                <a:latin typeface="Franklin Gothic Book" panose="020B0503020102020204" pitchFamily="34" charset="0"/>
                <a:ea typeface="Calibri" panose="020F0502020204030204" pitchFamily="34" charset="0"/>
              </a:rPr>
              <a:t>Steve Irwin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ranklin Gothic Book" panose="020B0503020102020204" pitchFamily="34" charset="0"/>
              <a:ea typeface="Calibri" panose="020F0502020204030204" pitchFamily="34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3200" b="1" dirty="0">
                <a:latin typeface="Franklin Gothic Book" panose="020B0503020102020204" pitchFamily="34" charset="0"/>
              </a:rPr>
              <a:t>Debbi Criswell</a:t>
            </a:r>
            <a:endParaRPr lang="en-US" sz="3200" b="1" dirty="0">
              <a:latin typeface="Franklin Gothic Book" panose="020B0503020102020204" pitchFamily="34" charset="0"/>
              <a:cs typeface="Calibri"/>
            </a:endParaRPr>
          </a:p>
          <a:p>
            <a:pPr algn="l">
              <a:spcBef>
                <a:spcPts val="0"/>
              </a:spcBef>
              <a:defRPr/>
            </a:pPr>
            <a:endParaRPr lang="en-US" sz="3200" b="1" dirty="0">
              <a:solidFill>
                <a:srgbClr val="FF0000"/>
              </a:solidFill>
              <a:latin typeface="Franklin Gothic Book" panose="020B0503020102020204" pitchFamily="34" charset="0"/>
              <a:ea typeface="Calibri" panose="020F0502020204030204" pitchFamily="34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3200" b="1" dirty="0">
                <a:latin typeface="Franklin Gothic Book" panose="020B0503020102020204" pitchFamily="34" charset="0"/>
                <a:ea typeface="Calibri" panose="020F0502020204030204" pitchFamily="34" charset="0"/>
              </a:rPr>
              <a:t>Cheryl Brekke</a:t>
            </a:r>
          </a:p>
          <a:p>
            <a:pPr algn="l">
              <a:spcBef>
                <a:spcPts val="0"/>
              </a:spcBef>
              <a:defRPr/>
            </a:pPr>
            <a:endParaRPr lang="en-US" sz="3200" b="1" dirty="0">
              <a:latin typeface="Franklin Gothic Book" panose="020B0503020102020204" pitchFamily="34" charset="0"/>
              <a:ea typeface="Calibri" panose="020F0502020204030204" pitchFamily="34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3200" b="1" dirty="0">
                <a:latin typeface="Franklin Gothic Book" panose="020B0503020102020204" pitchFamily="34" charset="0"/>
                <a:ea typeface="Calibri" panose="020F0502020204030204" pitchFamily="34" charset="0"/>
              </a:rPr>
              <a:t>Carlos Velez-Cancel</a:t>
            </a:r>
          </a:p>
          <a:p>
            <a:pPr algn="l">
              <a:spcBef>
                <a:spcPts val="0"/>
              </a:spcBef>
              <a:defRPr/>
            </a:pPr>
            <a:endParaRPr lang="en-US" sz="3200" b="1" dirty="0">
              <a:latin typeface="Franklin Gothic Book" panose="020B0503020102020204" pitchFamily="34" charset="0"/>
              <a:ea typeface="Calibri" panose="020F0502020204030204" pitchFamily="34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3200" b="1" dirty="0">
                <a:latin typeface="Franklin Gothic Book" panose="020B0503020102020204" pitchFamily="34" charset="0"/>
                <a:ea typeface="Calibri" panose="020F0502020204030204" pitchFamily="34" charset="0"/>
              </a:rPr>
              <a:t>Kysa George</a:t>
            </a:r>
          </a:p>
          <a:p>
            <a:pPr algn="l">
              <a:spcBef>
                <a:spcPts val="0"/>
              </a:spcBef>
              <a:defRPr/>
            </a:pPr>
            <a:endParaRPr lang="en-US" sz="4100" b="1" dirty="0">
              <a:solidFill>
                <a:schemeClr val="accent1"/>
              </a:solidFill>
              <a:latin typeface="Franklin Gothic Book" panose="020B050302010202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en-US" sz="3600" dirty="0">
              <a:solidFill>
                <a:srgbClr val="000000"/>
              </a:solidFill>
              <a:latin typeface="Franklin Gothic Book" panose="020B05030201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AFE5C-B625-0B59-1A17-B719B697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87611-038A-407E-B453-DF652D03D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2" y="155293"/>
            <a:ext cx="4022052" cy="3145578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>
                <a:solidFill>
                  <a:srgbClr val="FFFFFF"/>
                </a:solidFill>
                <a:latin typeface="Franklin Gothic Medium"/>
              </a:rPr>
              <a:t>About Us</a:t>
            </a:r>
            <a:br>
              <a:rPr lang="en-US" sz="3400" b="1"/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8590FAD-ECB7-4D31-99A1-7179000B2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2560" y="5809911"/>
            <a:ext cx="2114065" cy="7533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DA48C0-A651-1A7D-A48D-147433F850E3}"/>
              </a:ext>
            </a:extLst>
          </p:cNvPr>
          <p:cNvSpPr txBox="1"/>
          <p:nvPr/>
        </p:nvSpPr>
        <p:spPr>
          <a:xfrm>
            <a:off x="4627656" y="1606015"/>
            <a:ext cx="32236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Franklin Gothic Book" panose="020B0503020102020204" pitchFamily="34" charset="0"/>
              </a:rPr>
              <a:t>Who we are 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61C1B-F2B3-645D-8629-0784B9043A96}"/>
              </a:ext>
            </a:extLst>
          </p:cNvPr>
          <p:cNvSpPr txBox="1"/>
          <p:nvPr/>
        </p:nvSpPr>
        <p:spPr>
          <a:xfrm>
            <a:off x="6196836" y="2592985"/>
            <a:ext cx="32204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Franklin Gothic Book" panose="020B0503020102020204" pitchFamily="34" charset="0"/>
              </a:rPr>
              <a:t>What we do 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47DA3F-D18D-8805-5DB6-15F5957C45A9}"/>
              </a:ext>
            </a:extLst>
          </p:cNvPr>
          <p:cNvSpPr txBox="1"/>
          <p:nvPr/>
        </p:nvSpPr>
        <p:spPr>
          <a:xfrm>
            <a:off x="8040033" y="3648130"/>
            <a:ext cx="3884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Franklin Gothic Book" panose="020B0503020102020204" pitchFamily="34" charset="0"/>
              </a:rPr>
              <a:t>How to engage …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7BFA2DD-4FEA-9B84-858C-8F1C07A43B07}"/>
              </a:ext>
            </a:extLst>
          </p:cNvPr>
          <p:cNvSpPr/>
          <p:nvPr/>
        </p:nvSpPr>
        <p:spPr>
          <a:xfrm>
            <a:off x="658152" y="5534991"/>
            <a:ext cx="2734857" cy="984885"/>
          </a:xfrm>
          <a:prstGeom prst="round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D614C8-7504-1616-34A2-BABFE8CAE9D9}"/>
              </a:ext>
            </a:extLst>
          </p:cNvPr>
          <p:cNvSpPr txBox="1"/>
          <p:nvPr/>
        </p:nvSpPr>
        <p:spPr>
          <a:xfrm>
            <a:off x="658152" y="5524848"/>
            <a:ext cx="27348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FEMA HQ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DONATIONS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D9931A-C26B-6EAF-E492-1EFB1E07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0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87611-038A-407E-B453-DF652D03D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2" y="857250"/>
            <a:ext cx="4022052" cy="238767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kumimoji="0" lang="en-US" sz="3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Who We Are</a:t>
            </a:r>
            <a:br>
              <a:rPr lang="en-US" sz="3400" b="1"/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8590FAD-ECB7-4D31-99A1-7179000B2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560" y="5809911"/>
            <a:ext cx="2114065" cy="753326"/>
          </a:xfrm>
          <a:prstGeom prst="rect">
            <a:avLst/>
          </a:prstGeom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7BFA2DD-4FEA-9B84-858C-8F1C07A43B07}"/>
              </a:ext>
            </a:extLst>
          </p:cNvPr>
          <p:cNvSpPr/>
          <p:nvPr/>
        </p:nvSpPr>
        <p:spPr>
          <a:xfrm>
            <a:off x="658152" y="5534991"/>
            <a:ext cx="2734857" cy="984885"/>
          </a:xfrm>
          <a:prstGeom prst="round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D614C8-7504-1616-34A2-BABFE8CAE9D9}"/>
              </a:ext>
            </a:extLst>
          </p:cNvPr>
          <p:cNvSpPr txBox="1"/>
          <p:nvPr/>
        </p:nvSpPr>
        <p:spPr>
          <a:xfrm>
            <a:off x="658152" y="5524848"/>
            <a:ext cx="27348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FEMA HQ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DONATIONS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DA503BF9-BB49-AC57-1B30-3A35AFCAF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9401" y="678371"/>
            <a:ext cx="687439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04813" marR="0" lvl="0" indent="-404813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FEMA HQ Donation operations has changed since start of COVID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463550" marR="0" lvl="0" indent="-4635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Since March 2020, </a:t>
            </a:r>
            <a:r>
              <a:rPr lang="en-US" sz="3200" dirty="0">
                <a:solidFill>
                  <a:prstClr val="black"/>
                </a:solidFill>
                <a:latin typeface="Franklin Gothic Book"/>
              </a:rPr>
              <a:t>specialized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team has worked virtually from across the country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509588" marR="0" lvl="0" indent="-509588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Problem to solve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  Resources to engage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342900" indent="-2286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n-US" sz="1900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62197-D5B1-8FCD-F4A1-5187C0496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96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87611-038A-407E-B453-DF652D03D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74" y="866677"/>
            <a:ext cx="4022052" cy="238767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kumimoji="0" lang="en-US" sz="3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What We Do</a:t>
            </a:r>
            <a:br>
              <a:rPr lang="en-US" sz="3400" b="1"/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8590FAD-ECB7-4D31-99A1-7179000B2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560" y="5809911"/>
            <a:ext cx="2114065" cy="753326"/>
          </a:xfrm>
          <a:prstGeom prst="rect">
            <a:avLst/>
          </a:prstGeom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7BFA2DD-4FEA-9B84-858C-8F1C07A43B07}"/>
              </a:ext>
            </a:extLst>
          </p:cNvPr>
          <p:cNvSpPr/>
          <p:nvPr/>
        </p:nvSpPr>
        <p:spPr>
          <a:xfrm>
            <a:off x="658152" y="5534991"/>
            <a:ext cx="2734857" cy="984885"/>
          </a:xfrm>
          <a:prstGeom prst="round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D614C8-7504-1616-34A2-BABFE8CAE9D9}"/>
              </a:ext>
            </a:extLst>
          </p:cNvPr>
          <p:cNvSpPr txBox="1"/>
          <p:nvPr/>
        </p:nvSpPr>
        <p:spPr>
          <a:xfrm>
            <a:off x="658152" y="5524848"/>
            <a:ext cx="27348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FEMA HQ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DONATIONS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DA503BF9-BB49-AC57-1B30-3A35AFCAF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2091" y="405152"/>
            <a:ext cx="7444154" cy="554604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571500" marR="0" lvl="1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463550" marR="0" lvl="0" indent="-4635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Match </a:t>
            </a:r>
            <a:r>
              <a:rPr kumimoji="0" lang="en-US" sz="32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vetted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offers of in-kind donations to needs. </a:t>
            </a:r>
          </a:p>
          <a:p>
            <a:pPr marL="463550" marR="0" lvl="0" indent="-4635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509588" marR="0" lvl="0" indent="-509588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Letting </a:t>
            </a:r>
            <a:r>
              <a:rPr kumimoji="0" lang="en-US" sz="320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vetted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needs be known to potential donors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509588" marR="0" lvl="0" indent="-509588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Work offers and needs in all phases</a:t>
            </a:r>
            <a:endParaRPr lang="en-US" sz="3200" dirty="0">
              <a:solidFill>
                <a:prstClr val="black"/>
              </a:solidFill>
              <a:latin typeface="Franklin Gothic Book"/>
            </a:endParaRPr>
          </a:p>
          <a:p>
            <a:pPr marL="566738" marR="0" lvl="0" indent="-566738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1028700" marR="0" lvl="1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Preparedness</a:t>
            </a:r>
          </a:p>
          <a:p>
            <a:pPr marL="1028700" marR="0" lvl="1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1028700" marR="0" lvl="1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Response</a:t>
            </a:r>
          </a:p>
          <a:p>
            <a:pPr marL="1028700" marR="0" lvl="1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1028700" marR="0" lvl="1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Recovery</a:t>
            </a:r>
          </a:p>
          <a:p>
            <a:pPr marL="1028700" marR="0" lvl="1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1028700" marR="0" lvl="1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Mitigation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n-US" sz="1900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9B88D-2ECD-7758-7293-6570B83E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87611-038A-407E-B453-DF652D03D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74" y="866677"/>
            <a:ext cx="4022052" cy="238767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kumimoji="0" lang="en-US" sz="3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What We Do</a:t>
            </a:r>
            <a:br>
              <a:rPr lang="en-US" sz="3400" b="1"/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8590FAD-ECB7-4D31-99A1-7179000B2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560" y="5809911"/>
            <a:ext cx="2114065" cy="753326"/>
          </a:xfrm>
          <a:prstGeom prst="rect">
            <a:avLst/>
          </a:prstGeom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7BFA2DD-4FEA-9B84-858C-8F1C07A43B07}"/>
              </a:ext>
            </a:extLst>
          </p:cNvPr>
          <p:cNvSpPr/>
          <p:nvPr/>
        </p:nvSpPr>
        <p:spPr>
          <a:xfrm>
            <a:off x="658152" y="5534991"/>
            <a:ext cx="2734857" cy="984885"/>
          </a:xfrm>
          <a:prstGeom prst="round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D614C8-7504-1616-34A2-BABFE8CAE9D9}"/>
              </a:ext>
            </a:extLst>
          </p:cNvPr>
          <p:cNvSpPr txBox="1"/>
          <p:nvPr/>
        </p:nvSpPr>
        <p:spPr>
          <a:xfrm>
            <a:off x="658152" y="5524848"/>
            <a:ext cx="27348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FEMA HQ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DONATIONS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DA503BF9-BB49-AC57-1B30-3A35AFCAF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2229" y="286173"/>
            <a:ext cx="7302312" cy="5546047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404813" marR="0" lvl="0" indent="-404813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Work with FEMA Regions: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Franklin Gothic Book" panose="020B0503020102020204" pitchFamily="34" charset="0"/>
              </a:rPr>
              <a:t>	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Voluntary Agency Liaisons, Logistics, 	Tribal Liaisons, Private Sector Liaisons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463550" marR="0" lvl="0" indent="-4635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Provide support to state, local, tribal, and territorial governments, and non-profits </a:t>
            </a:r>
          </a:p>
          <a:p>
            <a:pPr marL="463550" marR="0" lvl="0" indent="-4635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2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463550" marR="0" lvl="0" indent="-4635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Franklin Gothic Book" panose="020B0503020102020204" pitchFamily="34" charset="0"/>
              </a:rPr>
              <a:t>Keep un-needed items out of disaster area</a:t>
            </a:r>
          </a:p>
          <a:p>
            <a:pPr marL="463550" marR="0" lvl="0" indent="-4635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2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463550" marR="0" lvl="0" indent="-4635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Direct volunteers and financial support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n-US" sz="1900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078A8-EF79-03C9-DD55-3ADF3FA5D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51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87611-038A-407E-B453-DF652D03D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74" y="866677"/>
            <a:ext cx="4022052" cy="238767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kumimoji="0" lang="en-US" sz="3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What We Do</a:t>
            </a:r>
            <a:br>
              <a:rPr lang="en-US" sz="3400" b="1"/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8590FAD-ECB7-4D31-99A1-7179000B2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560" y="5809911"/>
            <a:ext cx="2114065" cy="753326"/>
          </a:xfrm>
          <a:prstGeom prst="rect">
            <a:avLst/>
          </a:prstGeom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7BFA2DD-4FEA-9B84-858C-8F1C07A43B07}"/>
              </a:ext>
            </a:extLst>
          </p:cNvPr>
          <p:cNvSpPr/>
          <p:nvPr/>
        </p:nvSpPr>
        <p:spPr>
          <a:xfrm>
            <a:off x="658152" y="5534991"/>
            <a:ext cx="2734857" cy="984885"/>
          </a:xfrm>
          <a:prstGeom prst="round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D614C8-7504-1616-34A2-BABFE8CAE9D9}"/>
              </a:ext>
            </a:extLst>
          </p:cNvPr>
          <p:cNvSpPr txBox="1"/>
          <p:nvPr/>
        </p:nvSpPr>
        <p:spPr>
          <a:xfrm>
            <a:off x="658152" y="5524848"/>
            <a:ext cx="27348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FEMA HQ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DONATIONS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DA503BF9-BB49-AC57-1B30-3A35AFCAF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7825" y="513490"/>
            <a:ext cx="7928800" cy="50236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>
                <a:solidFill>
                  <a:prstClr val="black"/>
                </a:solidFill>
                <a:latin typeface="Franklin Gothic Book" panose="020B0503020102020204" pitchFamily="34" charset="0"/>
              </a:rPr>
              <a:t>    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Our pillars</a:t>
            </a:r>
          </a:p>
          <a:p>
            <a:pPr marL="463550" marR="0" lvl="0" indent="-4635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Honor donor intent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Match offer to where it is needed most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Fair and impartial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Work offer through delivery 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457200" indent="-342900" algn="l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n-US" sz="190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078A8-EF79-03C9-DD55-3ADF3FA5D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42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87611-038A-407E-B453-DF652D03D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2" y="0"/>
            <a:ext cx="4022052" cy="33354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kern="1200">
                <a:solidFill>
                  <a:srgbClr val="FFFFFF"/>
                </a:solidFill>
                <a:latin typeface="Franklin Gothic Medium" panose="020B0603020102020204" pitchFamily="34" charset="0"/>
              </a:rPr>
              <a:t>How t</a:t>
            </a:r>
            <a:r>
              <a:rPr lang="en-US" sz="3400">
                <a:solidFill>
                  <a:srgbClr val="FFFFFF"/>
                </a:solidFill>
                <a:latin typeface="Franklin Gothic Medium" panose="020B0603020102020204" pitchFamily="34" charset="0"/>
              </a:rPr>
              <a:t>o</a:t>
            </a:r>
            <a:r>
              <a:rPr lang="en-US" sz="3400" kern="1200">
                <a:solidFill>
                  <a:srgbClr val="FFFFFF"/>
                </a:solidFill>
                <a:latin typeface="Franklin Gothic Medium" panose="020B0603020102020204" pitchFamily="34" charset="0"/>
              </a:rPr>
              <a:t> Engage</a:t>
            </a:r>
            <a:br>
              <a:rPr lang="en-US" sz="3400" b="1"/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8590FAD-ECB7-4D31-99A1-7179000B2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560" y="5810245"/>
            <a:ext cx="2114065" cy="753326"/>
          </a:xfrm>
          <a:prstGeom prst="rect">
            <a:avLst/>
          </a:prstGeom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7BFA2DD-4FEA-9B84-858C-8F1C07A43B07}"/>
              </a:ext>
            </a:extLst>
          </p:cNvPr>
          <p:cNvSpPr/>
          <p:nvPr/>
        </p:nvSpPr>
        <p:spPr>
          <a:xfrm>
            <a:off x="658152" y="5534991"/>
            <a:ext cx="2734857" cy="984885"/>
          </a:xfrm>
          <a:prstGeom prst="round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D614C8-7504-1616-34A2-BABFE8CAE9D9}"/>
              </a:ext>
            </a:extLst>
          </p:cNvPr>
          <p:cNvSpPr txBox="1"/>
          <p:nvPr/>
        </p:nvSpPr>
        <p:spPr>
          <a:xfrm>
            <a:off x="658152" y="5524848"/>
            <a:ext cx="27348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FEMA HQ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DONATIONS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DA503BF9-BB49-AC57-1B30-3A35AFCAF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4403" y="181201"/>
            <a:ext cx="7838856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How others can engage with 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Website: </a:t>
            </a:r>
            <a:r>
              <a:rPr kumimoji="0" lang="en-US" sz="2800" b="0" i="0" u="sng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  <a:hlinkClick r:id="rId4"/>
              </a:rPr>
              <a:t>www.FEMA.gov/donate</a:t>
            </a:r>
            <a:endParaRPr kumimoji="0" lang="en-US" sz="2800" b="0" i="0" u="sng" strike="noStrike" kern="1200" cap="none" spc="0" normalizeH="0" baseline="0" noProof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sng" strike="noStrike" kern="1200" cap="none" spc="0" normalizeH="0" baseline="0" noProof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Common Email: </a:t>
            </a:r>
            <a:r>
              <a:rPr kumimoji="0" lang="en-US" sz="2800" b="0" i="0" u="sng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Donations@fema.dhs.gov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sng" strike="noStrike" kern="1200" cap="none" spc="0" normalizeH="0" baseline="0" noProof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Donations Dashboard: </a:t>
            </a:r>
            <a:r>
              <a:rPr kumimoji="0" lang="en-US" sz="2800" b="0" i="0" u="sng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  <a:hlinkClick r:id="rId5"/>
              </a:rPr>
              <a:t>https://fema.connectsolutions.com/Donations</a:t>
            </a:r>
            <a:endParaRPr kumimoji="0" lang="en-US" sz="2800" b="0" i="0" u="sng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+mn-cs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n-US" sz="190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83102-5D39-CD1B-3016-E5D5CED5C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63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87611-038A-407E-B453-DF652D03D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74" y="395826"/>
            <a:ext cx="4022052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kern="1200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How to Engage</a:t>
            </a:r>
            <a:br>
              <a:rPr lang="en-US" sz="3400" kern="1200" dirty="0">
                <a:solidFill>
                  <a:srgbClr val="FFFFFF"/>
                </a:solidFill>
                <a:latin typeface="Franklin Gothic Medium" panose="020B0603020102020204" pitchFamily="34" charset="0"/>
              </a:rPr>
            </a:br>
            <a:br>
              <a:rPr lang="en-US" sz="3400" b="1" dirty="0"/>
            </a:br>
            <a:b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8590FAD-ECB7-4D31-99A1-7179000B2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560" y="5809911"/>
            <a:ext cx="2114065" cy="753326"/>
          </a:xfrm>
          <a:prstGeom prst="rect">
            <a:avLst/>
          </a:prstGeom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7BFA2DD-4FEA-9B84-858C-8F1C07A43B07}"/>
              </a:ext>
            </a:extLst>
          </p:cNvPr>
          <p:cNvSpPr/>
          <p:nvPr/>
        </p:nvSpPr>
        <p:spPr>
          <a:xfrm>
            <a:off x="658152" y="5534991"/>
            <a:ext cx="2734857" cy="984885"/>
          </a:xfrm>
          <a:prstGeom prst="round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D614C8-7504-1616-34A2-BABFE8CAE9D9}"/>
              </a:ext>
            </a:extLst>
          </p:cNvPr>
          <p:cNvSpPr txBox="1"/>
          <p:nvPr/>
        </p:nvSpPr>
        <p:spPr>
          <a:xfrm>
            <a:off x="658152" y="5524848"/>
            <a:ext cx="27348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FEMA HQ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DONATIONS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DA503BF9-BB49-AC57-1B30-3A35AFCAF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4969" y="258793"/>
            <a:ext cx="6874399" cy="554604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Website: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  <a:hlinkClick r:id="rId4"/>
              </a:rPr>
              <a:t>www.FEMA.gov/donate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Search “donation” on FEMA.gov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Provides basic donation and volunteer messaging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Franklin Gothic Book" panose="020B0503020102020204" pitchFamily="34" charset="0"/>
              </a:rPr>
              <a:t>Other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FEMA webpages link to ‘How To Help’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Franklin Gothic Book" panose="020B0503020102020204" pitchFamily="34" charset="0"/>
              </a:rPr>
              <a:t>12,283 visitors so far in 2023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BD6F22-9676-08FA-35A6-446BCF469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61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E87611-038A-407E-B453-DF652D03D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7" y="859289"/>
            <a:ext cx="4022052" cy="248923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kern="1200">
                <a:solidFill>
                  <a:srgbClr val="FFFFFF"/>
                </a:solidFill>
                <a:latin typeface="Franklin Gothic Medium" panose="020B0603020102020204" pitchFamily="34" charset="0"/>
              </a:rPr>
              <a:t>How to Engage</a:t>
            </a:r>
            <a:br>
              <a:rPr lang="en-US" sz="3400" b="1"/>
            </a:br>
            <a:b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8590FAD-ECB7-4D31-99A1-7179000B2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560" y="5809911"/>
            <a:ext cx="2114065" cy="753326"/>
          </a:xfrm>
          <a:prstGeom prst="rect">
            <a:avLst/>
          </a:prstGeom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7BFA2DD-4FEA-9B84-858C-8F1C07A43B07}"/>
              </a:ext>
            </a:extLst>
          </p:cNvPr>
          <p:cNvSpPr/>
          <p:nvPr/>
        </p:nvSpPr>
        <p:spPr>
          <a:xfrm>
            <a:off x="658152" y="5534991"/>
            <a:ext cx="2734857" cy="984885"/>
          </a:xfrm>
          <a:prstGeom prst="round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D614C8-7504-1616-34A2-BABFE8CAE9D9}"/>
              </a:ext>
            </a:extLst>
          </p:cNvPr>
          <p:cNvSpPr txBox="1"/>
          <p:nvPr/>
        </p:nvSpPr>
        <p:spPr>
          <a:xfrm>
            <a:off x="658152" y="5524848"/>
            <a:ext cx="27348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FEMA HQ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DONATIONS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DA503BF9-BB49-AC57-1B30-3A35AFCAF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9401" y="105626"/>
            <a:ext cx="687439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Common Email: 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Donations@fema.dhs.gov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Times New Roman" panose="02020603050405020304" pitchFamily="18" charset="0"/>
                <a:cs typeface="+mn-cs"/>
              </a:rPr>
              <a:t>Team monitors during working hours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Procedure is to respond within 24 hours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Received over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5,700 inquiries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from March 2021 to present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C086E-161D-2DF8-03B2-76DCFA1B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8DCED-3FFB-42B6-BED9-86E5498437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76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5F57966B148748BD8081F628C2483F" ma:contentTypeVersion="14" ma:contentTypeDescription="Create a new document." ma:contentTypeScope="" ma:versionID="7bcee19f7d1408711db3945957fc6335">
  <xsd:schema xmlns:xsd="http://www.w3.org/2001/XMLSchema" xmlns:xs="http://www.w3.org/2001/XMLSchema" xmlns:p="http://schemas.microsoft.com/office/2006/metadata/properties" xmlns:ns2="c81bce5d-cb6c-4cf3-85c7-64a9f7ebd441" xmlns:ns3="ea3db5c6-0e24-465a-8633-d606b1da7b0a" targetNamespace="http://schemas.microsoft.com/office/2006/metadata/properties" ma:root="true" ma:fieldsID="5f9a21fe3bb0693fb25380c33c1a131d" ns2:_="" ns3:_="">
    <xsd:import namespace="c81bce5d-cb6c-4cf3-85c7-64a9f7ebd441"/>
    <xsd:import namespace="ea3db5c6-0e24-465a-8633-d606b1da7b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1bce5d-cb6c-4cf3-85c7-64a9f7ebd4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85e291b-231a-4814-a0e4-2f7fa3dec4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3db5c6-0e24-465a-8633-d606b1da7b0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b40d4e7-dd6c-4ede-8f63-059a027af360}" ma:internalName="TaxCatchAll" ma:showField="CatchAllData" ma:web="ea3db5c6-0e24-465a-8633-d606b1da7b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3db5c6-0e24-465a-8633-d606b1da7b0a" xsi:nil="true"/>
    <lcf76f155ced4ddcb4097134ff3c332f xmlns="c81bce5d-cb6c-4cf3-85c7-64a9f7ebd44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34145A-80B8-4A52-8ADC-33CEDDE94F02}"/>
</file>

<file path=customXml/itemProps2.xml><?xml version="1.0" encoding="utf-8"?>
<ds:datastoreItem xmlns:ds="http://schemas.openxmlformats.org/officeDocument/2006/customXml" ds:itemID="{A27CB7B4-3997-48E5-A6D4-A9F6B4AAE1F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ea3db5c6-0e24-465a-8633-d606b1da7b0a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c81bce5d-cb6c-4cf3-85c7-64a9f7ebd441"/>
  </ds:schemaRefs>
</ds:datastoreItem>
</file>

<file path=customXml/itemProps3.xml><?xml version="1.0" encoding="utf-8"?>
<ds:datastoreItem xmlns:ds="http://schemas.openxmlformats.org/officeDocument/2006/customXml" ds:itemID="{78058AD8-D2A1-48EE-A05D-0D808F597A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567</Words>
  <Application>Microsoft Office PowerPoint</Application>
  <PresentationFormat>Widescreen</PresentationFormat>
  <Paragraphs>191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Franklin Gothic Book</vt:lpstr>
      <vt:lpstr>Franklin Gothic Medium</vt:lpstr>
      <vt:lpstr>Wingdings</vt:lpstr>
      <vt:lpstr>Office Theme</vt:lpstr>
      <vt:lpstr>FEMA HQ DONATIONS</vt:lpstr>
      <vt:lpstr>  About Us  </vt:lpstr>
      <vt:lpstr>  Who We Are  </vt:lpstr>
      <vt:lpstr>  What We Do  </vt:lpstr>
      <vt:lpstr>  What We Do  </vt:lpstr>
      <vt:lpstr>  What We Do  </vt:lpstr>
      <vt:lpstr>How to Engage  </vt:lpstr>
      <vt:lpstr>How to Engage   </vt:lpstr>
      <vt:lpstr>How to Engage  </vt:lpstr>
      <vt:lpstr>  How to Engage  </vt:lpstr>
      <vt:lpstr>  Donations Numbers 2020 to Present   </vt:lpstr>
      <vt:lpstr>  Recipient Best Practices  </vt:lpstr>
      <vt:lpstr>  Donor Best Practices  </vt:lpstr>
      <vt:lpstr>  The Team  </vt:lpstr>
    </vt:vector>
  </TitlesOfParts>
  <Company>FEMA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ESF#6 - FEMA HQ Donations - Don Bonchack</dc:title>
  <dc:creator>Bonchack, Don</dc:creator>
  <cp:lastModifiedBy>Bonchack, Don</cp:lastModifiedBy>
  <cp:revision>12</cp:revision>
  <dcterms:created xsi:type="dcterms:W3CDTF">2022-11-03T13:34:28Z</dcterms:created>
  <dcterms:modified xsi:type="dcterms:W3CDTF">2023-08-07T17:19:18Z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0x010100005F57966B148748BD8081F628C2483F</vt:lpwstr>
  </property>
  <property fmtid="{D5CDD505-2E9C-101B-9397-08002B2CF9AE}" pid="3" name="MediaServiceImageTags">
    <vt:lpwstr/>
  </property>
</Properties>
</file>