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4" r:id="rId2"/>
  </p:sldMasterIdLst>
  <p:notesMasterIdLst>
    <p:notesMasterId r:id="rId31"/>
  </p:notesMasterIdLst>
  <p:sldIdLst>
    <p:sldId id="258" r:id="rId3"/>
    <p:sldId id="257" r:id="rId4"/>
    <p:sldId id="312" r:id="rId5"/>
    <p:sldId id="317" r:id="rId6"/>
    <p:sldId id="310" r:id="rId7"/>
    <p:sldId id="329" r:id="rId8"/>
    <p:sldId id="330" r:id="rId9"/>
    <p:sldId id="318" r:id="rId10"/>
    <p:sldId id="319" r:id="rId11"/>
    <p:sldId id="320" r:id="rId12"/>
    <p:sldId id="321" r:id="rId13"/>
    <p:sldId id="301" r:id="rId14"/>
    <p:sldId id="259" r:id="rId15"/>
    <p:sldId id="274" r:id="rId16"/>
    <p:sldId id="313" r:id="rId17"/>
    <p:sldId id="305" r:id="rId18"/>
    <p:sldId id="283" r:id="rId19"/>
    <p:sldId id="302" r:id="rId20"/>
    <p:sldId id="286" r:id="rId21"/>
    <p:sldId id="311" r:id="rId22"/>
    <p:sldId id="316" r:id="rId23"/>
    <p:sldId id="315" r:id="rId24"/>
    <p:sldId id="314" r:id="rId25"/>
    <p:sldId id="326" r:id="rId26"/>
    <p:sldId id="327" r:id="rId27"/>
    <p:sldId id="328" r:id="rId28"/>
    <p:sldId id="325" r:id="rId29"/>
    <p:sldId id="26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151"/>
    <a:srgbClr val="2E4C5B"/>
    <a:srgbClr val="3C24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1" autoAdjust="0"/>
    <p:restoredTop sz="52736" autoAdjust="0"/>
  </p:normalViewPr>
  <p:slideViewPr>
    <p:cSldViewPr snapToGrid="0" snapToObjects="1">
      <p:cViewPr varScale="1">
        <p:scale>
          <a:sx n="57" d="100"/>
          <a:sy n="57" d="100"/>
        </p:scale>
        <p:origin x="2352" y="66"/>
      </p:cViewPr>
      <p:guideLst/>
    </p:cSldViewPr>
  </p:slideViewPr>
  <p:notesTextViewPr>
    <p:cViewPr>
      <p:scale>
        <a:sx n="3" d="2"/>
        <a:sy n="3" d="2"/>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_rels/data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image" Target="../media/image24.jpg"/></Relationships>
</file>

<file path=ppt/diagrams/_rels/drawing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image" Target="../media/image2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DCB200-9712-40F7-8682-F15E20CA9A34}" type="doc">
      <dgm:prSet loTypeId="urn:microsoft.com/office/officeart/2005/8/layout/venn1" loCatId="relationship" qsTypeId="urn:microsoft.com/office/officeart/2005/8/quickstyle/simple1" qsCatId="simple" csTypeId="urn:microsoft.com/office/officeart/2005/8/colors/accent1_2" csCatId="accent1" phldr="1"/>
      <dgm:spPr/>
    </dgm:pt>
    <dgm:pt modelId="{9B7A6D69-EC6D-4E2A-8D46-DD45304760AB}">
      <dgm:prSet phldrT="[Text]"/>
      <dgm:spPr/>
      <dgm:t>
        <a:bodyPr/>
        <a:lstStyle/>
        <a:p>
          <a:r>
            <a:rPr lang="en-US" b="1" dirty="0" smtClean="0"/>
            <a:t>Behavioral Health Care</a:t>
          </a:r>
          <a:endParaRPr lang="en-US" b="1" dirty="0"/>
        </a:p>
      </dgm:t>
    </dgm:pt>
    <dgm:pt modelId="{9FEEFDF9-C7AC-4AAB-A71E-D97436F2EACE}" type="parTrans" cxnId="{8F7B1685-F98B-4260-A5EE-5C1A3BB6AB1A}">
      <dgm:prSet/>
      <dgm:spPr/>
      <dgm:t>
        <a:bodyPr/>
        <a:lstStyle/>
        <a:p>
          <a:endParaRPr lang="en-US"/>
        </a:p>
      </dgm:t>
    </dgm:pt>
    <dgm:pt modelId="{106FA57E-3B97-4CDF-8FE1-EDE499439CEC}" type="sibTrans" cxnId="{8F7B1685-F98B-4260-A5EE-5C1A3BB6AB1A}">
      <dgm:prSet/>
      <dgm:spPr/>
      <dgm:t>
        <a:bodyPr/>
        <a:lstStyle/>
        <a:p>
          <a:endParaRPr lang="en-US"/>
        </a:p>
      </dgm:t>
    </dgm:pt>
    <dgm:pt modelId="{3DF0AD1E-E605-4F22-8E49-92878CBD3E9F}">
      <dgm:prSet phldrT="[Text]"/>
      <dgm:spPr/>
      <dgm:t>
        <a:bodyPr/>
        <a:lstStyle/>
        <a:p>
          <a:endParaRPr lang="en-US" b="1" dirty="0" smtClean="0"/>
        </a:p>
        <a:p>
          <a:endParaRPr lang="en-US" b="1" dirty="0" smtClean="0"/>
        </a:p>
        <a:p>
          <a:r>
            <a:rPr lang="en-US" b="1" dirty="0" smtClean="0"/>
            <a:t>Crisis Care</a:t>
          </a:r>
          <a:endParaRPr lang="en-US" b="1" dirty="0"/>
        </a:p>
      </dgm:t>
    </dgm:pt>
    <dgm:pt modelId="{F0EC8200-FFB7-4D63-95A8-F3D9F193D75E}" type="parTrans" cxnId="{AB274CF6-5255-41FD-B6A9-F2E2BFB7974D}">
      <dgm:prSet/>
      <dgm:spPr/>
      <dgm:t>
        <a:bodyPr/>
        <a:lstStyle/>
        <a:p>
          <a:endParaRPr lang="en-US"/>
        </a:p>
      </dgm:t>
    </dgm:pt>
    <dgm:pt modelId="{D9B81130-558E-4439-ABBD-D42EA7D4A4D2}" type="sibTrans" cxnId="{AB274CF6-5255-41FD-B6A9-F2E2BFB7974D}">
      <dgm:prSet/>
      <dgm:spPr/>
      <dgm:t>
        <a:bodyPr/>
        <a:lstStyle/>
        <a:p>
          <a:endParaRPr lang="en-US"/>
        </a:p>
      </dgm:t>
    </dgm:pt>
    <dgm:pt modelId="{167820DE-52B0-4285-9EEC-E61799764C43}">
      <dgm:prSet phldrT="[Text]"/>
      <dgm:spPr/>
      <dgm:t>
        <a:bodyPr/>
        <a:lstStyle/>
        <a:p>
          <a:r>
            <a:rPr lang="en-US" b="1" dirty="0" smtClean="0"/>
            <a:t>Spiritual Care</a:t>
          </a:r>
          <a:endParaRPr lang="en-US" b="1" dirty="0"/>
        </a:p>
      </dgm:t>
    </dgm:pt>
    <dgm:pt modelId="{16343DC6-E4DF-41CB-BCCF-4B396ADCABA3}" type="parTrans" cxnId="{92B6ACDE-47CC-4DA4-8118-48E3FCD051FD}">
      <dgm:prSet/>
      <dgm:spPr/>
      <dgm:t>
        <a:bodyPr/>
        <a:lstStyle/>
        <a:p>
          <a:endParaRPr lang="en-US"/>
        </a:p>
      </dgm:t>
    </dgm:pt>
    <dgm:pt modelId="{EA3D04DA-1959-45C5-B1AE-DF048C53E089}" type="sibTrans" cxnId="{92B6ACDE-47CC-4DA4-8118-48E3FCD051FD}">
      <dgm:prSet/>
      <dgm:spPr/>
      <dgm:t>
        <a:bodyPr/>
        <a:lstStyle/>
        <a:p>
          <a:endParaRPr lang="en-US"/>
        </a:p>
      </dgm:t>
    </dgm:pt>
    <dgm:pt modelId="{28B382D9-FA9B-4726-B32A-FF38CB26CCC7}">
      <dgm:prSet/>
      <dgm:spPr/>
      <dgm:t>
        <a:bodyPr/>
        <a:lstStyle/>
        <a:p>
          <a:endParaRPr lang="en-US"/>
        </a:p>
      </dgm:t>
    </dgm:pt>
    <dgm:pt modelId="{948259E6-5212-425F-8377-770259877F06}" type="parTrans" cxnId="{80CA9EDD-8E31-4516-8FA9-84B24A351A25}">
      <dgm:prSet/>
      <dgm:spPr/>
      <dgm:t>
        <a:bodyPr/>
        <a:lstStyle/>
        <a:p>
          <a:endParaRPr lang="en-US"/>
        </a:p>
      </dgm:t>
    </dgm:pt>
    <dgm:pt modelId="{BF002535-48CF-41A3-954A-66C2637A2B61}" type="sibTrans" cxnId="{80CA9EDD-8E31-4516-8FA9-84B24A351A25}">
      <dgm:prSet/>
      <dgm:spPr/>
      <dgm:t>
        <a:bodyPr/>
        <a:lstStyle/>
        <a:p>
          <a:endParaRPr lang="en-US"/>
        </a:p>
      </dgm:t>
    </dgm:pt>
    <dgm:pt modelId="{2833E4EE-AD14-4D69-9C63-14F12929DE0D}" type="pres">
      <dgm:prSet presAssocID="{A6DCB200-9712-40F7-8682-F15E20CA9A34}" presName="compositeShape" presStyleCnt="0">
        <dgm:presLayoutVars>
          <dgm:chMax val="7"/>
          <dgm:dir/>
          <dgm:resizeHandles val="exact"/>
        </dgm:presLayoutVars>
      </dgm:prSet>
      <dgm:spPr/>
    </dgm:pt>
    <dgm:pt modelId="{1B298210-95CC-4817-8049-D2C6DB04527C}" type="pres">
      <dgm:prSet presAssocID="{9B7A6D69-EC6D-4E2A-8D46-DD45304760AB}" presName="circ1" presStyleLbl="vennNode1" presStyleIdx="0" presStyleCnt="4"/>
      <dgm:spPr/>
      <dgm:t>
        <a:bodyPr/>
        <a:lstStyle/>
        <a:p>
          <a:endParaRPr lang="en-US"/>
        </a:p>
      </dgm:t>
    </dgm:pt>
    <dgm:pt modelId="{1A1B82B1-54BE-43C7-83B3-F3A9A53EFAA5}" type="pres">
      <dgm:prSet presAssocID="{9B7A6D69-EC6D-4E2A-8D46-DD45304760AB}" presName="circ1Tx" presStyleLbl="revTx" presStyleIdx="0" presStyleCnt="0">
        <dgm:presLayoutVars>
          <dgm:chMax val="0"/>
          <dgm:chPref val="0"/>
          <dgm:bulletEnabled val="1"/>
        </dgm:presLayoutVars>
      </dgm:prSet>
      <dgm:spPr/>
      <dgm:t>
        <a:bodyPr/>
        <a:lstStyle/>
        <a:p>
          <a:endParaRPr lang="en-US"/>
        </a:p>
      </dgm:t>
    </dgm:pt>
    <dgm:pt modelId="{9B869CE9-4005-44D0-A45C-0C6A186BD904}" type="pres">
      <dgm:prSet presAssocID="{28B382D9-FA9B-4726-B32A-FF38CB26CCC7}" presName="circ2" presStyleLbl="vennNode1" presStyleIdx="1" presStyleCnt="4"/>
      <dgm:spPr/>
      <dgm:t>
        <a:bodyPr/>
        <a:lstStyle/>
        <a:p>
          <a:endParaRPr lang="en-US"/>
        </a:p>
      </dgm:t>
    </dgm:pt>
    <dgm:pt modelId="{7529D77C-FE2D-4964-897C-15C46CF69352}" type="pres">
      <dgm:prSet presAssocID="{28B382D9-FA9B-4726-B32A-FF38CB26CCC7}" presName="circ2Tx" presStyleLbl="revTx" presStyleIdx="0" presStyleCnt="0">
        <dgm:presLayoutVars>
          <dgm:chMax val="0"/>
          <dgm:chPref val="0"/>
          <dgm:bulletEnabled val="1"/>
        </dgm:presLayoutVars>
      </dgm:prSet>
      <dgm:spPr/>
      <dgm:t>
        <a:bodyPr/>
        <a:lstStyle/>
        <a:p>
          <a:endParaRPr lang="en-US"/>
        </a:p>
      </dgm:t>
    </dgm:pt>
    <dgm:pt modelId="{541C35E8-6845-4E70-AA13-9169B610E39E}" type="pres">
      <dgm:prSet presAssocID="{3DF0AD1E-E605-4F22-8E49-92878CBD3E9F}" presName="circ3" presStyleLbl="vennNode1" presStyleIdx="2" presStyleCnt="4"/>
      <dgm:spPr/>
      <dgm:t>
        <a:bodyPr/>
        <a:lstStyle/>
        <a:p>
          <a:endParaRPr lang="en-US"/>
        </a:p>
      </dgm:t>
    </dgm:pt>
    <dgm:pt modelId="{D96A0307-E677-4337-A9C5-65534AEEF0D9}" type="pres">
      <dgm:prSet presAssocID="{3DF0AD1E-E605-4F22-8E49-92878CBD3E9F}" presName="circ3Tx" presStyleLbl="revTx" presStyleIdx="0" presStyleCnt="0">
        <dgm:presLayoutVars>
          <dgm:chMax val="0"/>
          <dgm:chPref val="0"/>
          <dgm:bulletEnabled val="1"/>
        </dgm:presLayoutVars>
      </dgm:prSet>
      <dgm:spPr/>
      <dgm:t>
        <a:bodyPr/>
        <a:lstStyle/>
        <a:p>
          <a:endParaRPr lang="en-US"/>
        </a:p>
      </dgm:t>
    </dgm:pt>
    <dgm:pt modelId="{362B183F-65B6-4841-8F25-DE37398C384D}" type="pres">
      <dgm:prSet presAssocID="{167820DE-52B0-4285-9EEC-E61799764C43}" presName="circ4" presStyleLbl="vennNode1" presStyleIdx="3" presStyleCnt="4"/>
      <dgm:spPr/>
      <dgm:t>
        <a:bodyPr/>
        <a:lstStyle/>
        <a:p>
          <a:endParaRPr lang="en-US"/>
        </a:p>
      </dgm:t>
    </dgm:pt>
    <dgm:pt modelId="{BF26D94A-3D06-4C17-99D1-88703D337114}" type="pres">
      <dgm:prSet presAssocID="{167820DE-52B0-4285-9EEC-E61799764C43}" presName="circ4Tx" presStyleLbl="revTx" presStyleIdx="0" presStyleCnt="0">
        <dgm:presLayoutVars>
          <dgm:chMax val="0"/>
          <dgm:chPref val="0"/>
          <dgm:bulletEnabled val="1"/>
        </dgm:presLayoutVars>
      </dgm:prSet>
      <dgm:spPr/>
      <dgm:t>
        <a:bodyPr/>
        <a:lstStyle/>
        <a:p>
          <a:endParaRPr lang="en-US"/>
        </a:p>
      </dgm:t>
    </dgm:pt>
  </dgm:ptLst>
  <dgm:cxnLst>
    <dgm:cxn modelId="{AB274CF6-5255-41FD-B6A9-F2E2BFB7974D}" srcId="{A6DCB200-9712-40F7-8682-F15E20CA9A34}" destId="{3DF0AD1E-E605-4F22-8E49-92878CBD3E9F}" srcOrd="2" destOrd="0" parTransId="{F0EC8200-FFB7-4D63-95A8-F3D9F193D75E}" sibTransId="{D9B81130-558E-4439-ABBD-D42EA7D4A4D2}"/>
    <dgm:cxn modelId="{158A063D-2CEB-42A4-B041-1DCCE0392720}" type="presOf" srcId="{9B7A6D69-EC6D-4E2A-8D46-DD45304760AB}" destId="{1A1B82B1-54BE-43C7-83B3-F3A9A53EFAA5}" srcOrd="1" destOrd="0" presId="urn:microsoft.com/office/officeart/2005/8/layout/venn1"/>
    <dgm:cxn modelId="{4B1DA481-1713-44D9-B293-B0F447B7D97E}" type="presOf" srcId="{167820DE-52B0-4285-9EEC-E61799764C43}" destId="{362B183F-65B6-4841-8F25-DE37398C384D}" srcOrd="0" destOrd="0" presId="urn:microsoft.com/office/officeart/2005/8/layout/venn1"/>
    <dgm:cxn modelId="{3C44A960-9B2F-47DA-82EE-ED39EB56FA20}" type="presOf" srcId="{3DF0AD1E-E605-4F22-8E49-92878CBD3E9F}" destId="{D96A0307-E677-4337-A9C5-65534AEEF0D9}" srcOrd="1" destOrd="0" presId="urn:microsoft.com/office/officeart/2005/8/layout/venn1"/>
    <dgm:cxn modelId="{F8E6A7AE-8206-4F32-B49B-21A15C77DFFC}" type="presOf" srcId="{A6DCB200-9712-40F7-8682-F15E20CA9A34}" destId="{2833E4EE-AD14-4D69-9C63-14F12929DE0D}" srcOrd="0" destOrd="0" presId="urn:microsoft.com/office/officeart/2005/8/layout/venn1"/>
    <dgm:cxn modelId="{324E289B-77F3-4B29-A1FF-C57071C5EE91}" type="presOf" srcId="{9B7A6D69-EC6D-4E2A-8D46-DD45304760AB}" destId="{1B298210-95CC-4817-8049-D2C6DB04527C}" srcOrd="0" destOrd="0" presId="urn:microsoft.com/office/officeart/2005/8/layout/venn1"/>
    <dgm:cxn modelId="{80CA9EDD-8E31-4516-8FA9-84B24A351A25}" srcId="{A6DCB200-9712-40F7-8682-F15E20CA9A34}" destId="{28B382D9-FA9B-4726-B32A-FF38CB26CCC7}" srcOrd="1" destOrd="0" parTransId="{948259E6-5212-425F-8377-770259877F06}" sibTransId="{BF002535-48CF-41A3-954A-66C2637A2B61}"/>
    <dgm:cxn modelId="{7B5D5FEA-01E0-40B4-8376-5A604B3F048C}" type="presOf" srcId="{167820DE-52B0-4285-9EEC-E61799764C43}" destId="{BF26D94A-3D06-4C17-99D1-88703D337114}" srcOrd="1" destOrd="0" presId="urn:microsoft.com/office/officeart/2005/8/layout/venn1"/>
    <dgm:cxn modelId="{700C0900-CB8E-40EA-AE80-273F1D3671BE}" type="presOf" srcId="{28B382D9-FA9B-4726-B32A-FF38CB26CCC7}" destId="{7529D77C-FE2D-4964-897C-15C46CF69352}" srcOrd="1" destOrd="0" presId="urn:microsoft.com/office/officeart/2005/8/layout/venn1"/>
    <dgm:cxn modelId="{15EA0AC1-9FCB-40BC-B356-8FEF7F162BB0}" type="presOf" srcId="{3DF0AD1E-E605-4F22-8E49-92878CBD3E9F}" destId="{541C35E8-6845-4E70-AA13-9169B610E39E}" srcOrd="0" destOrd="0" presId="urn:microsoft.com/office/officeart/2005/8/layout/venn1"/>
    <dgm:cxn modelId="{CF44B56B-E262-4F64-B687-6199D56BCDAF}" type="presOf" srcId="{28B382D9-FA9B-4726-B32A-FF38CB26CCC7}" destId="{9B869CE9-4005-44D0-A45C-0C6A186BD904}" srcOrd="0" destOrd="0" presId="urn:microsoft.com/office/officeart/2005/8/layout/venn1"/>
    <dgm:cxn modelId="{8F7B1685-F98B-4260-A5EE-5C1A3BB6AB1A}" srcId="{A6DCB200-9712-40F7-8682-F15E20CA9A34}" destId="{9B7A6D69-EC6D-4E2A-8D46-DD45304760AB}" srcOrd="0" destOrd="0" parTransId="{9FEEFDF9-C7AC-4AAB-A71E-D97436F2EACE}" sibTransId="{106FA57E-3B97-4CDF-8FE1-EDE499439CEC}"/>
    <dgm:cxn modelId="{92B6ACDE-47CC-4DA4-8118-48E3FCD051FD}" srcId="{A6DCB200-9712-40F7-8682-F15E20CA9A34}" destId="{167820DE-52B0-4285-9EEC-E61799764C43}" srcOrd="3" destOrd="0" parTransId="{16343DC6-E4DF-41CB-BCCF-4B396ADCABA3}" sibTransId="{EA3D04DA-1959-45C5-B1AE-DF048C53E089}"/>
    <dgm:cxn modelId="{B793D3B4-4AE7-444F-9DD6-91A32B7FC5E4}" type="presParOf" srcId="{2833E4EE-AD14-4D69-9C63-14F12929DE0D}" destId="{1B298210-95CC-4817-8049-D2C6DB04527C}" srcOrd="0" destOrd="0" presId="urn:microsoft.com/office/officeart/2005/8/layout/venn1"/>
    <dgm:cxn modelId="{1A757172-ECA3-4B6E-9AF7-75134F60D4E7}" type="presParOf" srcId="{2833E4EE-AD14-4D69-9C63-14F12929DE0D}" destId="{1A1B82B1-54BE-43C7-83B3-F3A9A53EFAA5}" srcOrd="1" destOrd="0" presId="urn:microsoft.com/office/officeart/2005/8/layout/venn1"/>
    <dgm:cxn modelId="{AB0056C9-F629-40DD-8652-856D9450E586}" type="presParOf" srcId="{2833E4EE-AD14-4D69-9C63-14F12929DE0D}" destId="{9B869CE9-4005-44D0-A45C-0C6A186BD904}" srcOrd="2" destOrd="0" presId="urn:microsoft.com/office/officeart/2005/8/layout/venn1"/>
    <dgm:cxn modelId="{2318880C-C1B3-4D4C-8B98-297AE27F7149}" type="presParOf" srcId="{2833E4EE-AD14-4D69-9C63-14F12929DE0D}" destId="{7529D77C-FE2D-4964-897C-15C46CF69352}" srcOrd="3" destOrd="0" presId="urn:microsoft.com/office/officeart/2005/8/layout/venn1"/>
    <dgm:cxn modelId="{ED48C141-1450-414C-9A47-02B85AA40F44}" type="presParOf" srcId="{2833E4EE-AD14-4D69-9C63-14F12929DE0D}" destId="{541C35E8-6845-4E70-AA13-9169B610E39E}" srcOrd="4" destOrd="0" presId="urn:microsoft.com/office/officeart/2005/8/layout/venn1"/>
    <dgm:cxn modelId="{06D2D2C5-285B-4CBE-B8DE-20D44450BB46}" type="presParOf" srcId="{2833E4EE-AD14-4D69-9C63-14F12929DE0D}" destId="{D96A0307-E677-4337-A9C5-65534AEEF0D9}" srcOrd="5" destOrd="0" presId="urn:microsoft.com/office/officeart/2005/8/layout/venn1"/>
    <dgm:cxn modelId="{23DE770B-3CAE-4B8F-BB80-9F8EF105000A}" type="presParOf" srcId="{2833E4EE-AD14-4D69-9C63-14F12929DE0D}" destId="{362B183F-65B6-4841-8F25-DE37398C384D}" srcOrd="6" destOrd="0" presId="urn:microsoft.com/office/officeart/2005/8/layout/venn1"/>
    <dgm:cxn modelId="{36674DBC-F684-4699-A583-6C6E3DFC0191}" type="presParOf" srcId="{2833E4EE-AD14-4D69-9C63-14F12929DE0D}" destId="{BF26D94A-3D06-4C17-99D1-88703D337114}" srcOrd="7"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8E1D3D-677B-4C5D-B82E-1F1A6FDD35BA}" type="doc">
      <dgm:prSet loTypeId="urn:microsoft.com/office/officeart/2005/8/layout/pList2" loCatId="list" qsTypeId="urn:microsoft.com/office/officeart/2005/8/quickstyle/simple1" qsCatId="simple" csTypeId="urn:microsoft.com/office/officeart/2005/8/colors/accent1_2" csCatId="accent1" phldr="1"/>
      <dgm:spPr/>
    </dgm:pt>
    <dgm:pt modelId="{0334DECC-0E4C-47CF-8A6D-904CD326750C}">
      <dgm:prSet phldrT="[Text]" custT="1"/>
      <dgm:spPr/>
      <dgm:t>
        <a:bodyPr/>
        <a:lstStyle/>
        <a:p>
          <a:pPr algn="ctr"/>
          <a:r>
            <a:rPr lang="en-US" sz="2000" b="1" dirty="0" smtClean="0"/>
            <a:t>Funder</a:t>
          </a:r>
          <a:r>
            <a:rPr lang="en-US" sz="2000" dirty="0" smtClean="0"/>
            <a:t>  </a:t>
          </a:r>
        </a:p>
        <a:p>
          <a:pPr algn="l"/>
          <a:r>
            <a:rPr lang="en-US" sz="2000" dirty="0" smtClean="0"/>
            <a:t>- Resource Coordination (DTAC, CCPs)</a:t>
          </a:r>
        </a:p>
        <a:p>
          <a:pPr algn="l"/>
          <a:r>
            <a:rPr lang="en-US" sz="2000" dirty="0" smtClean="0"/>
            <a:t>- Liaison w/ HHS, State DMH/DSA</a:t>
          </a:r>
          <a:endParaRPr lang="en-US" sz="2000" dirty="0"/>
        </a:p>
      </dgm:t>
    </dgm:pt>
    <dgm:pt modelId="{7D1CFFF5-F103-4620-B949-2B290CCFDCCB}" type="parTrans" cxnId="{A5B97FB0-2959-4A47-929E-36A2950BDF35}">
      <dgm:prSet/>
      <dgm:spPr/>
      <dgm:t>
        <a:bodyPr/>
        <a:lstStyle/>
        <a:p>
          <a:endParaRPr lang="en-US"/>
        </a:p>
      </dgm:t>
    </dgm:pt>
    <dgm:pt modelId="{A1069982-9CDE-4A37-A2D2-C076C6CDD899}" type="sibTrans" cxnId="{A5B97FB0-2959-4A47-929E-36A2950BDF35}">
      <dgm:prSet/>
      <dgm:spPr/>
      <dgm:t>
        <a:bodyPr/>
        <a:lstStyle/>
        <a:p>
          <a:endParaRPr lang="en-US"/>
        </a:p>
      </dgm:t>
    </dgm:pt>
    <dgm:pt modelId="{FCA4B308-914C-49B1-8A80-4D66E6A3B8FE}">
      <dgm:prSet phldrT="[Text]" custT="1"/>
      <dgm:spPr/>
      <dgm:t>
        <a:bodyPr/>
        <a:lstStyle/>
        <a:p>
          <a:pPr algn="ctr"/>
          <a:r>
            <a:rPr lang="en-US" sz="1800" b="1" dirty="0" smtClean="0"/>
            <a:t>Administrator</a:t>
          </a:r>
        </a:p>
        <a:p>
          <a:pPr algn="l"/>
          <a:r>
            <a:rPr lang="en-US" sz="1800" dirty="0" smtClean="0"/>
            <a:t>- Operations; STP; </a:t>
          </a:r>
          <a:r>
            <a:rPr lang="en-US" sz="1800" dirty="0" err="1" smtClean="0"/>
            <a:t>Comms</a:t>
          </a:r>
          <a:r>
            <a:rPr lang="en-US" sz="1800" dirty="0" smtClean="0"/>
            <a:t>; Outreach; etc. </a:t>
          </a:r>
        </a:p>
        <a:p>
          <a:pPr algn="l"/>
          <a:r>
            <a:rPr lang="en-US" sz="1800" dirty="0" smtClean="0"/>
            <a:t>- Steering Committees, Advisory Task Forces</a:t>
          </a:r>
        </a:p>
        <a:p>
          <a:pPr algn="l"/>
          <a:r>
            <a:rPr lang="en-US" sz="1800" dirty="0" smtClean="0"/>
            <a:t>- Evaluation</a:t>
          </a:r>
        </a:p>
      </dgm:t>
    </dgm:pt>
    <dgm:pt modelId="{84238285-BC4F-426B-A14B-AE8269395CB5}" type="parTrans" cxnId="{159DBE29-1433-482D-BD70-BD95191D08B8}">
      <dgm:prSet/>
      <dgm:spPr/>
      <dgm:t>
        <a:bodyPr/>
        <a:lstStyle/>
        <a:p>
          <a:endParaRPr lang="en-US"/>
        </a:p>
      </dgm:t>
    </dgm:pt>
    <dgm:pt modelId="{E59AE7CF-8EAB-4EE3-9518-E5185DC43F39}" type="sibTrans" cxnId="{159DBE29-1433-482D-BD70-BD95191D08B8}">
      <dgm:prSet/>
      <dgm:spPr/>
      <dgm:t>
        <a:bodyPr/>
        <a:lstStyle/>
        <a:p>
          <a:endParaRPr lang="en-US"/>
        </a:p>
      </dgm:t>
    </dgm:pt>
    <dgm:pt modelId="{49063225-E9FF-474A-96D1-4E74F92A6E7D}">
      <dgm:prSet phldrT="[Text]" custT="1"/>
      <dgm:spPr/>
      <dgm:t>
        <a:bodyPr/>
        <a:lstStyle/>
        <a:p>
          <a:pPr algn="ctr"/>
          <a:r>
            <a:rPr lang="en-US" sz="1800" b="1" dirty="0" smtClean="0"/>
            <a:t>Primary Network</a:t>
          </a:r>
        </a:p>
        <a:p>
          <a:pPr algn="l"/>
          <a:r>
            <a:rPr lang="en-US" sz="1800" dirty="0" smtClean="0"/>
            <a:t>- Training/TA support in DMH, Disaster Prep, etc., for 200 Centers across the U.S.</a:t>
          </a:r>
        </a:p>
        <a:p>
          <a:pPr algn="l"/>
          <a:r>
            <a:rPr lang="en-US" sz="1800" dirty="0" smtClean="0"/>
            <a:t>- DDH backup &amp; temp “Affected Area Centers”  </a:t>
          </a:r>
        </a:p>
        <a:p>
          <a:pPr algn="ctr"/>
          <a:endParaRPr lang="en-US" sz="1300" dirty="0"/>
        </a:p>
      </dgm:t>
    </dgm:pt>
    <dgm:pt modelId="{C82396F9-3C78-4D3F-AE02-53617A490F3C}" type="parTrans" cxnId="{9051AE17-213C-466E-8A75-222129859529}">
      <dgm:prSet/>
      <dgm:spPr/>
      <dgm:t>
        <a:bodyPr/>
        <a:lstStyle/>
        <a:p>
          <a:endParaRPr lang="en-US"/>
        </a:p>
      </dgm:t>
    </dgm:pt>
    <dgm:pt modelId="{78FAEC10-E127-4569-81D1-72083F1DAC28}" type="sibTrans" cxnId="{9051AE17-213C-466E-8A75-222129859529}">
      <dgm:prSet/>
      <dgm:spPr/>
      <dgm:t>
        <a:bodyPr/>
        <a:lstStyle/>
        <a:p>
          <a:endParaRPr lang="en-US"/>
        </a:p>
      </dgm:t>
    </dgm:pt>
    <dgm:pt modelId="{AF0AA93F-8BCA-4AD5-89D2-3EF58AC2FBDA}">
      <dgm:prSet custT="1"/>
      <dgm:spPr/>
      <dgm:t>
        <a:bodyPr/>
        <a:lstStyle/>
        <a:p>
          <a:pPr algn="ctr"/>
          <a:r>
            <a:rPr lang="en-US" sz="1800" dirty="0" smtClean="0"/>
            <a:t> </a:t>
          </a:r>
          <a:r>
            <a:rPr lang="en-US" sz="1800" b="1" dirty="0" smtClean="0"/>
            <a:t>Key Stakeholders</a:t>
          </a:r>
        </a:p>
        <a:p>
          <a:pPr algn="l"/>
          <a:r>
            <a:rPr lang="en-US" sz="1800" dirty="0" smtClean="0"/>
            <a:t>- Resource </a:t>
          </a:r>
          <a:r>
            <a:rPr lang="en-US" sz="1800" dirty="0" err="1" smtClean="0"/>
            <a:t>Coord</a:t>
          </a:r>
          <a:r>
            <a:rPr lang="en-US" sz="1800" dirty="0" smtClean="0"/>
            <a:t>.</a:t>
          </a:r>
        </a:p>
        <a:p>
          <a:pPr algn="l"/>
          <a:r>
            <a:rPr lang="en-US" sz="1800" dirty="0" smtClean="0"/>
            <a:t>- Promote disaster mental health, staff wellness, access &amp; functional needs, etc., in the field and within organizations </a:t>
          </a:r>
        </a:p>
        <a:p>
          <a:pPr algn="l"/>
          <a:endParaRPr lang="en-US" sz="1400" dirty="0" smtClean="0"/>
        </a:p>
        <a:p>
          <a:pPr algn="l"/>
          <a:endParaRPr lang="en-US" sz="1400" dirty="0"/>
        </a:p>
      </dgm:t>
    </dgm:pt>
    <dgm:pt modelId="{55F4AA6E-D33F-4F64-A00D-A08D2F96B97B}" type="parTrans" cxnId="{2A007748-8BEB-490F-8C29-79415C6AA826}">
      <dgm:prSet/>
      <dgm:spPr/>
      <dgm:t>
        <a:bodyPr/>
        <a:lstStyle/>
        <a:p>
          <a:endParaRPr lang="en-US"/>
        </a:p>
      </dgm:t>
    </dgm:pt>
    <dgm:pt modelId="{F963A62F-D898-4D86-B50B-C4E3F4C84C2C}" type="sibTrans" cxnId="{2A007748-8BEB-490F-8C29-79415C6AA826}">
      <dgm:prSet/>
      <dgm:spPr/>
      <dgm:t>
        <a:bodyPr/>
        <a:lstStyle/>
        <a:p>
          <a:endParaRPr lang="en-US"/>
        </a:p>
      </dgm:t>
    </dgm:pt>
    <dgm:pt modelId="{B8AC00E4-8F2F-4FBA-9440-8E3F4DF92A9E}" type="pres">
      <dgm:prSet presAssocID="{AD8E1D3D-677B-4C5D-B82E-1F1A6FDD35BA}" presName="Name0" presStyleCnt="0">
        <dgm:presLayoutVars>
          <dgm:dir/>
          <dgm:resizeHandles val="exact"/>
        </dgm:presLayoutVars>
      </dgm:prSet>
      <dgm:spPr/>
    </dgm:pt>
    <dgm:pt modelId="{0B60AFDE-A11D-4EA3-9892-A30062E4E68D}" type="pres">
      <dgm:prSet presAssocID="{AD8E1D3D-677B-4C5D-B82E-1F1A6FDD35BA}" presName="bkgdShp" presStyleLbl="alignAccFollowNode1" presStyleIdx="0" presStyleCnt="1"/>
      <dgm:spPr/>
    </dgm:pt>
    <dgm:pt modelId="{5F11BCAE-809C-45EB-BFEC-83238597E6CF}" type="pres">
      <dgm:prSet presAssocID="{AD8E1D3D-677B-4C5D-B82E-1F1A6FDD35BA}" presName="linComp" presStyleCnt="0"/>
      <dgm:spPr/>
    </dgm:pt>
    <dgm:pt modelId="{C5F0C93C-1EA8-44F9-A03F-7031369ACE88}" type="pres">
      <dgm:prSet presAssocID="{0334DECC-0E4C-47CF-8A6D-904CD326750C}" presName="compNode" presStyleCnt="0"/>
      <dgm:spPr/>
    </dgm:pt>
    <dgm:pt modelId="{CF7CE3BD-39AF-442D-B0F2-6EA6E6DFDF3A}" type="pres">
      <dgm:prSet presAssocID="{0334DECC-0E4C-47CF-8A6D-904CD326750C}" presName="node" presStyleLbl="node1" presStyleIdx="0" presStyleCnt="4">
        <dgm:presLayoutVars>
          <dgm:bulletEnabled val="1"/>
        </dgm:presLayoutVars>
      </dgm:prSet>
      <dgm:spPr/>
      <dgm:t>
        <a:bodyPr/>
        <a:lstStyle/>
        <a:p>
          <a:endParaRPr lang="en-US"/>
        </a:p>
      </dgm:t>
    </dgm:pt>
    <dgm:pt modelId="{CC986DD5-5931-4CBD-AA59-FE11DDE40749}" type="pres">
      <dgm:prSet presAssocID="{0334DECC-0E4C-47CF-8A6D-904CD326750C}" presName="invisiNode" presStyleLbl="node1" presStyleIdx="0" presStyleCnt="4"/>
      <dgm:spPr/>
    </dgm:pt>
    <dgm:pt modelId="{4ADD976F-C9CF-4CB4-91DE-101622CFF614}" type="pres">
      <dgm:prSet presAssocID="{0334DECC-0E4C-47CF-8A6D-904CD326750C}" presName="imagNode" presStyleLbl="fgImgPlace1" presStyleIdx="0" presStyleCnt="4"/>
      <dgm:spPr>
        <a:solidFill>
          <a:schemeClr val="bg1"/>
        </a:solidFill>
      </dgm:spPr>
    </dgm:pt>
    <dgm:pt modelId="{310872A4-53EE-4A6E-A921-79F3662ADACA}" type="pres">
      <dgm:prSet presAssocID="{A1069982-9CDE-4A37-A2D2-C076C6CDD899}" presName="sibTrans" presStyleLbl="sibTrans2D1" presStyleIdx="0" presStyleCnt="0"/>
      <dgm:spPr/>
      <dgm:t>
        <a:bodyPr/>
        <a:lstStyle/>
        <a:p>
          <a:endParaRPr lang="en-US"/>
        </a:p>
      </dgm:t>
    </dgm:pt>
    <dgm:pt modelId="{79FCBD2C-2E26-46B1-A5A6-99C86C71CC56}" type="pres">
      <dgm:prSet presAssocID="{FCA4B308-914C-49B1-8A80-4D66E6A3B8FE}" presName="compNode" presStyleCnt="0"/>
      <dgm:spPr/>
    </dgm:pt>
    <dgm:pt modelId="{8A1969F6-CE84-4DCA-AE03-07D6404E7FAC}" type="pres">
      <dgm:prSet presAssocID="{FCA4B308-914C-49B1-8A80-4D66E6A3B8FE}" presName="node" presStyleLbl="node1" presStyleIdx="1" presStyleCnt="4" custScaleX="95222">
        <dgm:presLayoutVars>
          <dgm:bulletEnabled val="1"/>
        </dgm:presLayoutVars>
      </dgm:prSet>
      <dgm:spPr/>
      <dgm:t>
        <a:bodyPr/>
        <a:lstStyle/>
        <a:p>
          <a:endParaRPr lang="en-US"/>
        </a:p>
      </dgm:t>
    </dgm:pt>
    <dgm:pt modelId="{7CFDCEE2-71D2-4CA6-B8E4-B16DDDFAAAF5}" type="pres">
      <dgm:prSet presAssocID="{FCA4B308-914C-49B1-8A80-4D66E6A3B8FE}" presName="invisiNode" presStyleLbl="node1" presStyleIdx="1" presStyleCnt="4"/>
      <dgm:spPr/>
    </dgm:pt>
    <dgm:pt modelId="{868F84C2-5287-4372-98D0-6217AF95E66E}" type="pres">
      <dgm:prSet presAssocID="{FCA4B308-914C-49B1-8A80-4D66E6A3B8FE}" presName="imagNode" presStyleLbl="fgImgPlace1" presStyleIdx="1" presStyleCnt="4"/>
      <dgm:spPr>
        <a:solidFill>
          <a:schemeClr val="bg1"/>
        </a:solidFill>
      </dgm:spPr>
    </dgm:pt>
    <dgm:pt modelId="{F40FF0F4-E6D2-43B4-848D-293C55E22F80}" type="pres">
      <dgm:prSet presAssocID="{E59AE7CF-8EAB-4EE3-9518-E5185DC43F39}" presName="sibTrans" presStyleLbl="sibTrans2D1" presStyleIdx="0" presStyleCnt="0"/>
      <dgm:spPr/>
      <dgm:t>
        <a:bodyPr/>
        <a:lstStyle/>
        <a:p>
          <a:endParaRPr lang="en-US"/>
        </a:p>
      </dgm:t>
    </dgm:pt>
    <dgm:pt modelId="{0937ABA0-C91C-4E02-8278-AA2AFAC5F8E9}" type="pres">
      <dgm:prSet presAssocID="{49063225-E9FF-474A-96D1-4E74F92A6E7D}" presName="compNode" presStyleCnt="0"/>
      <dgm:spPr/>
    </dgm:pt>
    <dgm:pt modelId="{3F3578DD-A6A3-4AF5-8F4F-E46B19FFC9FC}" type="pres">
      <dgm:prSet presAssocID="{49063225-E9FF-474A-96D1-4E74F92A6E7D}" presName="node" presStyleLbl="node1" presStyleIdx="2" presStyleCnt="4">
        <dgm:presLayoutVars>
          <dgm:bulletEnabled val="1"/>
        </dgm:presLayoutVars>
      </dgm:prSet>
      <dgm:spPr/>
      <dgm:t>
        <a:bodyPr/>
        <a:lstStyle/>
        <a:p>
          <a:endParaRPr lang="en-US"/>
        </a:p>
      </dgm:t>
    </dgm:pt>
    <dgm:pt modelId="{03963508-431F-474D-98BB-22603C53570F}" type="pres">
      <dgm:prSet presAssocID="{49063225-E9FF-474A-96D1-4E74F92A6E7D}" presName="invisiNode" presStyleLbl="node1" presStyleIdx="2" presStyleCnt="4"/>
      <dgm:spPr/>
    </dgm:pt>
    <dgm:pt modelId="{45799218-9056-4FE6-8F8C-F3AA7746AEF1}" type="pres">
      <dgm:prSet presAssocID="{49063225-E9FF-474A-96D1-4E74F92A6E7D}" presName="imagNode" presStyleLbl="fgImgPlace1" presStyleIdx="2"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dgm:spPr>
    </dgm:pt>
    <dgm:pt modelId="{6A9A591E-1895-464E-9AB3-C3470B0AE18A}" type="pres">
      <dgm:prSet presAssocID="{78FAEC10-E127-4569-81D1-72083F1DAC28}" presName="sibTrans" presStyleLbl="sibTrans2D1" presStyleIdx="0" presStyleCnt="0"/>
      <dgm:spPr/>
      <dgm:t>
        <a:bodyPr/>
        <a:lstStyle/>
        <a:p>
          <a:endParaRPr lang="en-US"/>
        </a:p>
      </dgm:t>
    </dgm:pt>
    <dgm:pt modelId="{075B2773-AA5B-4904-8514-7FB0183E6CC2}" type="pres">
      <dgm:prSet presAssocID="{AF0AA93F-8BCA-4AD5-89D2-3EF58AC2FBDA}" presName="compNode" presStyleCnt="0"/>
      <dgm:spPr/>
    </dgm:pt>
    <dgm:pt modelId="{D1E28C32-CE68-4887-9FEF-97E5F06CDE9D}" type="pres">
      <dgm:prSet presAssocID="{AF0AA93F-8BCA-4AD5-89D2-3EF58AC2FBDA}" presName="node" presStyleLbl="node1" presStyleIdx="3" presStyleCnt="4">
        <dgm:presLayoutVars>
          <dgm:bulletEnabled val="1"/>
        </dgm:presLayoutVars>
      </dgm:prSet>
      <dgm:spPr/>
      <dgm:t>
        <a:bodyPr/>
        <a:lstStyle/>
        <a:p>
          <a:endParaRPr lang="en-US"/>
        </a:p>
      </dgm:t>
    </dgm:pt>
    <dgm:pt modelId="{F965FA99-C219-4289-A462-8A50AC730705}" type="pres">
      <dgm:prSet presAssocID="{AF0AA93F-8BCA-4AD5-89D2-3EF58AC2FBDA}" presName="invisiNode" presStyleLbl="node1" presStyleIdx="3" presStyleCnt="4"/>
      <dgm:spPr/>
    </dgm:pt>
    <dgm:pt modelId="{B6FB646D-0F7E-4FAD-B40E-673DE1A6067D}" type="pres">
      <dgm:prSet presAssocID="{AF0AA93F-8BCA-4AD5-89D2-3EF58AC2FBDA}" presName="imagNode" presStyleLbl="fgImgPlace1" presStyleIdx="3" presStyleCnt="4"/>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482" t="3570" r="-14360" b="3570"/>
          </a:stretch>
        </a:blipFill>
      </dgm:spPr>
    </dgm:pt>
  </dgm:ptLst>
  <dgm:cxnLst>
    <dgm:cxn modelId="{9051AE17-213C-466E-8A75-222129859529}" srcId="{AD8E1D3D-677B-4C5D-B82E-1F1A6FDD35BA}" destId="{49063225-E9FF-474A-96D1-4E74F92A6E7D}" srcOrd="2" destOrd="0" parTransId="{C82396F9-3C78-4D3F-AE02-53617A490F3C}" sibTransId="{78FAEC10-E127-4569-81D1-72083F1DAC28}"/>
    <dgm:cxn modelId="{AB8B1B7B-4A96-4A79-AB76-817E64B77E27}" type="presOf" srcId="{0334DECC-0E4C-47CF-8A6D-904CD326750C}" destId="{CF7CE3BD-39AF-442D-B0F2-6EA6E6DFDF3A}" srcOrd="0" destOrd="0" presId="urn:microsoft.com/office/officeart/2005/8/layout/pList2"/>
    <dgm:cxn modelId="{F0FFB57E-ADEB-4B80-833D-F485B490CDA9}" type="presOf" srcId="{49063225-E9FF-474A-96D1-4E74F92A6E7D}" destId="{3F3578DD-A6A3-4AF5-8F4F-E46B19FFC9FC}" srcOrd="0" destOrd="0" presId="urn:microsoft.com/office/officeart/2005/8/layout/pList2"/>
    <dgm:cxn modelId="{2A007748-8BEB-490F-8C29-79415C6AA826}" srcId="{AD8E1D3D-677B-4C5D-B82E-1F1A6FDD35BA}" destId="{AF0AA93F-8BCA-4AD5-89D2-3EF58AC2FBDA}" srcOrd="3" destOrd="0" parTransId="{55F4AA6E-D33F-4F64-A00D-A08D2F96B97B}" sibTransId="{F963A62F-D898-4D86-B50B-C4E3F4C84C2C}"/>
    <dgm:cxn modelId="{916C0B5B-90E7-4B8A-94CE-AAF7174B2A7C}" type="presOf" srcId="{AF0AA93F-8BCA-4AD5-89D2-3EF58AC2FBDA}" destId="{D1E28C32-CE68-4887-9FEF-97E5F06CDE9D}" srcOrd="0" destOrd="0" presId="urn:microsoft.com/office/officeart/2005/8/layout/pList2"/>
    <dgm:cxn modelId="{086C8A69-B451-4C13-8E0C-F171B2884E67}" type="presOf" srcId="{78FAEC10-E127-4569-81D1-72083F1DAC28}" destId="{6A9A591E-1895-464E-9AB3-C3470B0AE18A}" srcOrd="0" destOrd="0" presId="urn:microsoft.com/office/officeart/2005/8/layout/pList2"/>
    <dgm:cxn modelId="{159DBE29-1433-482D-BD70-BD95191D08B8}" srcId="{AD8E1D3D-677B-4C5D-B82E-1F1A6FDD35BA}" destId="{FCA4B308-914C-49B1-8A80-4D66E6A3B8FE}" srcOrd="1" destOrd="0" parTransId="{84238285-BC4F-426B-A14B-AE8269395CB5}" sibTransId="{E59AE7CF-8EAB-4EE3-9518-E5185DC43F39}"/>
    <dgm:cxn modelId="{E143066D-47CE-4CA6-AF9C-B5E4C0049848}" type="presOf" srcId="{AD8E1D3D-677B-4C5D-B82E-1F1A6FDD35BA}" destId="{B8AC00E4-8F2F-4FBA-9440-8E3F4DF92A9E}" srcOrd="0" destOrd="0" presId="urn:microsoft.com/office/officeart/2005/8/layout/pList2"/>
    <dgm:cxn modelId="{7C7D406E-2FCD-4E54-9B38-FDED5CD9A129}" type="presOf" srcId="{E59AE7CF-8EAB-4EE3-9518-E5185DC43F39}" destId="{F40FF0F4-E6D2-43B4-848D-293C55E22F80}" srcOrd="0" destOrd="0" presId="urn:microsoft.com/office/officeart/2005/8/layout/pList2"/>
    <dgm:cxn modelId="{9C7322BF-22B6-454A-84EB-889890539AA1}" type="presOf" srcId="{FCA4B308-914C-49B1-8A80-4D66E6A3B8FE}" destId="{8A1969F6-CE84-4DCA-AE03-07D6404E7FAC}" srcOrd="0" destOrd="0" presId="urn:microsoft.com/office/officeart/2005/8/layout/pList2"/>
    <dgm:cxn modelId="{F94AB72B-26D8-4A9F-8B0F-F8A408F72F48}" type="presOf" srcId="{A1069982-9CDE-4A37-A2D2-C076C6CDD899}" destId="{310872A4-53EE-4A6E-A921-79F3662ADACA}" srcOrd="0" destOrd="0" presId="urn:microsoft.com/office/officeart/2005/8/layout/pList2"/>
    <dgm:cxn modelId="{A5B97FB0-2959-4A47-929E-36A2950BDF35}" srcId="{AD8E1D3D-677B-4C5D-B82E-1F1A6FDD35BA}" destId="{0334DECC-0E4C-47CF-8A6D-904CD326750C}" srcOrd="0" destOrd="0" parTransId="{7D1CFFF5-F103-4620-B949-2B290CCFDCCB}" sibTransId="{A1069982-9CDE-4A37-A2D2-C076C6CDD899}"/>
    <dgm:cxn modelId="{B579C1FD-2610-4E4A-BCAF-C02EBE887D93}" type="presParOf" srcId="{B8AC00E4-8F2F-4FBA-9440-8E3F4DF92A9E}" destId="{0B60AFDE-A11D-4EA3-9892-A30062E4E68D}" srcOrd="0" destOrd="0" presId="urn:microsoft.com/office/officeart/2005/8/layout/pList2"/>
    <dgm:cxn modelId="{6FC6DCFD-33A6-4EDD-9779-99D22E2B9D5E}" type="presParOf" srcId="{B8AC00E4-8F2F-4FBA-9440-8E3F4DF92A9E}" destId="{5F11BCAE-809C-45EB-BFEC-83238597E6CF}" srcOrd="1" destOrd="0" presId="urn:microsoft.com/office/officeart/2005/8/layout/pList2"/>
    <dgm:cxn modelId="{D8D9B073-E442-4B3D-9A1D-1053C003ED3B}" type="presParOf" srcId="{5F11BCAE-809C-45EB-BFEC-83238597E6CF}" destId="{C5F0C93C-1EA8-44F9-A03F-7031369ACE88}" srcOrd="0" destOrd="0" presId="urn:microsoft.com/office/officeart/2005/8/layout/pList2"/>
    <dgm:cxn modelId="{D1E2C537-62C7-40E6-888F-A785C343D238}" type="presParOf" srcId="{C5F0C93C-1EA8-44F9-A03F-7031369ACE88}" destId="{CF7CE3BD-39AF-442D-B0F2-6EA6E6DFDF3A}" srcOrd="0" destOrd="0" presId="urn:microsoft.com/office/officeart/2005/8/layout/pList2"/>
    <dgm:cxn modelId="{4F1C7FC7-59D1-42A3-9C95-D2404EEE239B}" type="presParOf" srcId="{C5F0C93C-1EA8-44F9-A03F-7031369ACE88}" destId="{CC986DD5-5931-4CBD-AA59-FE11DDE40749}" srcOrd="1" destOrd="0" presId="urn:microsoft.com/office/officeart/2005/8/layout/pList2"/>
    <dgm:cxn modelId="{85DAF45B-F5D9-4F64-9456-41E6F8D45B66}" type="presParOf" srcId="{C5F0C93C-1EA8-44F9-A03F-7031369ACE88}" destId="{4ADD976F-C9CF-4CB4-91DE-101622CFF614}" srcOrd="2" destOrd="0" presId="urn:microsoft.com/office/officeart/2005/8/layout/pList2"/>
    <dgm:cxn modelId="{FFA20105-4E2A-474E-A0CD-CC6C1E5E3827}" type="presParOf" srcId="{5F11BCAE-809C-45EB-BFEC-83238597E6CF}" destId="{310872A4-53EE-4A6E-A921-79F3662ADACA}" srcOrd="1" destOrd="0" presId="urn:microsoft.com/office/officeart/2005/8/layout/pList2"/>
    <dgm:cxn modelId="{07575CE4-AF07-4433-AA0D-ECBFC0ED37FC}" type="presParOf" srcId="{5F11BCAE-809C-45EB-BFEC-83238597E6CF}" destId="{79FCBD2C-2E26-46B1-A5A6-99C86C71CC56}" srcOrd="2" destOrd="0" presId="urn:microsoft.com/office/officeart/2005/8/layout/pList2"/>
    <dgm:cxn modelId="{D4C450E2-ED9C-4DE3-87AD-091A794260A9}" type="presParOf" srcId="{79FCBD2C-2E26-46B1-A5A6-99C86C71CC56}" destId="{8A1969F6-CE84-4DCA-AE03-07D6404E7FAC}" srcOrd="0" destOrd="0" presId="urn:microsoft.com/office/officeart/2005/8/layout/pList2"/>
    <dgm:cxn modelId="{42320DB8-919B-46E6-A746-7F90B20BE796}" type="presParOf" srcId="{79FCBD2C-2E26-46B1-A5A6-99C86C71CC56}" destId="{7CFDCEE2-71D2-4CA6-B8E4-B16DDDFAAAF5}" srcOrd="1" destOrd="0" presId="urn:microsoft.com/office/officeart/2005/8/layout/pList2"/>
    <dgm:cxn modelId="{64B97F6A-B9ED-4551-A600-3EB5D71F617F}" type="presParOf" srcId="{79FCBD2C-2E26-46B1-A5A6-99C86C71CC56}" destId="{868F84C2-5287-4372-98D0-6217AF95E66E}" srcOrd="2" destOrd="0" presId="urn:microsoft.com/office/officeart/2005/8/layout/pList2"/>
    <dgm:cxn modelId="{51A1B684-A28E-468A-B62C-D8AF91333987}" type="presParOf" srcId="{5F11BCAE-809C-45EB-BFEC-83238597E6CF}" destId="{F40FF0F4-E6D2-43B4-848D-293C55E22F80}" srcOrd="3" destOrd="0" presId="urn:microsoft.com/office/officeart/2005/8/layout/pList2"/>
    <dgm:cxn modelId="{C3E25A46-4870-464D-B26F-1529327727A5}" type="presParOf" srcId="{5F11BCAE-809C-45EB-BFEC-83238597E6CF}" destId="{0937ABA0-C91C-4E02-8278-AA2AFAC5F8E9}" srcOrd="4" destOrd="0" presId="urn:microsoft.com/office/officeart/2005/8/layout/pList2"/>
    <dgm:cxn modelId="{90C90AF8-F5EA-4AC8-8808-55447A31B060}" type="presParOf" srcId="{0937ABA0-C91C-4E02-8278-AA2AFAC5F8E9}" destId="{3F3578DD-A6A3-4AF5-8F4F-E46B19FFC9FC}" srcOrd="0" destOrd="0" presId="urn:microsoft.com/office/officeart/2005/8/layout/pList2"/>
    <dgm:cxn modelId="{9D90DA21-6F62-4AAE-B231-B4B4EE20188E}" type="presParOf" srcId="{0937ABA0-C91C-4E02-8278-AA2AFAC5F8E9}" destId="{03963508-431F-474D-98BB-22603C53570F}" srcOrd="1" destOrd="0" presId="urn:microsoft.com/office/officeart/2005/8/layout/pList2"/>
    <dgm:cxn modelId="{0EDD1DBB-AB51-42C5-82F1-8A4DEF2954EA}" type="presParOf" srcId="{0937ABA0-C91C-4E02-8278-AA2AFAC5F8E9}" destId="{45799218-9056-4FE6-8F8C-F3AA7746AEF1}" srcOrd="2" destOrd="0" presId="urn:microsoft.com/office/officeart/2005/8/layout/pList2"/>
    <dgm:cxn modelId="{4E148C0B-974B-4F4D-B652-33271FF2C196}" type="presParOf" srcId="{5F11BCAE-809C-45EB-BFEC-83238597E6CF}" destId="{6A9A591E-1895-464E-9AB3-C3470B0AE18A}" srcOrd="5" destOrd="0" presId="urn:microsoft.com/office/officeart/2005/8/layout/pList2"/>
    <dgm:cxn modelId="{8C62B802-D170-4DE6-B5A8-88264E8CC76E}" type="presParOf" srcId="{5F11BCAE-809C-45EB-BFEC-83238597E6CF}" destId="{075B2773-AA5B-4904-8514-7FB0183E6CC2}" srcOrd="6" destOrd="0" presId="urn:microsoft.com/office/officeart/2005/8/layout/pList2"/>
    <dgm:cxn modelId="{9CFCE18A-75ED-4CE9-B373-0A5D22B96C4E}" type="presParOf" srcId="{075B2773-AA5B-4904-8514-7FB0183E6CC2}" destId="{D1E28C32-CE68-4887-9FEF-97E5F06CDE9D}" srcOrd="0" destOrd="0" presId="urn:microsoft.com/office/officeart/2005/8/layout/pList2"/>
    <dgm:cxn modelId="{68B23C6E-4F78-4C66-B08E-75B2C6644DE9}" type="presParOf" srcId="{075B2773-AA5B-4904-8514-7FB0183E6CC2}" destId="{F965FA99-C219-4289-A462-8A50AC730705}" srcOrd="1" destOrd="0" presId="urn:microsoft.com/office/officeart/2005/8/layout/pList2"/>
    <dgm:cxn modelId="{EC8441BF-832F-4F96-A1CC-92C231E74B67}" type="presParOf" srcId="{075B2773-AA5B-4904-8514-7FB0183E6CC2}" destId="{B6FB646D-0F7E-4FAD-B40E-673DE1A6067D}"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C13F1A-3EA0-47C0-809F-7A1DA929F6EC}" type="doc">
      <dgm:prSet loTypeId="urn:microsoft.com/office/officeart/2005/8/layout/hProcess9" loCatId="process" qsTypeId="urn:microsoft.com/office/officeart/2005/8/quickstyle/simple1" qsCatId="simple" csTypeId="urn:microsoft.com/office/officeart/2005/8/colors/accent1_2" csCatId="accent1" phldr="1"/>
      <dgm:spPr/>
    </dgm:pt>
    <dgm:pt modelId="{84B1FC67-64BB-48F5-8BB1-E7DE339BB077}">
      <dgm:prSet phldrT="[Text]"/>
      <dgm:spPr/>
      <dgm:t>
        <a:bodyPr/>
        <a:lstStyle/>
        <a:p>
          <a:r>
            <a:rPr lang="en-US" dirty="0" smtClean="0"/>
            <a:t>Engage</a:t>
          </a:r>
          <a:endParaRPr lang="en-US" dirty="0"/>
        </a:p>
      </dgm:t>
    </dgm:pt>
    <dgm:pt modelId="{1DB82869-C579-4149-9796-0A3F0D2EA8B6}" type="parTrans" cxnId="{BCAC36E5-5356-42EB-B800-6B8BE7339369}">
      <dgm:prSet/>
      <dgm:spPr/>
      <dgm:t>
        <a:bodyPr/>
        <a:lstStyle/>
        <a:p>
          <a:endParaRPr lang="en-US"/>
        </a:p>
      </dgm:t>
    </dgm:pt>
    <dgm:pt modelId="{001AA518-652F-4643-A7A7-37F691722391}" type="sibTrans" cxnId="{BCAC36E5-5356-42EB-B800-6B8BE7339369}">
      <dgm:prSet/>
      <dgm:spPr/>
      <dgm:t>
        <a:bodyPr/>
        <a:lstStyle/>
        <a:p>
          <a:endParaRPr lang="en-US"/>
        </a:p>
      </dgm:t>
    </dgm:pt>
    <dgm:pt modelId="{F4687EB1-DBF9-40B2-BAA5-F077F9F22D24}">
      <dgm:prSet phldrT="[Text]"/>
      <dgm:spPr/>
      <dgm:t>
        <a:bodyPr/>
        <a:lstStyle/>
        <a:p>
          <a:r>
            <a:rPr lang="en-US" dirty="0" smtClean="0"/>
            <a:t>Connect</a:t>
          </a:r>
          <a:endParaRPr lang="en-US" dirty="0"/>
        </a:p>
      </dgm:t>
    </dgm:pt>
    <dgm:pt modelId="{60A4B395-81EC-4AD8-8668-CEE3E0D6D1CE}" type="parTrans" cxnId="{BD925DC1-7263-4F86-892F-D1B205BE1448}">
      <dgm:prSet/>
      <dgm:spPr/>
      <dgm:t>
        <a:bodyPr/>
        <a:lstStyle/>
        <a:p>
          <a:endParaRPr lang="en-US"/>
        </a:p>
      </dgm:t>
    </dgm:pt>
    <dgm:pt modelId="{DE2B7B5C-5CBA-4AD1-8F64-5B1463841245}" type="sibTrans" cxnId="{BD925DC1-7263-4F86-892F-D1B205BE1448}">
      <dgm:prSet/>
      <dgm:spPr/>
      <dgm:t>
        <a:bodyPr/>
        <a:lstStyle/>
        <a:p>
          <a:endParaRPr lang="en-US"/>
        </a:p>
      </dgm:t>
    </dgm:pt>
    <dgm:pt modelId="{FB044A12-A039-4AFF-B350-F5A2D7EBB16F}">
      <dgm:prSet phldrT="[Text]"/>
      <dgm:spPr/>
      <dgm:t>
        <a:bodyPr/>
        <a:lstStyle/>
        <a:p>
          <a:r>
            <a:rPr lang="en-US" dirty="0" smtClean="0"/>
            <a:t>Conclude</a:t>
          </a:r>
          <a:endParaRPr lang="en-US" dirty="0"/>
        </a:p>
      </dgm:t>
    </dgm:pt>
    <dgm:pt modelId="{15DACE47-6167-4E5E-BD9A-9B7C2054C868}" type="parTrans" cxnId="{5F41951D-2C9A-4F74-8E9C-580DFFB274EB}">
      <dgm:prSet/>
      <dgm:spPr/>
      <dgm:t>
        <a:bodyPr/>
        <a:lstStyle/>
        <a:p>
          <a:endParaRPr lang="en-US"/>
        </a:p>
      </dgm:t>
    </dgm:pt>
    <dgm:pt modelId="{8B290EB0-E5FE-4486-9E0F-1B36B86B6FC8}" type="sibTrans" cxnId="{5F41951D-2C9A-4F74-8E9C-580DFFB274EB}">
      <dgm:prSet/>
      <dgm:spPr/>
      <dgm:t>
        <a:bodyPr/>
        <a:lstStyle/>
        <a:p>
          <a:endParaRPr lang="en-US"/>
        </a:p>
      </dgm:t>
    </dgm:pt>
    <dgm:pt modelId="{B4FA7BD4-67A4-48FE-8062-A2CEDAD7BB11}">
      <dgm:prSet/>
      <dgm:spPr/>
      <dgm:t>
        <a:bodyPr/>
        <a:lstStyle/>
        <a:p>
          <a:r>
            <a:rPr lang="en-US" dirty="0" smtClean="0"/>
            <a:t>Explore</a:t>
          </a:r>
          <a:endParaRPr lang="en-US" dirty="0"/>
        </a:p>
      </dgm:t>
    </dgm:pt>
    <dgm:pt modelId="{A84381D1-AF03-4D05-9D7C-0D5197C24E5B}" type="parTrans" cxnId="{475F6D1C-74A0-4262-B979-F35F6AC89F3F}">
      <dgm:prSet/>
      <dgm:spPr/>
      <dgm:t>
        <a:bodyPr/>
        <a:lstStyle/>
        <a:p>
          <a:endParaRPr lang="en-US"/>
        </a:p>
      </dgm:t>
    </dgm:pt>
    <dgm:pt modelId="{3F953C86-E4FA-4F8B-A64D-A21489BD6E22}" type="sibTrans" cxnId="{475F6D1C-74A0-4262-B979-F35F6AC89F3F}">
      <dgm:prSet/>
      <dgm:spPr/>
      <dgm:t>
        <a:bodyPr/>
        <a:lstStyle/>
        <a:p>
          <a:endParaRPr lang="en-US"/>
        </a:p>
      </dgm:t>
    </dgm:pt>
    <dgm:pt modelId="{F1A76893-9FB7-4E96-8517-A3AAE05906E7}" type="pres">
      <dgm:prSet presAssocID="{1AC13F1A-3EA0-47C0-809F-7A1DA929F6EC}" presName="CompostProcess" presStyleCnt="0">
        <dgm:presLayoutVars>
          <dgm:dir/>
          <dgm:resizeHandles val="exact"/>
        </dgm:presLayoutVars>
      </dgm:prSet>
      <dgm:spPr/>
    </dgm:pt>
    <dgm:pt modelId="{CD0AB784-59D5-434D-A593-F0D39E5CEE1D}" type="pres">
      <dgm:prSet presAssocID="{1AC13F1A-3EA0-47C0-809F-7A1DA929F6EC}" presName="arrow" presStyleLbl="bgShp" presStyleIdx="0" presStyleCnt="1" custLinFactNeighborX="-426" custLinFactNeighborY="10714"/>
      <dgm:spPr/>
    </dgm:pt>
    <dgm:pt modelId="{F4F1ABE6-A205-4D32-848E-2D4C1BEC1835}" type="pres">
      <dgm:prSet presAssocID="{1AC13F1A-3EA0-47C0-809F-7A1DA929F6EC}" presName="linearProcess" presStyleCnt="0"/>
      <dgm:spPr/>
    </dgm:pt>
    <dgm:pt modelId="{1CC261C6-6777-425A-AF8F-E35D93023CEB}" type="pres">
      <dgm:prSet presAssocID="{84B1FC67-64BB-48F5-8BB1-E7DE339BB077}" presName="textNode" presStyleLbl="node1" presStyleIdx="0" presStyleCnt="4">
        <dgm:presLayoutVars>
          <dgm:bulletEnabled val="1"/>
        </dgm:presLayoutVars>
      </dgm:prSet>
      <dgm:spPr/>
      <dgm:t>
        <a:bodyPr/>
        <a:lstStyle/>
        <a:p>
          <a:endParaRPr lang="en-US"/>
        </a:p>
      </dgm:t>
    </dgm:pt>
    <dgm:pt modelId="{F224DCE4-1131-4767-8785-CEFA2AA30423}" type="pres">
      <dgm:prSet presAssocID="{001AA518-652F-4643-A7A7-37F691722391}" presName="sibTrans" presStyleCnt="0"/>
      <dgm:spPr/>
    </dgm:pt>
    <dgm:pt modelId="{35FB6DEB-9A4E-4980-BB06-B6F60E99C590}" type="pres">
      <dgm:prSet presAssocID="{B4FA7BD4-67A4-48FE-8062-A2CEDAD7BB11}" presName="textNode" presStyleLbl="node1" presStyleIdx="1" presStyleCnt="4">
        <dgm:presLayoutVars>
          <dgm:bulletEnabled val="1"/>
        </dgm:presLayoutVars>
      </dgm:prSet>
      <dgm:spPr/>
      <dgm:t>
        <a:bodyPr/>
        <a:lstStyle/>
        <a:p>
          <a:endParaRPr lang="en-US"/>
        </a:p>
      </dgm:t>
    </dgm:pt>
    <dgm:pt modelId="{B5D5646D-C9B0-4ABB-8C86-B5ED61C775A6}" type="pres">
      <dgm:prSet presAssocID="{3F953C86-E4FA-4F8B-A64D-A21489BD6E22}" presName="sibTrans" presStyleCnt="0"/>
      <dgm:spPr/>
    </dgm:pt>
    <dgm:pt modelId="{47B71B7A-E697-4A86-9EC6-5088B8EE410F}" type="pres">
      <dgm:prSet presAssocID="{F4687EB1-DBF9-40B2-BAA5-F077F9F22D24}" presName="textNode" presStyleLbl="node1" presStyleIdx="2" presStyleCnt="4">
        <dgm:presLayoutVars>
          <dgm:bulletEnabled val="1"/>
        </dgm:presLayoutVars>
      </dgm:prSet>
      <dgm:spPr/>
      <dgm:t>
        <a:bodyPr/>
        <a:lstStyle/>
        <a:p>
          <a:endParaRPr lang="en-US"/>
        </a:p>
      </dgm:t>
    </dgm:pt>
    <dgm:pt modelId="{13B0DE67-FB13-4422-98B6-8612C0E49C40}" type="pres">
      <dgm:prSet presAssocID="{DE2B7B5C-5CBA-4AD1-8F64-5B1463841245}" presName="sibTrans" presStyleCnt="0"/>
      <dgm:spPr/>
    </dgm:pt>
    <dgm:pt modelId="{C687ECBD-A423-4C0B-A8A6-27EED6FC2C31}" type="pres">
      <dgm:prSet presAssocID="{FB044A12-A039-4AFF-B350-F5A2D7EBB16F}" presName="textNode" presStyleLbl="node1" presStyleIdx="3" presStyleCnt="4">
        <dgm:presLayoutVars>
          <dgm:bulletEnabled val="1"/>
        </dgm:presLayoutVars>
      </dgm:prSet>
      <dgm:spPr/>
      <dgm:t>
        <a:bodyPr/>
        <a:lstStyle/>
        <a:p>
          <a:endParaRPr lang="en-US"/>
        </a:p>
      </dgm:t>
    </dgm:pt>
  </dgm:ptLst>
  <dgm:cxnLst>
    <dgm:cxn modelId="{475F6D1C-74A0-4262-B979-F35F6AC89F3F}" srcId="{1AC13F1A-3EA0-47C0-809F-7A1DA929F6EC}" destId="{B4FA7BD4-67A4-48FE-8062-A2CEDAD7BB11}" srcOrd="1" destOrd="0" parTransId="{A84381D1-AF03-4D05-9D7C-0D5197C24E5B}" sibTransId="{3F953C86-E4FA-4F8B-A64D-A21489BD6E22}"/>
    <dgm:cxn modelId="{2EBDB558-09F7-46FB-84B5-B734F7986480}" type="presOf" srcId="{B4FA7BD4-67A4-48FE-8062-A2CEDAD7BB11}" destId="{35FB6DEB-9A4E-4980-BB06-B6F60E99C590}" srcOrd="0" destOrd="0" presId="urn:microsoft.com/office/officeart/2005/8/layout/hProcess9"/>
    <dgm:cxn modelId="{BCAC36E5-5356-42EB-B800-6B8BE7339369}" srcId="{1AC13F1A-3EA0-47C0-809F-7A1DA929F6EC}" destId="{84B1FC67-64BB-48F5-8BB1-E7DE339BB077}" srcOrd="0" destOrd="0" parTransId="{1DB82869-C579-4149-9796-0A3F0D2EA8B6}" sibTransId="{001AA518-652F-4643-A7A7-37F691722391}"/>
    <dgm:cxn modelId="{BF1E14D6-A215-41A3-9408-6E85E7A9DC66}" type="presOf" srcId="{F4687EB1-DBF9-40B2-BAA5-F077F9F22D24}" destId="{47B71B7A-E697-4A86-9EC6-5088B8EE410F}" srcOrd="0" destOrd="0" presId="urn:microsoft.com/office/officeart/2005/8/layout/hProcess9"/>
    <dgm:cxn modelId="{7CDD4CC0-0ACA-4FC7-A468-1AF448275B53}" type="presOf" srcId="{84B1FC67-64BB-48F5-8BB1-E7DE339BB077}" destId="{1CC261C6-6777-425A-AF8F-E35D93023CEB}" srcOrd="0" destOrd="0" presId="urn:microsoft.com/office/officeart/2005/8/layout/hProcess9"/>
    <dgm:cxn modelId="{A0B8FF8C-E0CF-4D9F-A201-B714141A0964}" type="presOf" srcId="{FB044A12-A039-4AFF-B350-F5A2D7EBB16F}" destId="{C687ECBD-A423-4C0B-A8A6-27EED6FC2C31}" srcOrd="0" destOrd="0" presId="urn:microsoft.com/office/officeart/2005/8/layout/hProcess9"/>
    <dgm:cxn modelId="{BD925DC1-7263-4F86-892F-D1B205BE1448}" srcId="{1AC13F1A-3EA0-47C0-809F-7A1DA929F6EC}" destId="{F4687EB1-DBF9-40B2-BAA5-F077F9F22D24}" srcOrd="2" destOrd="0" parTransId="{60A4B395-81EC-4AD8-8668-CEE3E0D6D1CE}" sibTransId="{DE2B7B5C-5CBA-4AD1-8F64-5B1463841245}"/>
    <dgm:cxn modelId="{5F41951D-2C9A-4F74-8E9C-580DFFB274EB}" srcId="{1AC13F1A-3EA0-47C0-809F-7A1DA929F6EC}" destId="{FB044A12-A039-4AFF-B350-F5A2D7EBB16F}" srcOrd="3" destOrd="0" parTransId="{15DACE47-6167-4E5E-BD9A-9B7C2054C868}" sibTransId="{8B290EB0-E5FE-4486-9E0F-1B36B86B6FC8}"/>
    <dgm:cxn modelId="{5FB40E4C-9725-40AA-8EC8-9F879B6C36D9}" type="presOf" srcId="{1AC13F1A-3EA0-47C0-809F-7A1DA929F6EC}" destId="{F1A76893-9FB7-4E96-8517-A3AAE05906E7}" srcOrd="0" destOrd="0" presId="urn:microsoft.com/office/officeart/2005/8/layout/hProcess9"/>
    <dgm:cxn modelId="{AF5565F8-80E5-4080-8DC1-D56980BD1509}" type="presParOf" srcId="{F1A76893-9FB7-4E96-8517-A3AAE05906E7}" destId="{CD0AB784-59D5-434D-A593-F0D39E5CEE1D}" srcOrd="0" destOrd="0" presId="urn:microsoft.com/office/officeart/2005/8/layout/hProcess9"/>
    <dgm:cxn modelId="{A6787FF1-D4B0-4BCC-8A56-0CB6B9073C92}" type="presParOf" srcId="{F1A76893-9FB7-4E96-8517-A3AAE05906E7}" destId="{F4F1ABE6-A205-4D32-848E-2D4C1BEC1835}" srcOrd="1" destOrd="0" presId="urn:microsoft.com/office/officeart/2005/8/layout/hProcess9"/>
    <dgm:cxn modelId="{6EEDB7FD-DA14-47CA-A899-99A086F66948}" type="presParOf" srcId="{F4F1ABE6-A205-4D32-848E-2D4C1BEC1835}" destId="{1CC261C6-6777-425A-AF8F-E35D93023CEB}" srcOrd="0" destOrd="0" presId="urn:microsoft.com/office/officeart/2005/8/layout/hProcess9"/>
    <dgm:cxn modelId="{5D28A2A2-BB66-4A01-A39B-8B9701C54F15}" type="presParOf" srcId="{F4F1ABE6-A205-4D32-848E-2D4C1BEC1835}" destId="{F224DCE4-1131-4767-8785-CEFA2AA30423}" srcOrd="1" destOrd="0" presId="urn:microsoft.com/office/officeart/2005/8/layout/hProcess9"/>
    <dgm:cxn modelId="{307B018C-49B7-4116-9E0C-1CAF10166E5E}" type="presParOf" srcId="{F4F1ABE6-A205-4D32-848E-2D4C1BEC1835}" destId="{35FB6DEB-9A4E-4980-BB06-B6F60E99C590}" srcOrd="2" destOrd="0" presId="urn:microsoft.com/office/officeart/2005/8/layout/hProcess9"/>
    <dgm:cxn modelId="{462C1D01-5B80-43F4-85FF-B0DF9D653E49}" type="presParOf" srcId="{F4F1ABE6-A205-4D32-848E-2D4C1BEC1835}" destId="{B5D5646D-C9B0-4ABB-8C86-B5ED61C775A6}" srcOrd="3" destOrd="0" presId="urn:microsoft.com/office/officeart/2005/8/layout/hProcess9"/>
    <dgm:cxn modelId="{EB4FF78D-CEDF-4B73-ADD8-BE84A74F4C3C}" type="presParOf" srcId="{F4F1ABE6-A205-4D32-848E-2D4C1BEC1835}" destId="{47B71B7A-E697-4A86-9EC6-5088B8EE410F}" srcOrd="4" destOrd="0" presId="urn:microsoft.com/office/officeart/2005/8/layout/hProcess9"/>
    <dgm:cxn modelId="{0DC70359-A2B4-4127-B367-3C9DE7E1E50B}" type="presParOf" srcId="{F4F1ABE6-A205-4D32-848E-2D4C1BEC1835}" destId="{13B0DE67-FB13-4422-98B6-8612C0E49C40}" srcOrd="5" destOrd="0" presId="urn:microsoft.com/office/officeart/2005/8/layout/hProcess9"/>
    <dgm:cxn modelId="{0E07C02F-FC04-4EDE-99AF-68D707E99745}" type="presParOf" srcId="{F4F1ABE6-A205-4D32-848E-2D4C1BEC1835}" destId="{C687ECBD-A423-4C0B-A8A6-27EED6FC2C31}"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3E143D-C147-492C-B5E6-B7D07AFC51E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C1C3B11-43FE-4E28-AC70-7B7B2FB41211}">
      <dgm:prSet phldrT="[Text]"/>
      <dgm:spPr/>
      <dgm:t>
        <a:bodyPr/>
        <a:lstStyle/>
        <a:p>
          <a:r>
            <a:rPr lang="en-US" dirty="0" smtClean="0"/>
            <a:t>Active Engagement</a:t>
          </a:r>
          <a:endParaRPr lang="en-US" dirty="0"/>
        </a:p>
      </dgm:t>
    </dgm:pt>
    <dgm:pt modelId="{B8B587B3-DD03-4BAF-A434-D1D7CB4AFA7E}" type="parTrans" cxnId="{6B6D9C6F-0A21-44CC-9BCB-FDB8BC713F4B}">
      <dgm:prSet/>
      <dgm:spPr/>
      <dgm:t>
        <a:bodyPr/>
        <a:lstStyle/>
        <a:p>
          <a:endParaRPr lang="en-US"/>
        </a:p>
      </dgm:t>
    </dgm:pt>
    <dgm:pt modelId="{4D6FB53A-364F-4558-AD93-BC7FC4555881}" type="sibTrans" cxnId="{6B6D9C6F-0A21-44CC-9BCB-FDB8BC713F4B}">
      <dgm:prSet/>
      <dgm:spPr/>
      <dgm:t>
        <a:bodyPr/>
        <a:lstStyle/>
        <a:p>
          <a:endParaRPr lang="en-US"/>
        </a:p>
      </dgm:t>
    </dgm:pt>
    <dgm:pt modelId="{5EBC8A91-0078-496E-B5B9-82A45E63384E}">
      <dgm:prSet phldrT="[Text]"/>
      <dgm:spPr/>
      <dgm:t>
        <a:bodyPr/>
        <a:lstStyle/>
        <a:p>
          <a:r>
            <a:rPr lang="en-US" dirty="0" smtClean="0"/>
            <a:t>Validation</a:t>
          </a:r>
          <a:endParaRPr lang="en-US" dirty="0"/>
        </a:p>
      </dgm:t>
    </dgm:pt>
    <dgm:pt modelId="{4A8FFED0-5F9F-46EA-B585-75DA1BA599E4}" type="parTrans" cxnId="{C00CF823-484D-43D5-88AB-73E265455890}">
      <dgm:prSet/>
      <dgm:spPr/>
      <dgm:t>
        <a:bodyPr/>
        <a:lstStyle/>
        <a:p>
          <a:endParaRPr lang="en-US"/>
        </a:p>
      </dgm:t>
    </dgm:pt>
    <dgm:pt modelId="{DFD5EFEC-7AC1-4B24-98F1-F25BD1E14BBE}" type="sibTrans" cxnId="{C00CF823-484D-43D5-88AB-73E265455890}">
      <dgm:prSet/>
      <dgm:spPr/>
      <dgm:t>
        <a:bodyPr/>
        <a:lstStyle/>
        <a:p>
          <a:endParaRPr lang="en-US"/>
        </a:p>
      </dgm:t>
    </dgm:pt>
    <dgm:pt modelId="{B3DDE13B-2F11-4C80-B480-70CF4AEA7600}">
      <dgm:prSet phldrT="[Text]"/>
      <dgm:spPr/>
      <dgm:t>
        <a:bodyPr/>
        <a:lstStyle/>
        <a:p>
          <a:r>
            <a:rPr lang="en-US" dirty="0" smtClean="0"/>
            <a:t>Normalization</a:t>
          </a:r>
          <a:endParaRPr lang="en-US" dirty="0"/>
        </a:p>
      </dgm:t>
    </dgm:pt>
    <dgm:pt modelId="{E8A4E632-0D45-4D27-ACCC-1F6BF4AB4BE9}" type="parTrans" cxnId="{BB455D9D-B4B8-4D66-8F8B-1730DAAFE4BB}">
      <dgm:prSet/>
      <dgm:spPr/>
      <dgm:t>
        <a:bodyPr/>
        <a:lstStyle/>
        <a:p>
          <a:endParaRPr lang="en-US"/>
        </a:p>
      </dgm:t>
    </dgm:pt>
    <dgm:pt modelId="{886FE894-FDEF-4DDF-BBA1-D19A4566B614}" type="sibTrans" cxnId="{BB455D9D-B4B8-4D66-8F8B-1730DAAFE4BB}">
      <dgm:prSet/>
      <dgm:spPr/>
      <dgm:t>
        <a:bodyPr/>
        <a:lstStyle/>
        <a:p>
          <a:endParaRPr lang="en-US"/>
        </a:p>
      </dgm:t>
    </dgm:pt>
    <dgm:pt modelId="{8F82280A-7D8B-433F-B6B3-C72E98817717}">
      <dgm:prSet phldrT="[Text]"/>
      <dgm:spPr/>
      <dgm:t>
        <a:bodyPr/>
        <a:lstStyle/>
        <a:p>
          <a:r>
            <a:rPr lang="en-US" dirty="0" smtClean="0"/>
            <a:t>Psycho-Education</a:t>
          </a:r>
          <a:endParaRPr lang="en-US" dirty="0"/>
        </a:p>
      </dgm:t>
    </dgm:pt>
    <dgm:pt modelId="{4D8FF2CE-000F-47C6-B69A-9692493642B9}" type="parTrans" cxnId="{D04E17CE-C443-4D55-B04E-99842CBF9F71}">
      <dgm:prSet/>
      <dgm:spPr/>
      <dgm:t>
        <a:bodyPr/>
        <a:lstStyle/>
        <a:p>
          <a:endParaRPr lang="en-US"/>
        </a:p>
      </dgm:t>
    </dgm:pt>
    <dgm:pt modelId="{8D404A5C-00F8-4874-BFC3-B3C2B72109FA}" type="sibTrans" cxnId="{D04E17CE-C443-4D55-B04E-99842CBF9F71}">
      <dgm:prSet/>
      <dgm:spPr/>
      <dgm:t>
        <a:bodyPr/>
        <a:lstStyle/>
        <a:p>
          <a:endParaRPr lang="en-US"/>
        </a:p>
      </dgm:t>
    </dgm:pt>
    <dgm:pt modelId="{F93FE454-B0B9-40FB-8EEA-BBBB43844CBB}" type="pres">
      <dgm:prSet presAssocID="{E63E143D-C147-492C-B5E6-B7D07AFC51E9}" presName="cycle" presStyleCnt="0">
        <dgm:presLayoutVars>
          <dgm:dir/>
          <dgm:resizeHandles val="exact"/>
        </dgm:presLayoutVars>
      </dgm:prSet>
      <dgm:spPr/>
      <dgm:t>
        <a:bodyPr/>
        <a:lstStyle/>
        <a:p>
          <a:endParaRPr lang="en-US"/>
        </a:p>
      </dgm:t>
    </dgm:pt>
    <dgm:pt modelId="{2412A5B3-3987-4CF1-8438-EA9B671ED323}" type="pres">
      <dgm:prSet presAssocID="{5C1C3B11-43FE-4E28-AC70-7B7B2FB41211}" presName="node" presStyleLbl="node1" presStyleIdx="0" presStyleCnt="4">
        <dgm:presLayoutVars>
          <dgm:bulletEnabled val="1"/>
        </dgm:presLayoutVars>
      </dgm:prSet>
      <dgm:spPr/>
      <dgm:t>
        <a:bodyPr/>
        <a:lstStyle/>
        <a:p>
          <a:endParaRPr lang="en-US"/>
        </a:p>
      </dgm:t>
    </dgm:pt>
    <dgm:pt modelId="{AEB6CDC3-FBC7-40DF-865E-B4D7196AEBB9}" type="pres">
      <dgm:prSet presAssocID="{4D6FB53A-364F-4558-AD93-BC7FC4555881}" presName="sibTrans" presStyleLbl="sibTrans2D1" presStyleIdx="0" presStyleCnt="4"/>
      <dgm:spPr/>
      <dgm:t>
        <a:bodyPr/>
        <a:lstStyle/>
        <a:p>
          <a:endParaRPr lang="en-US"/>
        </a:p>
      </dgm:t>
    </dgm:pt>
    <dgm:pt modelId="{1A121B15-9478-4F52-A9FC-3C0A1F44AC8E}" type="pres">
      <dgm:prSet presAssocID="{4D6FB53A-364F-4558-AD93-BC7FC4555881}" presName="connectorText" presStyleLbl="sibTrans2D1" presStyleIdx="0" presStyleCnt="4"/>
      <dgm:spPr/>
      <dgm:t>
        <a:bodyPr/>
        <a:lstStyle/>
        <a:p>
          <a:endParaRPr lang="en-US"/>
        </a:p>
      </dgm:t>
    </dgm:pt>
    <dgm:pt modelId="{D9522661-AD24-4A09-9A9A-26C0038FCCE7}" type="pres">
      <dgm:prSet presAssocID="{5EBC8A91-0078-496E-B5B9-82A45E63384E}" presName="node" presStyleLbl="node1" presStyleIdx="1" presStyleCnt="4">
        <dgm:presLayoutVars>
          <dgm:bulletEnabled val="1"/>
        </dgm:presLayoutVars>
      </dgm:prSet>
      <dgm:spPr/>
      <dgm:t>
        <a:bodyPr/>
        <a:lstStyle/>
        <a:p>
          <a:endParaRPr lang="en-US"/>
        </a:p>
      </dgm:t>
    </dgm:pt>
    <dgm:pt modelId="{F06B1AD5-9FC4-4C1E-8BFD-D1E96B93D7AB}" type="pres">
      <dgm:prSet presAssocID="{DFD5EFEC-7AC1-4B24-98F1-F25BD1E14BBE}" presName="sibTrans" presStyleLbl="sibTrans2D1" presStyleIdx="1" presStyleCnt="4"/>
      <dgm:spPr/>
      <dgm:t>
        <a:bodyPr/>
        <a:lstStyle/>
        <a:p>
          <a:endParaRPr lang="en-US"/>
        </a:p>
      </dgm:t>
    </dgm:pt>
    <dgm:pt modelId="{6339C75E-5830-4D6C-A6F3-04FACF91DCA0}" type="pres">
      <dgm:prSet presAssocID="{DFD5EFEC-7AC1-4B24-98F1-F25BD1E14BBE}" presName="connectorText" presStyleLbl="sibTrans2D1" presStyleIdx="1" presStyleCnt="4"/>
      <dgm:spPr/>
      <dgm:t>
        <a:bodyPr/>
        <a:lstStyle/>
        <a:p>
          <a:endParaRPr lang="en-US"/>
        </a:p>
      </dgm:t>
    </dgm:pt>
    <dgm:pt modelId="{A4B2878C-F783-4E1B-A4FF-0FF952F73710}" type="pres">
      <dgm:prSet presAssocID="{B3DDE13B-2F11-4C80-B480-70CF4AEA7600}" presName="node" presStyleLbl="node1" presStyleIdx="2" presStyleCnt="4">
        <dgm:presLayoutVars>
          <dgm:bulletEnabled val="1"/>
        </dgm:presLayoutVars>
      </dgm:prSet>
      <dgm:spPr/>
      <dgm:t>
        <a:bodyPr/>
        <a:lstStyle/>
        <a:p>
          <a:endParaRPr lang="en-US"/>
        </a:p>
      </dgm:t>
    </dgm:pt>
    <dgm:pt modelId="{F82DBF27-100D-4927-A448-4D9C291F23E6}" type="pres">
      <dgm:prSet presAssocID="{886FE894-FDEF-4DDF-BBA1-D19A4566B614}" presName="sibTrans" presStyleLbl="sibTrans2D1" presStyleIdx="2" presStyleCnt="4"/>
      <dgm:spPr/>
      <dgm:t>
        <a:bodyPr/>
        <a:lstStyle/>
        <a:p>
          <a:endParaRPr lang="en-US"/>
        </a:p>
      </dgm:t>
    </dgm:pt>
    <dgm:pt modelId="{F49D8B88-3992-44AF-B681-A580002EEC1B}" type="pres">
      <dgm:prSet presAssocID="{886FE894-FDEF-4DDF-BBA1-D19A4566B614}" presName="connectorText" presStyleLbl="sibTrans2D1" presStyleIdx="2" presStyleCnt="4"/>
      <dgm:spPr/>
      <dgm:t>
        <a:bodyPr/>
        <a:lstStyle/>
        <a:p>
          <a:endParaRPr lang="en-US"/>
        </a:p>
      </dgm:t>
    </dgm:pt>
    <dgm:pt modelId="{DEF36CEE-BD8D-4201-BFD9-B50EC6CF5E98}" type="pres">
      <dgm:prSet presAssocID="{8F82280A-7D8B-433F-B6B3-C72E98817717}" presName="node" presStyleLbl="node1" presStyleIdx="3" presStyleCnt="4">
        <dgm:presLayoutVars>
          <dgm:bulletEnabled val="1"/>
        </dgm:presLayoutVars>
      </dgm:prSet>
      <dgm:spPr/>
      <dgm:t>
        <a:bodyPr/>
        <a:lstStyle/>
        <a:p>
          <a:endParaRPr lang="en-US"/>
        </a:p>
      </dgm:t>
    </dgm:pt>
    <dgm:pt modelId="{67F56914-6676-40EA-84ED-C98EE642D6A7}" type="pres">
      <dgm:prSet presAssocID="{8D404A5C-00F8-4874-BFC3-B3C2B72109FA}" presName="sibTrans" presStyleLbl="sibTrans2D1" presStyleIdx="3" presStyleCnt="4"/>
      <dgm:spPr/>
      <dgm:t>
        <a:bodyPr/>
        <a:lstStyle/>
        <a:p>
          <a:endParaRPr lang="en-US"/>
        </a:p>
      </dgm:t>
    </dgm:pt>
    <dgm:pt modelId="{CDD39FBD-D91E-4FA4-BC1A-EB93F2B325D1}" type="pres">
      <dgm:prSet presAssocID="{8D404A5C-00F8-4874-BFC3-B3C2B72109FA}" presName="connectorText" presStyleLbl="sibTrans2D1" presStyleIdx="3" presStyleCnt="4"/>
      <dgm:spPr/>
      <dgm:t>
        <a:bodyPr/>
        <a:lstStyle/>
        <a:p>
          <a:endParaRPr lang="en-US"/>
        </a:p>
      </dgm:t>
    </dgm:pt>
  </dgm:ptLst>
  <dgm:cxnLst>
    <dgm:cxn modelId="{6623521A-70AD-42D1-B436-9AD7C8B87D54}" type="presOf" srcId="{DFD5EFEC-7AC1-4B24-98F1-F25BD1E14BBE}" destId="{F06B1AD5-9FC4-4C1E-8BFD-D1E96B93D7AB}" srcOrd="0" destOrd="0" presId="urn:microsoft.com/office/officeart/2005/8/layout/cycle2"/>
    <dgm:cxn modelId="{ABE2ACD1-DFF7-447C-9643-FA3FE399B920}" type="presOf" srcId="{E63E143D-C147-492C-B5E6-B7D07AFC51E9}" destId="{F93FE454-B0B9-40FB-8EEA-BBBB43844CBB}" srcOrd="0" destOrd="0" presId="urn:microsoft.com/office/officeart/2005/8/layout/cycle2"/>
    <dgm:cxn modelId="{3AB8256C-64F4-4762-A69B-2F5E2AE5CFF1}" type="presOf" srcId="{8F82280A-7D8B-433F-B6B3-C72E98817717}" destId="{DEF36CEE-BD8D-4201-BFD9-B50EC6CF5E98}" srcOrd="0" destOrd="0" presId="urn:microsoft.com/office/officeart/2005/8/layout/cycle2"/>
    <dgm:cxn modelId="{D04E17CE-C443-4D55-B04E-99842CBF9F71}" srcId="{E63E143D-C147-492C-B5E6-B7D07AFC51E9}" destId="{8F82280A-7D8B-433F-B6B3-C72E98817717}" srcOrd="3" destOrd="0" parTransId="{4D8FF2CE-000F-47C6-B69A-9692493642B9}" sibTransId="{8D404A5C-00F8-4874-BFC3-B3C2B72109FA}"/>
    <dgm:cxn modelId="{1A6F9B51-2287-4BF1-9B62-81B8DAF19FA3}" type="presOf" srcId="{5C1C3B11-43FE-4E28-AC70-7B7B2FB41211}" destId="{2412A5B3-3987-4CF1-8438-EA9B671ED323}" srcOrd="0" destOrd="0" presId="urn:microsoft.com/office/officeart/2005/8/layout/cycle2"/>
    <dgm:cxn modelId="{0F420803-5CC2-4EC3-A145-094389B893E6}" type="presOf" srcId="{4D6FB53A-364F-4558-AD93-BC7FC4555881}" destId="{AEB6CDC3-FBC7-40DF-865E-B4D7196AEBB9}" srcOrd="0" destOrd="0" presId="urn:microsoft.com/office/officeart/2005/8/layout/cycle2"/>
    <dgm:cxn modelId="{E04B896C-01C6-4D32-8F2B-5BA5B6DA67FE}" type="presOf" srcId="{8D404A5C-00F8-4874-BFC3-B3C2B72109FA}" destId="{CDD39FBD-D91E-4FA4-BC1A-EB93F2B325D1}" srcOrd="1" destOrd="0" presId="urn:microsoft.com/office/officeart/2005/8/layout/cycle2"/>
    <dgm:cxn modelId="{6B6D9C6F-0A21-44CC-9BCB-FDB8BC713F4B}" srcId="{E63E143D-C147-492C-B5E6-B7D07AFC51E9}" destId="{5C1C3B11-43FE-4E28-AC70-7B7B2FB41211}" srcOrd="0" destOrd="0" parTransId="{B8B587B3-DD03-4BAF-A434-D1D7CB4AFA7E}" sibTransId="{4D6FB53A-364F-4558-AD93-BC7FC4555881}"/>
    <dgm:cxn modelId="{AC3A4472-4784-4493-8EC7-486A30B4BF2E}" type="presOf" srcId="{4D6FB53A-364F-4558-AD93-BC7FC4555881}" destId="{1A121B15-9478-4F52-A9FC-3C0A1F44AC8E}" srcOrd="1" destOrd="0" presId="urn:microsoft.com/office/officeart/2005/8/layout/cycle2"/>
    <dgm:cxn modelId="{80946927-FB40-4CAD-BBED-23E60F06CFD4}" type="presOf" srcId="{886FE894-FDEF-4DDF-BBA1-D19A4566B614}" destId="{F49D8B88-3992-44AF-B681-A580002EEC1B}" srcOrd="1" destOrd="0" presId="urn:microsoft.com/office/officeart/2005/8/layout/cycle2"/>
    <dgm:cxn modelId="{BB455D9D-B4B8-4D66-8F8B-1730DAAFE4BB}" srcId="{E63E143D-C147-492C-B5E6-B7D07AFC51E9}" destId="{B3DDE13B-2F11-4C80-B480-70CF4AEA7600}" srcOrd="2" destOrd="0" parTransId="{E8A4E632-0D45-4D27-ACCC-1F6BF4AB4BE9}" sibTransId="{886FE894-FDEF-4DDF-BBA1-D19A4566B614}"/>
    <dgm:cxn modelId="{6D59FB83-FFE3-40C7-AD18-6FF920BC6237}" type="presOf" srcId="{8D404A5C-00F8-4874-BFC3-B3C2B72109FA}" destId="{67F56914-6676-40EA-84ED-C98EE642D6A7}" srcOrd="0" destOrd="0" presId="urn:microsoft.com/office/officeart/2005/8/layout/cycle2"/>
    <dgm:cxn modelId="{79076D91-69BD-4EE9-B455-D28F8870E0BC}" type="presOf" srcId="{B3DDE13B-2F11-4C80-B480-70CF4AEA7600}" destId="{A4B2878C-F783-4E1B-A4FF-0FF952F73710}" srcOrd="0" destOrd="0" presId="urn:microsoft.com/office/officeart/2005/8/layout/cycle2"/>
    <dgm:cxn modelId="{9E4F78F5-A1F2-4016-98C1-F79DDC44EE86}" type="presOf" srcId="{DFD5EFEC-7AC1-4B24-98F1-F25BD1E14BBE}" destId="{6339C75E-5830-4D6C-A6F3-04FACF91DCA0}" srcOrd="1" destOrd="0" presId="urn:microsoft.com/office/officeart/2005/8/layout/cycle2"/>
    <dgm:cxn modelId="{AC7515B0-FA24-43CB-B12D-5EA28F0E36D7}" type="presOf" srcId="{886FE894-FDEF-4DDF-BBA1-D19A4566B614}" destId="{F82DBF27-100D-4927-A448-4D9C291F23E6}" srcOrd="0" destOrd="0" presId="urn:microsoft.com/office/officeart/2005/8/layout/cycle2"/>
    <dgm:cxn modelId="{563ADB7C-644E-4FAD-8CA6-C9CC60A80633}" type="presOf" srcId="{5EBC8A91-0078-496E-B5B9-82A45E63384E}" destId="{D9522661-AD24-4A09-9A9A-26C0038FCCE7}" srcOrd="0" destOrd="0" presId="urn:microsoft.com/office/officeart/2005/8/layout/cycle2"/>
    <dgm:cxn modelId="{C00CF823-484D-43D5-88AB-73E265455890}" srcId="{E63E143D-C147-492C-B5E6-B7D07AFC51E9}" destId="{5EBC8A91-0078-496E-B5B9-82A45E63384E}" srcOrd="1" destOrd="0" parTransId="{4A8FFED0-5F9F-46EA-B585-75DA1BA599E4}" sibTransId="{DFD5EFEC-7AC1-4B24-98F1-F25BD1E14BBE}"/>
    <dgm:cxn modelId="{396CFCA9-1D98-43CB-86C1-FB1D0CD5DFCF}" type="presParOf" srcId="{F93FE454-B0B9-40FB-8EEA-BBBB43844CBB}" destId="{2412A5B3-3987-4CF1-8438-EA9B671ED323}" srcOrd="0" destOrd="0" presId="urn:microsoft.com/office/officeart/2005/8/layout/cycle2"/>
    <dgm:cxn modelId="{F5B30B49-2DA8-4AC7-8519-EE6DAC77C33F}" type="presParOf" srcId="{F93FE454-B0B9-40FB-8EEA-BBBB43844CBB}" destId="{AEB6CDC3-FBC7-40DF-865E-B4D7196AEBB9}" srcOrd="1" destOrd="0" presId="urn:microsoft.com/office/officeart/2005/8/layout/cycle2"/>
    <dgm:cxn modelId="{354B3E55-8B1B-4068-A7D0-2589BCBBECC8}" type="presParOf" srcId="{AEB6CDC3-FBC7-40DF-865E-B4D7196AEBB9}" destId="{1A121B15-9478-4F52-A9FC-3C0A1F44AC8E}" srcOrd="0" destOrd="0" presId="urn:microsoft.com/office/officeart/2005/8/layout/cycle2"/>
    <dgm:cxn modelId="{896D710B-F013-46DD-A417-B82CAC3BAF6F}" type="presParOf" srcId="{F93FE454-B0B9-40FB-8EEA-BBBB43844CBB}" destId="{D9522661-AD24-4A09-9A9A-26C0038FCCE7}" srcOrd="2" destOrd="0" presId="urn:microsoft.com/office/officeart/2005/8/layout/cycle2"/>
    <dgm:cxn modelId="{ADC00028-A218-4783-95C2-B150742A24EA}" type="presParOf" srcId="{F93FE454-B0B9-40FB-8EEA-BBBB43844CBB}" destId="{F06B1AD5-9FC4-4C1E-8BFD-D1E96B93D7AB}" srcOrd="3" destOrd="0" presId="urn:microsoft.com/office/officeart/2005/8/layout/cycle2"/>
    <dgm:cxn modelId="{264EE0D2-D757-45C9-81A4-57E220B12CCD}" type="presParOf" srcId="{F06B1AD5-9FC4-4C1E-8BFD-D1E96B93D7AB}" destId="{6339C75E-5830-4D6C-A6F3-04FACF91DCA0}" srcOrd="0" destOrd="0" presId="urn:microsoft.com/office/officeart/2005/8/layout/cycle2"/>
    <dgm:cxn modelId="{419D0BD6-8A29-499A-BB2D-636C117CE5DB}" type="presParOf" srcId="{F93FE454-B0B9-40FB-8EEA-BBBB43844CBB}" destId="{A4B2878C-F783-4E1B-A4FF-0FF952F73710}" srcOrd="4" destOrd="0" presId="urn:microsoft.com/office/officeart/2005/8/layout/cycle2"/>
    <dgm:cxn modelId="{95DC992E-1E00-4101-8E7A-D0E75193324D}" type="presParOf" srcId="{F93FE454-B0B9-40FB-8EEA-BBBB43844CBB}" destId="{F82DBF27-100D-4927-A448-4D9C291F23E6}" srcOrd="5" destOrd="0" presId="urn:microsoft.com/office/officeart/2005/8/layout/cycle2"/>
    <dgm:cxn modelId="{F6E8B84D-2E52-476A-860F-D9F612EB3037}" type="presParOf" srcId="{F82DBF27-100D-4927-A448-4D9C291F23E6}" destId="{F49D8B88-3992-44AF-B681-A580002EEC1B}" srcOrd="0" destOrd="0" presId="urn:microsoft.com/office/officeart/2005/8/layout/cycle2"/>
    <dgm:cxn modelId="{58BEA2D8-9173-45BF-BF07-15E5A564DCC7}" type="presParOf" srcId="{F93FE454-B0B9-40FB-8EEA-BBBB43844CBB}" destId="{DEF36CEE-BD8D-4201-BFD9-B50EC6CF5E98}" srcOrd="6" destOrd="0" presId="urn:microsoft.com/office/officeart/2005/8/layout/cycle2"/>
    <dgm:cxn modelId="{F1AF3CF4-4A04-4593-99B9-9F020F549D0A}" type="presParOf" srcId="{F93FE454-B0B9-40FB-8EEA-BBBB43844CBB}" destId="{67F56914-6676-40EA-84ED-C98EE642D6A7}" srcOrd="7" destOrd="0" presId="urn:microsoft.com/office/officeart/2005/8/layout/cycle2"/>
    <dgm:cxn modelId="{7502D6F6-BA32-4F70-899F-69366EFEC581}" type="presParOf" srcId="{67F56914-6676-40EA-84ED-C98EE642D6A7}" destId="{CDD39FBD-D91E-4FA4-BC1A-EB93F2B325D1}" srcOrd="0" destOrd="0" presId="urn:microsoft.com/office/officeart/2005/8/layout/cycle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98210-95CC-4817-8049-D2C6DB04527C}">
      <dsp:nvSpPr>
        <dsp:cNvPr id="0" name=""/>
        <dsp:cNvSpPr/>
      </dsp:nvSpPr>
      <dsp:spPr>
        <a:xfrm>
          <a:off x="2280919" y="68579"/>
          <a:ext cx="3566160" cy="356616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b="1" kern="1200" dirty="0" smtClean="0"/>
            <a:t>Behavioral Health Care</a:t>
          </a:r>
          <a:endParaRPr lang="en-US" sz="2100" b="1" kern="1200" dirty="0"/>
        </a:p>
      </dsp:txBody>
      <dsp:txXfrm>
        <a:off x="2692399" y="548639"/>
        <a:ext cx="2743200" cy="1131570"/>
      </dsp:txXfrm>
    </dsp:sp>
    <dsp:sp modelId="{9B869CE9-4005-44D0-A45C-0C6A186BD904}">
      <dsp:nvSpPr>
        <dsp:cNvPr id="0" name=""/>
        <dsp:cNvSpPr/>
      </dsp:nvSpPr>
      <dsp:spPr>
        <a:xfrm>
          <a:off x="3858260" y="1645919"/>
          <a:ext cx="3566160" cy="356616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778500" y="2057399"/>
        <a:ext cx="1371600" cy="2743200"/>
      </dsp:txXfrm>
    </dsp:sp>
    <dsp:sp modelId="{541C35E8-6845-4E70-AA13-9169B610E39E}">
      <dsp:nvSpPr>
        <dsp:cNvPr id="0" name=""/>
        <dsp:cNvSpPr/>
      </dsp:nvSpPr>
      <dsp:spPr>
        <a:xfrm>
          <a:off x="2280919" y="3223260"/>
          <a:ext cx="3566160" cy="356616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b="1" kern="1200" dirty="0" smtClean="0"/>
        </a:p>
        <a:p>
          <a:pPr lvl="0" algn="ctr" defTabSz="933450">
            <a:lnSpc>
              <a:spcPct val="90000"/>
            </a:lnSpc>
            <a:spcBef>
              <a:spcPct val="0"/>
            </a:spcBef>
            <a:spcAft>
              <a:spcPct val="35000"/>
            </a:spcAft>
          </a:pPr>
          <a:endParaRPr lang="en-US" sz="2100" b="1" kern="1200" dirty="0" smtClean="0"/>
        </a:p>
        <a:p>
          <a:pPr lvl="0" algn="ctr" defTabSz="933450">
            <a:lnSpc>
              <a:spcPct val="90000"/>
            </a:lnSpc>
            <a:spcBef>
              <a:spcPct val="0"/>
            </a:spcBef>
            <a:spcAft>
              <a:spcPct val="35000"/>
            </a:spcAft>
          </a:pPr>
          <a:r>
            <a:rPr lang="en-US" sz="2100" b="1" kern="1200" dirty="0" smtClean="0"/>
            <a:t>Crisis Care</a:t>
          </a:r>
          <a:endParaRPr lang="en-US" sz="2100" b="1" kern="1200" dirty="0"/>
        </a:p>
      </dsp:txBody>
      <dsp:txXfrm>
        <a:off x="2692399" y="5177789"/>
        <a:ext cx="2743200" cy="1131570"/>
      </dsp:txXfrm>
    </dsp:sp>
    <dsp:sp modelId="{362B183F-65B6-4841-8F25-DE37398C384D}">
      <dsp:nvSpPr>
        <dsp:cNvPr id="0" name=""/>
        <dsp:cNvSpPr/>
      </dsp:nvSpPr>
      <dsp:spPr>
        <a:xfrm>
          <a:off x="703579" y="1645919"/>
          <a:ext cx="3566160" cy="356616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b="1" kern="1200" dirty="0" smtClean="0"/>
            <a:t>Spiritual Care</a:t>
          </a:r>
          <a:endParaRPr lang="en-US" sz="2100" b="1" kern="1200" dirty="0"/>
        </a:p>
      </dsp:txBody>
      <dsp:txXfrm>
        <a:off x="977899" y="2057399"/>
        <a:ext cx="1371600" cy="2743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0AFDE-A11D-4EA3-9892-A30062E4E68D}">
      <dsp:nvSpPr>
        <dsp:cNvPr id="0" name=""/>
        <dsp:cNvSpPr/>
      </dsp:nvSpPr>
      <dsp:spPr>
        <a:xfrm>
          <a:off x="0" y="0"/>
          <a:ext cx="9429531" cy="2417007"/>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DD976F-C9CF-4CB4-91DE-101622CFF614}">
      <dsp:nvSpPr>
        <dsp:cNvPr id="0" name=""/>
        <dsp:cNvSpPr/>
      </dsp:nvSpPr>
      <dsp:spPr>
        <a:xfrm>
          <a:off x="285482" y="322267"/>
          <a:ext cx="2060131" cy="1772471"/>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7CE3BD-39AF-442D-B0F2-6EA6E6DFDF3A}">
      <dsp:nvSpPr>
        <dsp:cNvPr id="0" name=""/>
        <dsp:cNvSpPr/>
      </dsp:nvSpPr>
      <dsp:spPr>
        <a:xfrm rot="10800000">
          <a:off x="285482" y="2417007"/>
          <a:ext cx="2060131" cy="295411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1" kern="1200" dirty="0" smtClean="0"/>
            <a:t>Funder</a:t>
          </a:r>
          <a:r>
            <a:rPr lang="en-US" sz="2000" kern="1200" dirty="0" smtClean="0"/>
            <a:t>  </a:t>
          </a:r>
        </a:p>
        <a:p>
          <a:pPr lvl="0" algn="l" defTabSz="889000">
            <a:lnSpc>
              <a:spcPct val="90000"/>
            </a:lnSpc>
            <a:spcBef>
              <a:spcPct val="0"/>
            </a:spcBef>
            <a:spcAft>
              <a:spcPct val="35000"/>
            </a:spcAft>
          </a:pPr>
          <a:r>
            <a:rPr lang="en-US" sz="2000" kern="1200" dirty="0" smtClean="0"/>
            <a:t>- Resource Coordination (DTAC, CCPs)</a:t>
          </a:r>
        </a:p>
        <a:p>
          <a:pPr lvl="0" algn="l" defTabSz="889000">
            <a:lnSpc>
              <a:spcPct val="90000"/>
            </a:lnSpc>
            <a:spcBef>
              <a:spcPct val="0"/>
            </a:spcBef>
            <a:spcAft>
              <a:spcPct val="35000"/>
            </a:spcAft>
          </a:pPr>
          <a:r>
            <a:rPr lang="en-US" sz="2000" kern="1200" dirty="0" smtClean="0"/>
            <a:t>- Liaison w/ HHS, State DMH/DSA</a:t>
          </a:r>
          <a:endParaRPr lang="en-US" sz="2000" kern="1200" dirty="0"/>
        </a:p>
      </dsp:txBody>
      <dsp:txXfrm rot="10800000">
        <a:off x="348838" y="2417007"/>
        <a:ext cx="1933419" cy="2890763"/>
      </dsp:txXfrm>
    </dsp:sp>
    <dsp:sp modelId="{868F84C2-5287-4372-98D0-6217AF95E66E}">
      <dsp:nvSpPr>
        <dsp:cNvPr id="0" name=""/>
        <dsp:cNvSpPr/>
      </dsp:nvSpPr>
      <dsp:spPr>
        <a:xfrm>
          <a:off x="2551627" y="322267"/>
          <a:ext cx="2060131" cy="1772471"/>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1969F6-CE84-4DCA-AE03-07D6404E7FAC}">
      <dsp:nvSpPr>
        <dsp:cNvPr id="0" name=""/>
        <dsp:cNvSpPr/>
      </dsp:nvSpPr>
      <dsp:spPr>
        <a:xfrm rot="10800000">
          <a:off x="2600843" y="2417007"/>
          <a:ext cx="1961698" cy="295411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dirty="0" smtClean="0"/>
            <a:t>Administrator</a:t>
          </a:r>
        </a:p>
        <a:p>
          <a:pPr lvl="0" algn="l" defTabSz="800100">
            <a:lnSpc>
              <a:spcPct val="90000"/>
            </a:lnSpc>
            <a:spcBef>
              <a:spcPct val="0"/>
            </a:spcBef>
            <a:spcAft>
              <a:spcPct val="35000"/>
            </a:spcAft>
          </a:pPr>
          <a:r>
            <a:rPr lang="en-US" sz="1800" kern="1200" dirty="0" smtClean="0"/>
            <a:t>- Operations; STP; </a:t>
          </a:r>
          <a:r>
            <a:rPr lang="en-US" sz="1800" kern="1200" dirty="0" err="1" smtClean="0"/>
            <a:t>Comms</a:t>
          </a:r>
          <a:r>
            <a:rPr lang="en-US" sz="1800" kern="1200" dirty="0" smtClean="0"/>
            <a:t>; Outreach; etc. </a:t>
          </a:r>
        </a:p>
        <a:p>
          <a:pPr lvl="0" algn="l" defTabSz="800100">
            <a:lnSpc>
              <a:spcPct val="90000"/>
            </a:lnSpc>
            <a:spcBef>
              <a:spcPct val="0"/>
            </a:spcBef>
            <a:spcAft>
              <a:spcPct val="35000"/>
            </a:spcAft>
          </a:pPr>
          <a:r>
            <a:rPr lang="en-US" sz="1800" kern="1200" dirty="0" smtClean="0"/>
            <a:t>- Steering Committees, Advisory Task Forces</a:t>
          </a:r>
        </a:p>
        <a:p>
          <a:pPr lvl="0" algn="l" defTabSz="800100">
            <a:lnSpc>
              <a:spcPct val="90000"/>
            </a:lnSpc>
            <a:spcBef>
              <a:spcPct val="0"/>
            </a:spcBef>
            <a:spcAft>
              <a:spcPct val="35000"/>
            </a:spcAft>
          </a:pPr>
          <a:r>
            <a:rPr lang="en-US" sz="1800" kern="1200" dirty="0" smtClean="0"/>
            <a:t>- Evaluation</a:t>
          </a:r>
        </a:p>
      </dsp:txBody>
      <dsp:txXfrm rot="10800000">
        <a:off x="2661172" y="2417007"/>
        <a:ext cx="1841040" cy="2893790"/>
      </dsp:txXfrm>
    </dsp:sp>
    <dsp:sp modelId="{45799218-9056-4FE6-8F8C-F3AA7746AEF1}">
      <dsp:nvSpPr>
        <dsp:cNvPr id="0" name=""/>
        <dsp:cNvSpPr/>
      </dsp:nvSpPr>
      <dsp:spPr>
        <a:xfrm>
          <a:off x="4817772" y="322267"/>
          <a:ext cx="2060131" cy="177247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3578DD-A6A3-4AF5-8F4F-E46B19FFC9FC}">
      <dsp:nvSpPr>
        <dsp:cNvPr id="0" name=""/>
        <dsp:cNvSpPr/>
      </dsp:nvSpPr>
      <dsp:spPr>
        <a:xfrm rot="10800000">
          <a:off x="4817772" y="2417007"/>
          <a:ext cx="2060131" cy="295411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dirty="0" smtClean="0"/>
            <a:t>Primary Network</a:t>
          </a:r>
        </a:p>
        <a:p>
          <a:pPr lvl="0" algn="l" defTabSz="800100">
            <a:lnSpc>
              <a:spcPct val="90000"/>
            </a:lnSpc>
            <a:spcBef>
              <a:spcPct val="0"/>
            </a:spcBef>
            <a:spcAft>
              <a:spcPct val="35000"/>
            </a:spcAft>
          </a:pPr>
          <a:r>
            <a:rPr lang="en-US" sz="1800" kern="1200" dirty="0" smtClean="0"/>
            <a:t>- Training/TA support in DMH, Disaster Prep, etc., for 200 Centers across the U.S.</a:t>
          </a:r>
        </a:p>
        <a:p>
          <a:pPr lvl="0" algn="l" defTabSz="800100">
            <a:lnSpc>
              <a:spcPct val="90000"/>
            </a:lnSpc>
            <a:spcBef>
              <a:spcPct val="0"/>
            </a:spcBef>
            <a:spcAft>
              <a:spcPct val="35000"/>
            </a:spcAft>
          </a:pPr>
          <a:r>
            <a:rPr lang="en-US" sz="1800" kern="1200" dirty="0" smtClean="0"/>
            <a:t>- DDH backup &amp; temp “Affected Area Centers”  </a:t>
          </a:r>
        </a:p>
        <a:p>
          <a:pPr lvl="0" algn="ctr" defTabSz="800100">
            <a:lnSpc>
              <a:spcPct val="90000"/>
            </a:lnSpc>
            <a:spcBef>
              <a:spcPct val="0"/>
            </a:spcBef>
            <a:spcAft>
              <a:spcPct val="35000"/>
            </a:spcAft>
          </a:pPr>
          <a:endParaRPr lang="en-US" sz="1300" kern="1200" dirty="0"/>
        </a:p>
      </dsp:txBody>
      <dsp:txXfrm rot="10800000">
        <a:off x="4881128" y="2417007"/>
        <a:ext cx="1933419" cy="2890763"/>
      </dsp:txXfrm>
    </dsp:sp>
    <dsp:sp modelId="{B6FB646D-0F7E-4FAD-B40E-673DE1A6067D}">
      <dsp:nvSpPr>
        <dsp:cNvPr id="0" name=""/>
        <dsp:cNvSpPr/>
      </dsp:nvSpPr>
      <dsp:spPr>
        <a:xfrm>
          <a:off x="7083916" y="322267"/>
          <a:ext cx="2060131" cy="1772471"/>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482" t="3570" r="-14360" b="357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E28C32-CE68-4887-9FEF-97E5F06CDE9D}">
      <dsp:nvSpPr>
        <dsp:cNvPr id="0" name=""/>
        <dsp:cNvSpPr/>
      </dsp:nvSpPr>
      <dsp:spPr>
        <a:xfrm rot="10800000">
          <a:off x="7083916" y="2417007"/>
          <a:ext cx="2060131" cy="295411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kern="1200" dirty="0" smtClean="0"/>
            <a:t> </a:t>
          </a:r>
          <a:r>
            <a:rPr lang="en-US" sz="1800" b="1" kern="1200" dirty="0" smtClean="0"/>
            <a:t>Key Stakeholders</a:t>
          </a:r>
        </a:p>
        <a:p>
          <a:pPr lvl="0" algn="l" defTabSz="800100">
            <a:lnSpc>
              <a:spcPct val="90000"/>
            </a:lnSpc>
            <a:spcBef>
              <a:spcPct val="0"/>
            </a:spcBef>
            <a:spcAft>
              <a:spcPct val="35000"/>
            </a:spcAft>
          </a:pPr>
          <a:r>
            <a:rPr lang="en-US" sz="1800" kern="1200" dirty="0" smtClean="0"/>
            <a:t>- Resource </a:t>
          </a:r>
          <a:r>
            <a:rPr lang="en-US" sz="1800" kern="1200" dirty="0" err="1" smtClean="0"/>
            <a:t>Coord</a:t>
          </a:r>
          <a:r>
            <a:rPr lang="en-US" sz="1800" kern="1200" dirty="0" smtClean="0"/>
            <a:t>.</a:t>
          </a:r>
        </a:p>
        <a:p>
          <a:pPr lvl="0" algn="l" defTabSz="800100">
            <a:lnSpc>
              <a:spcPct val="90000"/>
            </a:lnSpc>
            <a:spcBef>
              <a:spcPct val="0"/>
            </a:spcBef>
            <a:spcAft>
              <a:spcPct val="35000"/>
            </a:spcAft>
          </a:pPr>
          <a:r>
            <a:rPr lang="en-US" sz="1800" kern="1200" dirty="0" smtClean="0"/>
            <a:t>- Promote disaster mental health, staff wellness, access &amp; functional needs, etc., in the field and within organizations </a:t>
          </a:r>
        </a:p>
        <a:p>
          <a:pPr lvl="0" algn="l" defTabSz="800100">
            <a:lnSpc>
              <a:spcPct val="90000"/>
            </a:lnSpc>
            <a:spcBef>
              <a:spcPct val="0"/>
            </a:spcBef>
            <a:spcAft>
              <a:spcPct val="35000"/>
            </a:spcAft>
          </a:pPr>
          <a:endParaRPr lang="en-US" sz="1400" kern="1200" dirty="0" smtClean="0"/>
        </a:p>
        <a:p>
          <a:pPr lvl="0" algn="l" defTabSz="800100">
            <a:lnSpc>
              <a:spcPct val="90000"/>
            </a:lnSpc>
            <a:spcBef>
              <a:spcPct val="0"/>
            </a:spcBef>
            <a:spcAft>
              <a:spcPct val="35000"/>
            </a:spcAft>
          </a:pPr>
          <a:endParaRPr lang="en-US" sz="1400" kern="1200" dirty="0"/>
        </a:p>
      </dsp:txBody>
      <dsp:txXfrm rot="10800000">
        <a:off x="7147272" y="2417007"/>
        <a:ext cx="1933419" cy="28907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AB784-59D5-434D-A593-F0D39E5CEE1D}">
      <dsp:nvSpPr>
        <dsp:cNvPr id="0" name=""/>
        <dsp:cNvSpPr/>
      </dsp:nvSpPr>
      <dsp:spPr>
        <a:xfrm>
          <a:off x="306576" y="0"/>
          <a:ext cx="3650791" cy="21336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C261C6-6777-425A-AF8F-E35D93023CEB}">
      <dsp:nvSpPr>
        <dsp:cNvPr id="0" name=""/>
        <dsp:cNvSpPr/>
      </dsp:nvSpPr>
      <dsp:spPr>
        <a:xfrm>
          <a:off x="524" y="640080"/>
          <a:ext cx="1018448" cy="853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Engage</a:t>
          </a:r>
          <a:endParaRPr lang="en-US" sz="1600" kern="1200" dirty="0"/>
        </a:p>
      </dsp:txBody>
      <dsp:txXfrm>
        <a:off x="42186" y="681742"/>
        <a:ext cx="935124" cy="770116"/>
      </dsp:txXfrm>
    </dsp:sp>
    <dsp:sp modelId="{35FB6DEB-9A4E-4980-BB06-B6F60E99C590}">
      <dsp:nvSpPr>
        <dsp:cNvPr id="0" name=""/>
        <dsp:cNvSpPr/>
      </dsp:nvSpPr>
      <dsp:spPr>
        <a:xfrm>
          <a:off x="1092374" y="640080"/>
          <a:ext cx="1018448" cy="853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Explore</a:t>
          </a:r>
          <a:endParaRPr lang="en-US" sz="1600" kern="1200" dirty="0"/>
        </a:p>
      </dsp:txBody>
      <dsp:txXfrm>
        <a:off x="1134036" y="681742"/>
        <a:ext cx="935124" cy="770116"/>
      </dsp:txXfrm>
    </dsp:sp>
    <dsp:sp modelId="{47B71B7A-E697-4A86-9EC6-5088B8EE410F}">
      <dsp:nvSpPr>
        <dsp:cNvPr id="0" name=""/>
        <dsp:cNvSpPr/>
      </dsp:nvSpPr>
      <dsp:spPr>
        <a:xfrm>
          <a:off x="2184225" y="640080"/>
          <a:ext cx="1018448" cy="853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Connect</a:t>
          </a:r>
          <a:endParaRPr lang="en-US" sz="1600" kern="1200" dirty="0"/>
        </a:p>
      </dsp:txBody>
      <dsp:txXfrm>
        <a:off x="2225887" y="681742"/>
        <a:ext cx="935124" cy="770116"/>
      </dsp:txXfrm>
    </dsp:sp>
    <dsp:sp modelId="{C687ECBD-A423-4C0B-A8A6-27EED6FC2C31}">
      <dsp:nvSpPr>
        <dsp:cNvPr id="0" name=""/>
        <dsp:cNvSpPr/>
      </dsp:nvSpPr>
      <dsp:spPr>
        <a:xfrm>
          <a:off x="3276075" y="640080"/>
          <a:ext cx="1018448" cy="853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Conclude</a:t>
          </a:r>
          <a:endParaRPr lang="en-US" sz="1600" kern="1200" dirty="0"/>
        </a:p>
      </dsp:txBody>
      <dsp:txXfrm>
        <a:off x="3317737" y="681742"/>
        <a:ext cx="935124" cy="7701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2A5B3-3987-4CF1-8438-EA9B671ED323}">
      <dsp:nvSpPr>
        <dsp:cNvPr id="0" name=""/>
        <dsp:cNvSpPr/>
      </dsp:nvSpPr>
      <dsp:spPr>
        <a:xfrm>
          <a:off x="2817558" y="1093"/>
          <a:ext cx="1404053" cy="14040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Active Engagement</a:t>
          </a:r>
          <a:endParaRPr lang="en-US" sz="1300" kern="1200" dirty="0"/>
        </a:p>
      </dsp:txBody>
      <dsp:txXfrm>
        <a:off x="3023177" y="206712"/>
        <a:ext cx="992815" cy="992815"/>
      </dsp:txXfrm>
    </dsp:sp>
    <dsp:sp modelId="{AEB6CDC3-FBC7-40DF-865E-B4D7196AEBB9}">
      <dsp:nvSpPr>
        <dsp:cNvPr id="0" name=""/>
        <dsp:cNvSpPr/>
      </dsp:nvSpPr>
      <dsp:spPr>
        <a:xfrm rot="2700000">
          <a:off x="4070735" y="1203445"/>
          <a:ext cx="372218" cy="4738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087088" y="1258739"/>
        <a:ext cx="260553" cy="284320"/>
      </dsp:txXfrm>
    </dsp:sp>
    <dsp:sp modelId="{D9522661-AD24-4A09-9A9A-26C0038FCCE7}">
      <dsp:nvSpPr>
        <dsp:cNvPr id="0" name=""/>
        <dsp:cNvSpPr/>
      </dsp:nvSpPr>
      <dsp:spPr>
        <a:xfrm>
          <a:off x="4306975" y="1490509"/>
          <a:ext cx="1404053" cy="14040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Validation</a:t>
          </a:r>
          <a:endParaRPr lang="en-US" sz="1300" kern="1200" dirty="0"/>
        </a:p>
      </dsp:txBody>
      <dsp:txXfrm>
        <a:off x="4512594" y="1696128"/>
        <a:ext cx="992815" cy="992815"/>
      </dsp:txXfrm>
    </dsp:sp>
    <dsp:sp modelId="{F06B1AD5-9FC4-4C1E-8BFD-D1E96B93D7AB}">
      <dsp:nvSpPr>
        <dsp:cNvPr id="0" name=""/>
        <dsp:cNvSpPr/>
      </dsp:nvSpPr>
      <dsp:spPr>
        <a:xfrm rot="8100000">
          <a:off x="4085633" y="2692861"/>
          <a:ext cx="372218" cy="4738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4180945" y="2748155"/>
        <a:ext cx="260553" cy="284320"/>
      </dsp:txXfrm>
    </dsp:sp>
    <dsp:sp modelId="{A4B2878C-F783-4E1B-A4FF-0FF952F73710}">
      <dsp:nvSpPr>
        <dsp:cNvPr id="0" name=""/>
        <dsp:cNvSpPr/>
      </dsp:nvSpPr>
      <dsp:spPr>
        <a:xfrm>
          <a:off x="2817558" y="2979926"/>
          <a:ext cx="1404053" cy="14040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Normalization</a:t>
          </a:r>
          <a:endParaRPr lang="en-US" sz="1300" kern="1200" dirty="0"/>
        </a:p>
      </dsp:txBody>
      <dsp:txXfrm>
        <a:off x="3023177" y="3185545"/>
        <a:ext cx="992815" cy="992815"/>
      </dsp:txXfrm>
    </dsp:sp>
    <dsp:sp modelId="{F82DBF27-100D-4927-A448-4D9C291F23E6}">
      <dsp:nvSpPr>
        <dsp:cNvPr id="0" name=""/>
        <dsp:cNvSpPr/>
      </dsp:nvSpPr>
      <dsp:spPr>
        <a:xfrm rot="13500000">
          <a:off x="2596217" y="2707759"/>
          <a:ext cx="372218" cy="4738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691529" y="2842013"/>
        <a:ext cx="260553" cy="284320"/>
      </dsp:txXfrm>
    </dsp:sp>
    <dsp:sp modelId="{DEF36CEE-BD8D-4201-BFD9-B50EC6CF5E98}">
      <dsp:nvSpPr>
        <dsp:cNvPr id="0" name=""/>
        <dsp:cNvSpPr/>
      </dsp:nvSpPr>
      <dsp:spPr>
        <a:xfrm>
          <a:off x="1328142" y="1490509"/>
          <a:ext cx="1404053" cy="14040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Psycho-Education</a:t>
          </a:r>
          <a:endParaRPr lang="en-US" sz="1300" kern="1200" dirty="0"/>
        </a:p>
      </dsp:txBody>
      <dsp:txXfrm>
        <a:off x="1533761" y="1696128"/>
        <a:ext cx="992815" cy="992815"/>
      </dsp:txXfrm>
    </dsp:sp>
    <dsp:sp modelId="{67F56914-6676-40EA-84ED-C98EE642D6A7}">
      <dsp:nvSpPr>
        <dsp:cNvPr id="0" name=""/>
        <dsp:cNvSpPr/>
      </dsp:nvSpPr>
      <dsp:spPr>
        <a:xfrm rot="18900000">
          <a:off x="2581319" y="1218343"/>
          <a:ext cx="372218" cy="4738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597672" y="1352597"/>
        <a:ext cx="260553" cy="28432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B7A3A9-96CE-254B-A688-902A4099311C}"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5AB47-0FD0-DC43-93DD-BAF8E289667B}" type="slidenum">
              <a:rPr lang="en-US" smtClean="0"/>
              <a:t>‹#›</a:t>
            </a:fld>
            <a:endParaRPr lang="en-US"/>
          </a:p>
        </p:txBody>
      </p:sp>
    </p:spTree>
    <p:extLst>
      <p:ext uri="{BB962C8B-B14F-4D97-AF65-F5344CB8AC3E}">
        <p14:creationId xmlns:p14="http://schemas.microsoft.com/office/powerpoint/2010/main" val="406103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1</a:t>
            </a:fld>
            <a:endParaRPr lang="en-US"/>
          </a:p>
        </p:txBody>
      </p:sp>
    </p:spTree>
    <p:extLst>
      <p:ext uri="{BB962C8B-B14F-4D97-AF65-F5344CB8AC3E}">
        <p14:creationId xmlns:p14="http://schemas.microsoft.com/office/powerpoint/2010/main" val="245358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8DE83-1DA1-468E-9CA7-797CF786ECD1}" type="slidenum">
              <a:rPr lang="en-GB" smtClean="0"/>
              <a:t>10</a:t>
            </a:fld>
            <a:endParaRPr lang="en-GB"/>
          </a:p>
        </p:txBody>
      </p:sp>
    </p:spTree>
    <p:extLst>
      <p:ext uri="{BB962C8B-B14F-4D97-AF65-F5344CB8AC3E}">
        <p14:creationId xmlns:p14="http://schemas.microsoft.com/office/powerpoint/2010/main" val="1344751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11</a:t>
            </a:fld>
            <a:endParaRPr lang="en-US"/>
          </a:p>
        </p:txBody>
      </p:sp>
    </p:spTree>
    <p:extLst>
      <p:ext uri="{BB962C8B-B14F-4D97-AF65-F5344CB8AC3E}">
        <p14:creationId xmlns:p14="http://schemas.microsoft.com/office/powerpoint/2010/main" val="2633624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12</a:t>
            </a:fld>
            <a:endParaRPr lang="en-US"/>
          </a:p>
        </p:txBody>
      </p:sp>
    </p:spTree>
    <p:extLst>
      <p:ext uri="{BB962C8B-B14F-4D97-AF65-F5344CB8AC3E}">
        <p14:creationId xmlns:p14="http://schemas.microsoft.com/office/powerpoint/2010/main" val="1005662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13</a:t>
            </a:fld>
            <a:endParaRPr lang="en-US"/>
          </a:p>
        </p:txBody>
      </p:sp>
    </p:spTree>
    <p:extLst>
      <p:ext uri="{BB962C8B-B14F-4D97-AF65-F5344CB8AC3E}">
        <p14:creationId xmlns:p14="http://schemas.microsoft.com/office/powerpoint/2010/main" val="839215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14</a:t>
            </a:fld>
            <a:endParaRPr lang="en-US"/>
          </a:p>
        </p:txBody>
      </p:sp>
    </p:spTree>
    <p:extLst>
      <p:ext uri="{BB962C8B-B14F-4D97-AF65-F5344CB8AC3E}">
        <p14:creationId xmlns:p14="http://schemas.microsoft.com/office/powerpoint/2010/main" val="235511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15</a:t>
            </a:fld>
            <a:endParaRPr lang="en-US"/>
          </a:p>
        </p:txBody>
      </p:sp>
    </p:spTree>
    <p:extLst>
      <p:ext uri="{BB962C8B-B14F-4D97-AF65-F5344CB8AC3E}">
        <p14:creationId xmlns:p14="http://schemas.microsoft.com/office/powerpoint/2010/main" val="1432810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EA5AB47-0FD0-DC43-93DD-BAF8E289667B}" type="slidenum">
              <a:rPr lang="en-US" smtClean="0"/>
              <a:t>16</a:t>
            </a:fld>
            <a:endParaRPr lang="en-US"/>
          </a:p>
        </p:txBody>
      </p:sp>
    </p:spTree>
    <p:extLst>
      <p:ext uri="{BB962C8B-B14F-4D97-AF65-F5344CB8AC3E}">
        <p14:creationId xmlns:p14="http://schemas.microsoft.com/office/powerpoint/2010/main" val="786240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17</a:t>
            </a:fld>
            <a:endParaRPr lang="en-US"/>
          </a:p>
        </p:txBody>
      </p:sp>
    </p:spTree>
    <p:extLst>
      <p:ext uri="{BB962C8B-B14F-4D97-AF65-F5344CB8AC3E}">
        <p14:creationId xmlns:p14="http://schemas.microsoft.com/office/powerpoint/2010/main" val="786498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18</a:t>
            </a:fld>
            <a:endParaRPr lang="en-US"/>
          </a:p>
        </p:txBody>
      </p:sp>
    </p:spTree>
    <p:extLst>
      <p:ext uri="{BB962C8B-B14F-4D97-AF65-F5344CB8AC3E}">
        <p14:creationId xmlns:p14="http://schemas.microsoft.com/office/powerpoint/2010/main" val="2122394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19</a:t>
            </a:fld>
            <a:endParaRPr lang="en-US"/>
          </a:p>
        </p:txBody>
      </p:sp>
    </p:spTree>
    <p:extLst>
      <p:ext uri="{BB962C8B-B14F-4D97-AF65-F5344CB8AC3E}">
        <p14:creationId xmlns:p14="http://schemas.microsoft.com/office/powerpoint/2010/main" val="1182129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2</a:t>
            </a:fld>
            <a:endParaRPr lang="en-US"/>
          </a:p>
        </p:txBody>
      </p:sp>
    </p:spTree>
    <p:extLst>
      <p:ext uri="{BB962C8B-B14F-4D97-AF65-F5344CB8AC3E}">
        <p14:creationId xmlns:p14="http://schemas.microsoft.com/office/powerpoint/2010/main" val="2200833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20</a:t>
            </a:fld>
            <a:endParaRPr lang="en-US"/>
          </a:p>
        </p:txBody>
      </p:sp>
    </p:spTree>
    <p:extLst>
      <p:ext uri="{BB962C8B-B14F-4D97-AF65-F5344CB8AC3E}">
        <p14:creationId xmlns:p14="http://schemas.microsoft.com/office/powerpoint/2010/main" val="2793752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21</a:t>
            </a:fld>
            <a:endParaRPr lang="en-US"/>
          </a:p>
        </p:txBody>
      </p:sp>
    </p:spTree>
    <p:extLst>
      <p:ext uri="{BB962C8B-B14F-4D97-AF65-F5344CB8AC3E}">
        <p14:creationId xmlns:p14="http://schemas.microsoft.com/office/powerpoint/2010/main" val="2379709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5AB47-0FD0-DC43-93DD-BAF8E289667B}" type="slidenum">
              <a:rPr lang="en-US" smtClean="0"/>
              <a:t>22</a:t>
            </a:fld>
            <a:endParaRPr lang="en-US"/>
          </a:p>
        </p:txBody>
      </p:sp>
    </p:spTree>
    <p:extLst>
      <p:ext uri="{BB962C8B-B14F-4D97-AF65-F5344CB8AC3E}">
        <p14:creationId xmlns:p14="http://schemas.microsoft.com/office/powerpoint/2010/main" val="856263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5AB47-0FD0-DC43-93DD-BAF8E289667B}" type="slidenum">
              <a:rPr lang="en-US" smtClean="0"/>
              <a:t>23</a:t>
            </a:fld>
            <a:endParaRPr lang="en-US"/>
          </a:p>
        </p:txBody>
      </p:sp>
    </p:spTree>
    <p:extLst>
      <p:ext uri="{BB962C8B-B14F-4D97-AF65-F5344CB8AC3E}">
        <p14:creationId xmlns:p14="http://schemas.microsoft.com/office/powerpoint/2010/main" val="69252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24</a:t>
            </a:fld>
            <a:endParaRPr lang="en-US"/>
          </a:p>
        </p:txBody>
      </p:sp>
    </p:spTree>
    <p:extLst>
      <p:ext uri="{BB962C8B-B14F-4D97-AF65-F5344CB8AC3E}">
        <p14:creationId xmlns:p14="http://schemas.microsoft.com/office/powerpoint/2010/main" val="137089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25</a:t>
            </a:fld>
            <a:endParaRPr lang="en-US"/>
          </a:p>
        </p:txBody>
      </p:sp>
    </p:spTree>
    <p:extLst>
      <p:ext uri="{BB962C8B-B14F-4D97-AF65-F5344CB8AC3E}">
        <p14:creationId xmlns:p14="http://schemas.microsoft.com/office/powerpoint/2010/main" val="2859067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26</a:t>
            </a:fld>
            <a:endParaRPr lang="en-US"/>
          </a:p>
        </p:txBody>
      </p:sp>
    </p:spTree>
    <p:extLst>
      <p:ext uri="{BB962C8B-B14F-4D97-AF65-F5344CB8AC3E}">
        <p14:creationId xmlns:p14="http://schemas.microsoft.com/office/powerpoint/2010/main" val="477330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7BB19D-0B9A-4910-9FEC-36271EF2B15F}" type="slidenum">
              <a:rPr lang="en-US">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4234667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3</a:t>
            </a:fld>
            <a:endParaRPr lang="en-US"/>
          </a:p>
        </p:txBody>
      </p:sp>
    </p:spTree>
    <p:extLst>
      <p:ext uri="{BB962C8B-B14F-4D97-AF65-F5344CB8AC3E}">
        <p14:creationId xmlns:p14="http://schemas.microsoft.com/office/powerpoint/2010/main" val="428335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4</a:t>
            </a:fld>
            <a:endParaRPr lang="en-US"/>
          </a:p>
        </p:txBody>
      </p:sp>
    </p:spTree>
    <p:extLst>
      <p:ext uri="{BB962C8B-B14F-4D97-AF65-F5344CB8AC3E}">
        <p14:creationId xmlns:p14="http://schemas.microsoft.com/office/powerpoint/2010/main" val="693917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5</a:t>
            </a:fld>
            <a:endParaRPr lang="en-US"/>
          </a:p>
        </p:txBody>
      </p:sp>
    </p:spTree>
    <p:extLst>
      <p:ext uri="{BB962C8B-B14F-4D97-AF65-F5344CB8AC3E}">
        <p14:creationId xmlns:p14="http://schemas.microsoft.com/office/powerpoint/2010/main" val="1395452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CF28DE83-1DA1-468E-9CA7-797CF786ECD1}" type="slidenum">
              <a:rPr lang="en-GB" smtClean="0"/>
              <a:t>6</a:t>
            </a:fld>
            <a:endParaRPr lang="en-GB"/>
          </a:p>
        </p:txBody>
      </p:sp>
    </p:spTree>
    <p:extLst>
      <p:ext uri="{BB962C8B-B14F-4D97-AF65-F5344CB8AC3E}">
        <p14:creationId xmlns:p14="http://schemas.microsoft.com/office/powerpoint/2010/main" val="210568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CF28DE83-1DA1-468E-9CA7-797CF786ECD1}" type="slidenum">
              <a:rPr lang="en-GB" smtClean="0"/>
              <a:t>7</a:t>
            </a:fld>
            <a:endParaRPr lang="en-GB"/>
          </a:p>
        </p:txBody>
      </p:sp>
    </p:spTree>
    <p:extLst>
      <p:ext uri="{BB962C8B-B14F-4D97-AF65-F5344CB8AC3E}">
        <p14:creationId xmlns:p14="http://schemas.microsoft.com/office/powerpoint/2010/main" val="2808172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5AB47-0FD0-DC43-93DD-BAF8E289667B}" type="slidenum">
              <a:rPr lang="en-US" smtClean="0"/>
              <a:t>8</a:t>
            </a:fld>
            <a:endParaRPr lang="en-US"/>
          </a:p>
        </p:txBody>
      </p:sp>
    </p:spTree>
    <p:extLst>
      <p:ext uri="{BB962C8B-B14F-4D97-AF65-F5344CB8AC3E}">
        <p14:creationId xmlns:p14="http://schemas.microsoft.com/office/powerpoint/2010/main" val="3502193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8DE83-1DA1-468E-9CA7-797CF786ECD1}" type="slidenum">
              <a:rPr lang="en-GB" smtClean="0"/>
              <a:t>9</a:t>
            </a:fld>
            <a:endParaRPr lang="en-GB"/>
          </a:p>
        </p:txBody>
      </p:sp>
    </p:spTree>
    <p:extLst>
      <p:ext uri="{BB962C8B-B14F-4D97-AF65-F5344CB8AC3E}">
        <p14:creationId xmlns:p14="http://schemas.microsoft.com/office/powerpoint/2010/main" val="31023274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B8CF5A-DEAD-B54F-B4D6-421E1E5DBE92}"/>
              </a:ext>
            </a:extLst>
          </p:cNvPr>
          <p:cNvSpPr/>
          <p:nvPr userDrawn="1"/>
        </p:nvSpPr>
        <p:spPr>
          <a:xfrm>
            <a:off x="-23446" y="3572189"/>
            <a:ext cx="12319907" cy="2645731"/>
          </a:xfrm>
          <a:prstGeom prst="rect">
            <a:avLst/>
          </a:prstGeom>
          <a:solidFill>
            <a:srgbClr val="2E4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FF00"/>
              </a:highlight>
            </a:endParaRPr>
          </a:p>
        </p:txBody>
      </p:sp>
      <p:pic>
        <p:nvPicPr>
          <p:cNvPr id="3" name="Picture 2">
            <a:extLst>
              <a:ext uri="{FF2B5EF4-FFF2-40B4-BE49-F238E27FC236}">
                <a16:creationId xmlns:a16="http://schemas.microsoft.com/office/drawing/2014/main" id="{C664DB4E-79C9-C04F-B1AF-83051C1662FF}"/>
              </a:ext>
            </a:extLst>
          </p:cNvPr>
          <p:cNvPicPr>
            <a:picLocks noChangeAspect="1"/>
          </p:cNvPicPr>
          <p:nvPr userDrawn="1"/>
        </p:nvPicPr>
        <p:blipFill>
          <a:blip r:embed="rId2"/>
          <a:stretch>
            <a:fillRect/>
          </a:stretch>
        </p:blipFill>
        <p:spPr>
          <a:xfrm>
            <a:off x="2711562" y="808785"/>
            <a:ext cx="2282993" cy="1768384"/>
          </a:xfrm>
          <a:prstGeom prst="rect">
            <a:avLst/>
          </a:prstGeom>
        </p:spPr>
      </p:pic>
      <p:pic>
        <p:nvPicPr>
          <p:cNvPr id="4" name="Picture 3">
            <a:extLst>
              <a:ext uri="{FF2B5EF4-FFF2-40B4-BE49-F238E27FC236}">
                <a16:creationId xmlns:a16="http://schemas.microsoft.com/office/drawing/2014/main" id="{F8949B69-20C0-434D-9F94-6A0EF91CB103}"/>
              </a:ext>
            </a:extLst>
          </p:cNvPr>
          <p:cNvPicPr>
            <a:picLocks noChangeAspect="1"/>
          </p:cNvPicPr>
          <p:nvPr userDrawn="1"/>
        </p:nvPicPr>
        <p:blipFill>
          <a:blip r:embed="rId3"/>
          <a:stretch>
            <a:fillRect/>
          </a:stretch>
        </p:blipFill>
        <p:spPr>
          <a:xfrm>
            <a:off x="6878708" y="1133804"/>
            <a:ext cx="3464572" cy="1188824"/>
          </a:xfrm>
          <a:prstGeom prst="rect">
            <a:avLst/>
          </a:prstGeom>
        </p:spPr>
      </p:pic>
      <p:sp>
        <p:nvSpPr>
          <p:cNvPr id="5" name="Rectangle 4">
            <a:extLst>
              <a:ext uri="{FF2B5EF4-FFF2-40B4-BE49-F238E27FC236}">
                <a16:creationId xmlns:a16="http://schemas.microsoft.com/office/drawing/2014/main" id="{54F54413-1883-104E-97E6-5B0636D04A37}"/>
              </a:ext>
            </a:extLst>
          </p:cNvPr>
          <p:cNvSpPr/>
          <p:nvPr userDrawn="1"/>
        </p:nvSpPr>
        <p:spPr>
          <a:xfrm>
            <a:off x="6010902" y="640080"/>
            <a:ext cx="45719" cy="2176272"/>
          </a:xfrm>
          <a:prstGeom prst="rect">
            <a:avLst/>
          </a:prstGeom>
          <a:solidFill>
            <a:srgbClr val="2E4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FF00"/>
              </a:highlight>
            </a:endParaRPr>
          </a:p>
        </p:txBody>
      </p:sp>
      <p:sp>
        <p:nvSpPr>
          <p:cNvPr id="6" name="TextBox 5">
            <a:extLst>
              <a:ext uri="{FF2B5EF4-FFF2-40B4-BE49-F238E27FC236}">
                <a16:creationId xmlns:a16="http://schemas.microsoft.com/office/drawing/2014/main" id="{A0206890-346F-8742-8199-7FD9DBB9D05A}"/>
              </a:ext>
            </a:extLst>
          </p:cNvPr>
          <p:cNvSpPr txBox="1"/>
          <p:nvPr userDrawn="1"/>
        </p:nvSpPr>
        <p:spPr>
          <a:xfrm>
            <a:off x="2711562" y="4479555"/>
            <a:ext cx="8038214" cy="830997"/>
          </a:xfrm>
          <a:prstGeom prst="rect">
            <a:avLst/>
          </a:prstGeom>
          <a:noFill/>
        </p:spPr>
        <p:txBody>
          <a:bodyPr wrap="square" rtlCol="0">
            <a:spAutoFit/>
          </a:bodyPr>
          <a:lstStyle/>
          <a:p>
            <a:r>
              <a:rPr lang="en-US" sz="4800" b="1" i="0" dirty="0">
                <a:solidFill>
                  <a:schemeClr val="bg1"/>
                </a:solidFill>
                <a:latin typeface="Poppins ExtraBold" pitchFamily="2" charset="77"/>
                <a:cs typeface="Poppins ExtraBold" pitchFamily="2" charset="77"/>
              </a:rPr>
              <a:t>DOCUMENT TITLE HERE</a:t>
            </a:r>
          </a:p>
        </p:txBody>
      </p:sp>
      <p:sp>
        <p:nvSpPr>
          <p:cNvPr id="7" name="TextBox 6">
            <a:extLst>
              <a:ext uri="{FF2B5EF4-FFF2-40B4-BE49-F238E27FC236}">
                <a16:creationId xmlns:a16="http://schemas.microsoft.com/office/drawing/2014/main" id="{5C80217B-FE4F-DD48-BB48-178E49F472F0}"/>
              </a:ext>
            </a:extLst>
          </p:cNvPr>
          <p:cNvSpPr txBox="1"/>
          <p:nvPr userDrawn="1"/>
        </p:nvSpPr>
        <p:spPr>
          <a:xfrm>
            <a:off x="3167854" y="5310552"/>
            <a:ext cx="7125630" cy="369332"/>
          </a:xfrm>
          <a:prstGeom prst="rect">
            <a:avLst/>
          </a:prstGeom>
          <a:noFill/>
        </p:spPr>
        <p:txBody>
          <a:bodyPr wrap="square" rtlCol="0">
            <a:spAutoFit/>
          </a:bodyPr>
          <a:lstStyle/>
          <a:p>
            <a:r>
              <a:rPr lang="en-US" dirty="0">
                <a:solidFill>
                  <a:schemeClr val="bg1"/>
                </a:solidFill>
                <a:latin typeface="Poppins Medium" pitchFamily="2" charset="77"/>
                <a:cs typeface="Poppins Medium" pitchFamily="2" charset="77"/>
              </a:rPr>
              <a:t>Subtitle here</a:t>
            </a:r>
          </a:p>
        </p:txBody>
      </p:sp>
    </p:spTree>
    <p:extLst>
      <p:ext uri="{BB962C8B-B14F-4D97-AF65-F5344CB8AC3E}">
        <p14:creationId xmlns:p14="http://schemas.microsoft.com/office/powerpoint/2010/main" val="298258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5D1C6-CCB1-6343-BEC5-2DFE5F10E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03AD66-8BF4-BA4F-88B9-FFF72A99649A}"/>
              </a:ext>
            </a:extLst>
          </p:cNvPr>
          <p:cNvSpPr>
            <a:spLocks noGrp="1"/>
          </p:cNvSpPr>
          <p:nvPr>
            <p:ph type="dt" sz="half" idx="10"/>
          </p:nvPr>
        </p:nvSpPr>
        <p:spPr/>
        <p:txBody>
          <a:bodyPr/>
          <a:lstStyle/>
          <a:p>
            <a:fld id="{9FC7441A-44A5-B94F-B8CF-B10E79583C5E}" type="datetimeFigureOut">
              <a:rPr lang="en-US" smtClean="0"/>
              <a:t>9/14/2023</a:t>
            </a:fld>
            <a:endParaRPr lang="en-US"/>
          </a:p>
        </p:txBody>
      </p:sp>
      <p:sp>
        <p:nvSpPr>
          <p:cNvPr id="4" name="Footer Placeholder 3">
            <a:extLst>
              <a:ext uri="{FF2B5EF4-FFF2-40B4-BE49-F238E27FC236}">
                <a16:creationId xmlns:a16="http://schemas.microsoft.com/office/drawing/2014/main" id="{313EC583-DC1C-004A-B652-B56B348251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91FAB6-C668-3C4E-8AC0-286CA6BD6116}"/>
              </a:ext>
            </a:extLst>
          </p:cNvPr>
          <p:cNvSpPr>
            <a:spLocks noGrp="1"/>
          </p:cNvSpPr>
          <p:nvPr>
            <p:ph type="sldNum" sz="quarter" idx="12"/>
          </p:nvPr>
        </p:nvSpPr>
        <p:spPr/>
        <p:txBody>
          <a:bodyPr/>
          <a:lstStyle/>
          <a:p>
            <a:fld id="{369519EE-8A7D-5643-AAF1-48EF8C9EDE93}" type="slidenum">
              <a:rPr lang="en-US" smtClean="0"/>
              <a:t>‹#›</a:t>
            </a:fld>
            <a:endParaRPr lang="en-US"/>
          </a:p>
        </p:txBody>
      </p:sp>
    </p:spTree>
    <p:extLst>
      <p:ext uri="{BB962C8B-B14F-4D97-AF65-F5344CB8AC3E}">
        <p14:creationId xmlns:p14="http://schemas.microsoft.com/office/powerpoint/2010/main" val="2086867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5A984F-7DA9-E545-99EB-1101DE97626A}"/>
              </a:ext>
            </a:extLst>
          </p:cNvPr>
          <p:cNvSpPr>
            <a:spLocks noGrp="1"/>
          </p:cNvSpPr>
          <p:nvPr>
            <p:ph type="dt" sz="half" idx="10"/>
          </p:nvPr>
        </p:nvSpPr>
        <p:spPr/>
        <p:txBody>
          <a:bodyPr/>
          <a:lstStyle/>
          <a:p>
            <a:fld id="{9FC7441A-44A5-B94F-B8CF-B10E79583C5E}" type="datetimeFigureOut">
              <a:rPr lang="en-US" smtClean="0"/>
              <a:t>9/14/2023</a:t>
            </a:fld>
            <a:endParaRPr lang="en-US"/>
          </a:p>
        </p:txBody>
      </p:sp>
      <p:sp>
        <p:nvSpPr>
          <p:cNvPr id="3" name="Footer Placeholder 2">
            <a:extLst>
              <a:ext uri="{FF2B5EF4-FFF2-40B4-BE49-F238E27FC236}">
                <a16:creationId xmlns:a16="http://schemas.microsoft.com/office/drawing/2014/main" id="{4E999383-A1F1-504A-B431-619A244F33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7FDB98-4F43-A84D-96EF-4ED4D7AC5539}"/>
              </a:ext>
            </a:extLst>
          </p:cNvPr>
          <p:cNvSpPr>
            <a:spLocks noGrp="1"/>
          </p:cNvSpPr>
          <p:nvPr>
            <p:ph type="sldNum" sz="quarter" idx="12"/>
          </p:nvPr>
        </p:nvSpPr>
        <p:spPr/>
        <p:txBody>
          <a:bodyPr/>
          <a:lstStyle/>
          <a:p>
            <a:fld id="{369519EE-8A7D-5643-AAF1-48EF8C9EDE93}" type="slidenum">
              <a:rPr lang="en-US" smtClean="0"/>
              <a:t>‹#›</a:t>
            </a:fld>
            <a:endParaRPr lang="en-US"/>
          </a:p>
        </p:txBody>
      </p:sp>
    </p:spTree>
    <p:extLst>
      <p:ext uri="{BB962C8B-B14F-4D97-AF65-F5344CB8AC3E}">
        <p14:creationId xmlns:p14="http://schemas.microsoft.com/office/powerpoint/2010/main" val="3514150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3DAED-8C7C-7C42-BEBE-82FA304B14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838D1A-81C1-544A-8B13-C324E050D9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E1D5BF-8C0D-4841-9C48-365D94811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B7E0F6-0558-104E-B7C0-05F5621978B8}"/>
              </a:ext>
            </a:extLst>
          </p:cNvPr>
          <p:cNvSpPr>
            <a:spLocks noGrp="1"/>
          </p:cNvSpPr>
          <p:nvPr>
            <p:ph type="dt" sz="half" idx="10"/>
          </p:nvPr>
        </p:nvSpPr>
        <p:spPr/>
        <p:txBody>
          <a:bodyPr/>
          <a:lstStyle/>
          <a:p>
            <a:fld id="{9FC7441A-44A5-B94F-B8CF-B10E79583C5E}" type="datetimeFigureOut">
              <a:rPr lang="en-US" smtClean="0"/>
              <a:t>9/14/2023</a:t>
            </a:fld>
            <a:endParaRPr lang="en-US"/>
          </a:p>
        </p:txBody>
      </p:sp>
      <p:sp>
        <p:nvSpPr>
          <p:cNvPr id="6" name="Footer Placeholder 5">
            <a:extLst>
              <a:ext uri="{FF2B5EF4-FFF2-40B4-BE49-F238E27FC236}">
                <a16:creationId xmlns:a16="http://schemas.microsoft.com/office/drawing/2014/main" id="{57916B95-5A5C-FD4F-8FB2-2979CB9445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957213-CC10-CD4F-96B4-E41F01DF579C}"/>
              </a:ext>
            </a:extLst>
          </p:cNvPr>
          <p:cNvSpPr>
            <a:spLocks noGrp="1"/>
          </p:cNvSpPr>
          <p:nvPr>
            <p:ph type="sldNum" sz="quarter" idx="12"/>
          </p:nvPr>
        </p:nvSpPr>
        <p:spPr/>
        <p:txBody>
          <a:bodyPr/>
          <a:lstStyle/>
          <a:p>
            <a:fld id="{369519EE-8A7D-5643-AAF1-48EF8C9EDE93}" type="slidenum">
              <a:rPr lang="en-US" smtClean="0"/>
              <a:t>‹#›</a:t>
            </a:fld>
            <a:endParaRPr lang="en-US"/>
          </a:p>
        </p:txBody>
      </p:sp>
    </p:spTree>
    <p:extLst>
      <p:ext uri="{BB962C8B-B14F-4D97-AF65-F5344CB8AC3E}">
        <p14:creationId xmlns:p14="http://schemas.microsoft.com/office/powerpoint/2010/main" val="3417245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1B7B6-877D-B74D-B862-516C44FF79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39D0C1-7747-4042-ADE8-B21B7243FB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75B6B1-F094-474C-8F08-518DA0380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8842FD-2597-6944-88F6-8293D7F0EB92}"/>
              </a:ext>
            </a:extLst>
          </p:cNvPr>
          <p:cNvSpPr>
            <a:spLocks noGrp="1"/>
          </p:cNvSpPr>
          <p:nvPr>
            <p:ph type="dt" sz="half" idx="10"/>
          </p:nvPr>
        </p:nvSpPr>
        <p:spPr/>
        <p:txBody>
          <a:bodyPr/>
          <a:lstStyle/>
          <a:p>
            <a:fld id="{9FC7441A-44A5-B94F-B8CF-B10E79583C5E}" type="datetimeFigureOut">
              <a:rPr lang="en-US" smtClean="0"/>
              <a:t>9/14/2023</a:t>
            </a:fld>
            <a:endParaRPr lang="en-US"/>
          </a:p>
        </p:txBody>
      </p:sp>
      <p:sp>
        <p:nvSpPr>
          <p:cNvPr id="6" name="Footer Placeholder 5">
            <a:extLst>
              <a:ext uri="{FF2B5EF4-FFF2-40B4-BE49-F238E27FC236}">
                <a16:creationId xmlns:a16="http://schemas.microsoft.com/office/drawing/2014/main" id="{885B0E31-6597-734E-9AEE-7C3FE5BFF2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86E700-12B6-C849-9675-046EDA9B4A5D}"/>
              </a:ext>
            </a:extLst>
          </p:cNvPr>
          <p:cNvSpPr>
            <a:spLocks noGrp="1"/>
          </p:cNvSpPr>
          <p:nvPr>
            <p:ph type="sldNum" sz="quarter" idx="12"/>
          </p:nvPr>
        </p:nvSpPr>
        <p:spPr/>
        <p:txBody>
          <a:bodyPr/>
          <a:lstStyle/>
          <a:p>
            <a:fld id="{369519EE-8A7D-5643-AAF1-48EF8C9EDE93}" type="slidenum">
              <a:rPr lang="en-US" smtClean="0"/>
              <a:t>‹#›</a:t>
            </a:fld>
            <a:endParaRPr lang="en-US"/>
          </a:p>
        </p:txBody>
      </p:sp>
    </p:spTree>
    <p:extLst>
      <p:ext uri="{BB962C8B-B14F-4D97-AF65-F5344CB8AC3E}">
        <p14:creationId xmlns:p14="http://schemas.microsoft.com/office/powerpoint/2010/main" val="1135656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58C26-622C-6B45-B1AF-82F35D54BE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EA8BA-5A24-4D48-A06D-9B11D42191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0F4F6-6B5F-7B45-85E4-DD35884EF671}"/>
              </a:ext>
            </a:extLst>
          </p:cNvPr>
          <p:cNvSpPr>
            <a:spLocks noGrp="1"/>
          </p:cNvSpPr>
          <p:nvPr>
            <p:ph type="dt" sz="half" idx="10"/>
          </p:nvPr>
        </p:nvSpPr>
        <p:spPr/>
        <p:txBody>
          <a:bodyPr/>
          <a:lstStyle/>
          <a:p>
            <a:fld id="{9FC7441A-44A5-B94F-B8CF-B10E79583C5E}" type="datetimeFigureOut">
              <a:rPr lang="en-US" smtClean="0"/>
              <a:t>9/14/2023</a:t>
            </a:fld>
            <a:endParaRPr lang="en-US"/>
          </a:p>
        </p:txBody>
      </p:sp>
      <p:sp>
        <p:nvSpPr>
          <p:cNvPr id="5" name="Footer Placeholder 4">
            <a:extLst>
              <a:ext uri="{FF2B5EF4-FFF2-40B4-BE49-F238E27FC236}">
                <a16:creationId xmlns:a16="http://schemas.microsoft.com/office/drawing/2014/main" id="{314292CF-6801-7D43-9D3F-4F913DFFF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4DFE10-6FCB-7B48-929C-11E081915DF2}"/>
              </a:ext>
            </a:extLst>
          </p:cNvPr>
          <p:cNvSpPr>
            <a:spLocks noGrp="1"/>
          </p:cNvSpPr>
          <p:nvPr>
            <p:ph type="sldNum" sz="quarter" idx="12"/>
          </p:nvPr>
        </p:nvSpPr>
        <p:spPr/>
        <p:txBody>
          <a:bodyPr/>
          <a:lstStyle/>
          <a:p>
            <a:fld id="{369519EE-8A7D-5643-AAF1-48EF8C9EDE93}" type="slidenum">
              <a:rPr lang="en-US" smtClean="0"/>
              <a:t>‹#›</a:t>
            </a:fld>
            <a:endParaRPr lang="en-US"/>
          </a:p>
        </p:txBody>
      </p:sp>
    </p:spTree>
    <p:extLst>
      <p:ext uri="{BB962C8B-B14F-4D97-AF65-F5344CB8AC3E}">
        <p14:creationId xmlns:p14="http://schemas.microsoft.com/office/powerpoint/2010/main" val="3006203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8BDC7-F299-C241-89FD-4C6D69736B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C21DBD-BBEF-AA43-B829-2AD20CC342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63C0-8E34-5D4E-95A6-0E50053846FB}"/>
              </a:ext>
            </a:extLst>
          </p:cNvPr>
          <p:cNvSpPr>
            <a:spLocks noGrp="1"/>
          </p:cNvSpPr>
          <p:nvPr>
            <p:ph type="dt" sz="half" idx="10"/>
          </p:nvPr>
        </p:nvSpPr>
        <p:spPr/>
        <p:txBody>
          <a:bodyPr/>
          <a:lstStyle/>
          <a:p>
            <a:fld id="{9FC7441A-44A5-B94F-B8CF-B10E79583C5E}" type="datetimeFigureOut">
              <a:rPr lang="en-US" smtClean="0"/>
              <a:t>9/14/2023</a:t>
            </a:fld>
            <a:endParaRPr lang="en-US"/>
          </a:p>
        </p:txBody>
      </p:sp>
      <p:sp>
        <p:nvSpPr>
          <p:cNvPr id="5" name="Footer Placeholder 4">
            <a:extLst>
              <a:ext uri="{FF2B5EF4-FFF2-40B4-BE49-F238E27FC236}">
                <a16:creationId xmlns:a16="http://schemas.microsoft.com/office/drawing/2014/main" id="{355A24D5-DDE6-D346-AC29-B9718FEFE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4789D-B230-7749-9334-775AD36DCDA1}"/>
              </a:ext>
            </a:extLst>
          </p:cNvPr>
          <p:cNvSpPr>
            <a:spLocks noGrp="1"/>
          </p:cNvSpPr>
          <p:nvPr>
            <p:ph type="sldNum" sz="quarter" idx="12"/>
          </p:nvPr>
        </p:nvSpPr>
        <p:spPr/>
        <p:txBody>
          <a:bodyPr/>
          <a:lstStyle/>
          <a:p>
            <a:fld id="{369519EE-8A7D-5643-AAF1-48EF8C9EDE93}" type="slidenum">
              <a:rPr lang="en-US" smtClean="0"/>
              <a:t>‹#›</a:t>
            </a:fld>
            <a:endParaRPr lang="en-US"/>
          </a:p>
        </p:txBody>
      </p:sp>
    </p:spTree>
    <p:extLst>
      <p:ext uri="{BB962C8B-B14F-4D97-AF65-F5344CB8AC3E}">
        <p14:creationId xmlns:p14="http://schemas.microsoft.com/office/powerpoint/2010/main" val="2465258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286F-02AA-4D6D-B891-BA767A714C83}"/>
              </a:ext>
            </a:extLst>
          </p:cNvPr>
          <p:cNvSpPr>
            <a:spLocks noGrp="1"/>
          </p:cNvSpPr>
          <p:nvPr>
            <p:ph type="title" hasCustomPrompt="1"/>
          </p:nvPr>
        </p:nvSpPr>
        <p:spPr>
          <a:xfrm>
            <a:off x="838200" y="365126"/>
            <a:ext cx="10515600" cy="742420"/>
          </a:xfrm>
        </p:spPr>
        <p:txBody>
          <a:bodyPr anchor="b">
            <a:normAutofit/>
          </a:bodyPr>
          <a:lstStyle>
            <a:lvl1pPr>
              <a:defRPr sz="3800">
                <a:solidFill>
                  <a:schemeClr val="accent1"/>
                </a:solidFill>
                <a:latin typeface="Arial Black" panose="020B0A04020102020204" pitchFamily="34" charset="0"/>
                <a:ea typeface="Centra No2 Extrabold" pitchFamily="50" charset="0"/>
              </a:defRPr>
            </a:lvl1pPr>
          </a:lstStyle>
          <a:p>
            <a:r>
              <a:rPr lang="en-US" dirty="0"/>
              <a:t>Click to edit title</a:t>
            </a:r>
            <a:endParaRPr lang="en-GB" dirty="0"/>
          </a:p>
        </p:txBody>
      </p:sp>
      <p:sp>
        <p:nvSpPr>
          <p:cNvPr id="3" name="Content Placeholder 2">
            <a:extLst>
              <a:ext uri="{FF2B5EF4-FFF2-40B4-BE49-F238E27FC236}">
                <a16:creationId xmlns:a16="http://schemas.microsoft.com/office/drawing/2014/main" id="{876F709F-387B-4C7B-80B1-99AF4E337655}"/>
              </a:ext>
            </a:extLst>
          </p:cNvPr>
          <p:cNvSpPr>
            <a:spLocks noGrp="1"/>
          </p:cNvSpPr>
          <p:nvPr>
            <p:ph idx="1"/>
          </p:nvPr>
        </p:nvSpPr>
        <p:spPr>
          <a:xfrm>
            <a:off x="838200" y="2082800"/>
            <a:ext cx="6189133" cy="4094163"/>
          </a:xfrm>
        </p:spPr>
        <p:txBody>
          <a:bodyPr>
            <a:normAutofit/>
          </a:bodyPr>
          <a:lstStyle>
            <a:lvl1pPr marL="285750" indent="-285750">
              <a:buClr>
                <a:schemeClr val="accent1"/>
              </a:buClr>
              <a:buSzPct val="100000"/>
              <a:buFont typeface="Arial" panose="020B0604020202020204" pitchFamily="34" charset="0"/>
              <a:buChar char="•"/>
              <a:defRPr sz="1600">
                <a:latin typeface="Arial" panose="020B0604020202020204" pitchFamily="34" charset="0"/>
                <a:ea typeface="Centra No2 Light" pitchFamily="50" charset="0"/>
                <a:cs typeface="Arial" panose="020B0604020202020204" pitchFamily="34" charset="0"/>
              </a:defRPr>
            </a:lvl1pPr>
            <a:lvl2pPr marL="742950" indent="-285750">
              <a:buClr>
                <a:schemeClr val="accent1"/>
              </a:buClr>
              <a:buSzPct val="100000"/>
              <a:buFont typeface="Arial" panose="020B0604020202020204" pitchFamily="34" charset="0"/>
              <a:buChar char="•"/>
              <a:defRPr sz="1600">
                <a:latin typeface="Arial" panose="020B0604020202020204" pitchFamily="34" charset="0"/>
                <a:ea typeface="Centra No2 Light" pitchFamily="50" charset="0"/>
                <a:cs typeface="Arial" panose="020B0604020202020204" pitchFamily="34" charset="0"/>
              </a:defRPr>
            </a:lvl2pPr>
            <a:lvl3pPr marL="1200150" indent="-285750">
              <a:buClr>
                <a:schemeClr val="accent1"/>
              </a:buClr>
              <a:buSzPct val="100000"/>
              <a:buFont typeface="Arial" panose="020B0604020202020204" pitchFamily="34" charset="0"/>
              <a:buChar char="•"/>
              <a:defRPr sz="1600">
                <a:latin typeface="Arial" panose="020B0604020202020204" pitchFamily="34" charset="0"/>
                <a:ea typeface="Centra No2 Light" pitchFamily="50" charset="0"/>
                <a:cs typeface="Arial" panose="020B0604020202020204" pitchFamily="34" charset="0"/>
              </a:defRPr>
            </a:lvl3pPr>
            <a:lvl4pPr marL="1657350" indent="-285750">
              <a:buClr>
                <a:schemeClr val="accent1"/>
              </a:buClr>
              <a:buSzPct val="100000"/>
              <a:buFont typeface="Arial" panose="020B0604020202020204" pitchFamily="34" charset="0"/>
              <a:buChar char="•"/>
              <a:defRPr sz="1600">
                <a:latin typeface="Arial" panose="020B0604020202020204" pitchFamily="34" charset="0"/>
                <a:ea typeface="Centra No2 Light" pitchFamily="50" charset="0"/>
                <a:cs typeface="Arial" panose="020B0604020202020204" pitchFamily="34" charset="0"/>
              </a:defRPr>
            </a:lvl4pPr>
            <a:lvl5pPr marL="2114550" indent="-285750">
              <a:buClr>
                <a:schemeClr val="accent1"/>
              </a:buClr>
              <a:buSzPct val="100000"/>
              <a:buFont typeface="Arial" panose="020B0604020202020204" pitchFamily="34" charset="0"/>
              <a:buChar char="•"/>
              <a:defRPr sz="1600">
                <a:latin typeface="Arial" panose="020B0604020202020204" pitchFamily="34" charset="0"/>
                <a:ea typeface="Centra No2 Light" pitchFamily="50"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8">
            <a:extLst>
              <a:ext uri="{FF2B5EF4-FFF2-40B4-BE49-F238E27FC236}">
                <a16:creationId xmlns:a16="http://schemas.microsoft.com/office/drawing/2014/main" id="{88F66E07-154D-413F-9555-3E3853D33462}"/>
              </a:ext>
            </a:extLst>
          </p:cNvPr>
          <p:cNvSpPr>
            <a:spLocks noGrp="1"/>
          </p:cNvSpPr>
          <p:nvPr>
            <p:ph type="body" sz="quarter" idx="13" hasCustomPrompt="1"/>
          </p:nvPr>
        </p:nvSpPr>
        <p:spPr>
          <a:xfrm>
            <a:off x="838200" y="1168402"/>
            <a:ext cx="10515600" cy="837141"/>
          </a:xfrm>
        </p:spPr>
        <p:txBody>
          <a:bodyPr/>
          <a:lstStyle>
            <a:lvl1pPr marL="0" indent="0">
              <a:buNone/>
              <a:defRPr sz="2200" b="1">
                <a:latin typeface="Arial" panose="020B0604020202020204" pitchFamily="34" charset="0"/>
                <a:ea typeface="Centra No2 Medium" pitchFamily="50" charset="0"/>
                <a:cs typeface="Arial" panose="020B0604020202020204" pitchFamily="34" charset="0"/>
              </a:defRPr>
            </a:lvl1pPr>
          </a:lstStyle>
          <a:p>
            <a:pPr lvl="0"/>
            <a:r>
              <a:rPr lang="en-US" dirty="0"/>
              <a:t>Click to edit subtitle</a:t>
            </a:r>
            <a:endParaRPr lang="en-GB" dirty="0"/>
          </a:p>
        </p:txBody>
      </p:sp>
      <p:pic>
        <p:nvPicPr>
          <p:cNvPr id="10" name="Picture 9">
            <a:extLst>
              <a:ext uri="{FF2B5EF4-FFF2-40B4-BE49-F238E27FC236}">
                <a16:creationId xmlns:a16="http://schemas.microsoft.com/office/drawing/2014/main" id="{99820C01-E328-4347-B6EF-605BE2BF74E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97848" y="237645"/>
            <a:ext cx="1101522" cy="335780"/>
          </a:xfrm>
          <a:prstGeom prst="rect">
            <a:avLst/>
          </a:prstGeom>
        </p:spPr>
      </p:pic>
      <p:sp>
        <p:nvSpPr>
          <p:cNvPr id="11" name="Oval 10">
            <a:extLst>
              <a:ext uri="{FF2B5EF4-FFF2-40B4-BE49-F238E27FC236}">
                <a16:creationId xmlns:a16="http://schemas.microsoft.com/office/drawing/2014/main" id="{ADEA4F4F-21DE-4942-AC2C-3169A19BD2C4}"/>
              </a:ext>
            </a:extLst>
          </p:cNvPr>
          <p:cNvSpPr/>
          <p:nvPr userDrawn="1"/>
        </p:nvSpPr>
        <p:spPr>
          <a:xfrm>
            <a:off x="11741445" y="6462430"/>
            <a:ext cx="315850" cy="3158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EED9AB3E-E5D5-4C29-873F-03DA97765A6B}" type="slidenum">
              <a:rPr lang="en-GB" sz="1200" smtClean="0"/>
              <a:t>‹#›</a:t>
            </a:fld>
            <a:endParaRPr lang="en-GB" sz="1200" dirty="0"/>
          </a:p>
        </p:txBody>
      </p:sp>
    </p:spTree>
    <p:extLst>
      <p:ext uri="{BB962C8B-B14F-4D97-AF65-F5344CB8AC3E}">
        <p14:creationId xmlns:p14="http://schemas.microsoft.com/office/powerpoint/2010/main" val="140434178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609710-1DC7-3648-B102-BBCDF0B2B604}"/>
              </a:ext>
            </a:extLst>
          </p:cNvPr>
          <p:cNvPicPr>
            <a:picLocks noChangeAspect="1"/>
          </p:cNvPicPr>
          <p:nvPr userDrawn="1"/>
        </p:nvPicPr>
        <p:blipFill>
          <a:blip r:embed="rId2"/>
          <a:stretch>
            <a:fillRect/>
          </a:stretch>
        </p:blipFill>
        <p:spPr>
          <a:xfrm>
            <a:off x="10342124" y="148146"/>
            <a:ext cx="1670761" cy="1294155"/>
          </a:xfrm>
          <a:prstGeom prst="rect">
            <a:avLst/>
          </a:prstGeom>
        </p:spPr>
      </p:pic>
      <p:pic>
        <p:nvPicPr>
          <p:cNvPr id="8" name="Picture 7">
            <a:extLst>
              <a:ext uri="{FF2B5EF4-FFF2-40B4-BE49-F238E27FC236}">
                <a16:creationId xmlns:a16="http://schemas.microsoft.com/office/drawing/2014/main" id="{28EF1EC8-75CA-6E49-931D-CDD9A5CE2E73}"/>
              </a:ext>
            </a:extLst>
          </p:cNvPr>
          <p:cNvPicPr>
            <a:picLocks noChangeAspect="1"/>
          </p:cNvPicPr>
          <p:nvPr userDrawn="1"/>
        </p:nvPicPr>
        <p:blipFill>
          <a:blip r:embed="rId3"/>
          <a:stretch>
            <a:fillRect/>
          </a:stretch>
        </p:blipFill>
        <p:spPr>
          <a:xfrm>
            <a:off x="10342123" y="1531299"/>
            <a:ext cx="1670762" cy="573301"/>
          </a:xfrm>
          <a:prstGeom prst="rect">
            <a:avLst/>
          </a:prstGeom>
        </p:spPr>
      </p:pic>
      <p:sp>
        <p:nvSpPr>
          <p:cNvPr id="9" name="Title 8">
            <a:extLst>
              <a:ext uri="{FF2B5EF4-FFF2-40B4-BE49-F238E27FC236}">
                <a16:creationId xmlns:a16="http://schemas.microsoft.com/office/drawing/2014/main" id="{3C003FFA-4079-FD41-B502-C350AA7458B2}"/>
              </a:ext>
            </a:extLst>
          </p:cNvPr>
          <p:cNvSpPr txBox="1">
            <a:spLocks/>
          </p:cNvSpPr>
          <p:nvPr userDrawn="1"/>
        </p:nvSpPr>
        <p:spPr>
          <a:xfrm>
            <a:off x="1384610" y="492386"/>
            <a:ext cx="699951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2E4C5B"/>
                </a:solidFill>
                <a:latin typeface="Poppins Medium" pitchFamily="2" charset="77"/>
                <a:cs typeface="Poppins Medium" pitchFamily="2" charset="77"/>
              </a:rPr>
              <a:t>Click to edit Master title style</a:t>
            </a:r>
          </a:p>
        </p:txBody>
      </p:sp>
      <p:sp>
        <p:nvSpPr>
          <p:cNvPr id="10" name="Text Placeholder 10">
            <a:extLst>
              <a:ext uri="{FF2B5EF4-FFF2-40B4-BE49-F238E27FC236}">
                <a16:creationId xmlns:a16="http://schemas.microsoft.com/office/drawing/2014/main" id="{3FB33225-FDAC-7146-BFFB-CEA5A3FB22D8}"/>
              </a:ext>
            </a:extLst>
          </p:cNvPr>
          <p:cNvSpPr txBox="1">
            <a:spLocks/>
          </p:cNvSpPr>
          <p:nvPr userDrawn="1"/>
        </p:nvSpPr>
        <p:spPr>
          <a:xfrm>
            <a:off x="1415837" y="2415262"/>
            <a:ext cx="8926286" cy="36247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B3151"/>
                </a:solidFill>
                <a:latin typeface="Poppins Medium" pitchFamily="2" charset="77"/>
                <a:cs typeface="Poppins Medium" pitchFamily="2" charset="77"/>
              </a:rPr>
              <a:t>Click to edit Master text styles</a:t>
            </a:r>
          </a:p>
          <a:p>
            <a:pPr lvl="1"/>
            <a:r>
              <a:rPr lang="en-US" dirty="0">
                <a:solidFill>
                  <a:srgbClr val="1B3151"/>
                </a:solidFill>
                <a:latin typeface="Poppins Medium" pitchFamily="2" charset="77"/>
                <a:cs typeface="Poppins Medium" pitchFamily="2" charset="77"/>
              </a:rPr>
              <a:t>Second level</a:t>
            </a:r>
          </a:p>
          <a:p>
            <a:pPr lvl="2"/>
            <a:r>
              <a:rPr lang="en-US" dirty="0">
                <a:solidFill>
                  <a:srgbClr val="1B3151"/>
                </a:solidFill>
                <a:latin typeface="Poppins Medium" pitchFamily="2" charset="77"/>
                <a:cs typeface="Poppins Medium" pitchFamily="2" charset="77"/>
              </a:rPr>
              <a:t>Third level</a:t>
            </a:r>
          </a:p>
          <a:p>
            <a:pPr lvl="3"/>
            <a:r>
              <a:rPr lang="en-US" dirty="0">
                <a:solidFill>
                  <a:srgbClr val="1B3151"/>
                </a:solidFill>
                <a:latin typeface="Poppins Medium" pitchFamily="2" charset="77"/>
                <a:cs typeface="Poppins Medium" pitchFamily="2" charset="77"/>
              </a:rPr>
              <a:t>Fourth level</a:t>
            </a:r>
          </a:p>
          <a:p>
            <a:pPr lvl="4"/>
            <a:r>
              <a:rPr lang="en-US" dirty="0">
                <a:solidFill>
                  <a:srgbClr val="1B3151"/>
                </a:solidFill>
                <a:latin typeface="Poppins Medium" pitchFamily="2" charset="77"/>
                <a:cs typeface="Poppins Medium" pitchFamily="2" charset="77"/>
              </a:rPr>
              <a:t>Fifth level</a:t>
            </a:r>
          </a:p>
        </p:txBody>
      </p:sp>
    </p:spTree>
    <p:extLst>
      <p:ext uri="{BB962C8B-B14F-4D97-AF65-F5344CB8AC3E}">
        <p14:creationId xmlns:p14="http://schemas.microsoft.com/office/powerpoint/2010/main" val="200343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0AC-A834-714D-BBD2-4BB85BAD5914}"/>
              </a:ext>
            </a:extLst>
          </p:cNvPr>
          <p:cNvSpPr>
            <a:spLocks noGrp="1"/>
          </p:cNvSpPr>
          <p:nvPr>
            <p:ph type="title"/>
          </p:nvPr>
        </p:nvSpPr>
        <p:spPr>
          <a:xfrm>
            <a:off x="1570383" y="365125"/>
            <a:ext cx="9783417" cy="1325563"/>
          </a:xfrm>
          <a:prstGeom prst="rect">
            <a:avLst/>
          </a:prstGeom>
        </p:spPr>
        <p:txBody>
          <a:bodyPr/>
          <a:lstStyle>
            <a:lvl1pPr>
              <a:defRPr>
                <a:solidFill>
                  <a:srgbClr val="2E4C5B"/>
                </a:solidFill>
                <a:latin typeface="Poppins Medium" pitchFamily="2" charset="77"/>
                <a:cs typeface="Poppins Medium" pitchFamily="2" charset="77"/>
              </a:defRPr>
            </a:lvl1pPr>
          </a:lstStyle>
          <a:p>
            <a:r>
              <a:rPr lang="en-US" dirty="0"/>
              <a:t>Click to edit Master title style</a:t>
            </a:r>
          </a:p>
        </p:txBody>
      </p:sp>
      <p:pic>
        <p:nvPicPr>
          <p:cNvPr id="3" name="Picture 2">
            <a:extLst>
              <a:ext uri="{FF2B5EF4-FFF2-40B4-BE49-F238E27FC236}">
                <a16:creationId xmlns:a16="http://schemas.microsoft.com/office/drawing/2014/main" id="{01560FF9-AC98-F84C-A98F-D3F5E5D99801}"/>
              </a:ext>
            </a:extLst>
          </p:cNvPr>
          <p:cNvPicPr>
            <a:picLocks noChangeAspect="1"/>
          </p:cNvPicPr>
          <p:nvPr userDrawn="1"/>
        </p:nvPicPr>
        <p:blipFill rotWithShape="1">
          <a:blip r:embed="rId2"/>
          <a:srcRect l="-4577" r="65350"/>
          <a:stretch/>
        </p:blipFill>
        <p:spPr>
          <a:xfrm>
            <a:off x="0" y="119921"/>
            <a:ext cx="989703" cy="6618158"/>
          </a:xfrm>
          <a:prstGeom prst="rect">
            <a:avLst/>
          </a:prstGeom>
        </p:spPr>
      </p:pic>
      <p:pic>
        <p:nvPicPr>
          <p:cNvPr id="4" name="Picture 3">
            <a:extLst>
              <a:ext uri="{FF2B5EF4-FFF2-40B4-BE49-F238E27FC236}">
                <a16:creationId xmlns:a16="http://schemas.microsoft.com/office/drawing/2014/main" id="{946369AF-E6FE-EA4A-AD4E-2640D93B7368}"/>
              </a:ext>
            </a:extLst>
          </p:cNvPr>
          <p:cNvPicPr>
            <a:picLocks noChangeAspect="1"/>
          </p:cNvPicPr>
          <p:nvPr userDrawn="1"/>
        </p:nvPicPr>
        <p:blipFill>
          <a:blip r:embed="rId3"/>
          <a:stretch>
            <a:fillRect/>
          </a:stretch>
        </p:blipFill>
        <p:spPr>
          <a:xfrm>
            <a:off x="10282489" y="4536421"/>
            <a:ext cx="1670761" cy="1294155"/>
          </a:xfrm>
          <a:prstGeom prst="rect">
            <a:avLst/>
          </a:prstGeom>
        </p:spPr>
      </p:pic>
      <p:pic>
        <p:nvPicPr>
          <p:cNvPr id="5" name="Picture 4">
            <a:extLst>
              <a:ext uri="{FF2B5EF4-FFF2-40B4-BE49-F238E27FC236}">
                <a16:creationId xmlns:a16="http://schemas.microsoft.com/office/drawing/2014/main" id="{FC80393C-51C5-A24D-A8B4-3D299996232F}"/>
              </a:ext>
            </a:extLst>
          </p:cNvPr>
          <p:cNvPicPr>
            <a:picLocks noChangeAspect="1"/>
          </p:cNvPicPr>
          <p:nvPr userDrawn="1"/>
        </p:nvPicPr>
        <p:blipFill>
          <a:blip r:embed="rId4"/>
          <a:stretch>
            <a:fillRect/>
          </a:stretch>
        </p:blipFill>
        <p:spPr>
          <a:xfrm>
            <a:off x="10282488" y="5919574"/>
            <a:ext cx="1670762" cy="573301"/>
          </a:xfrm>
          <a:prstGeom prst="rect">
            <a:avLst/>
          </a:prstGeom>
        </p:spPr>
      </p:pic>
      <p:sp>
        <p:nvSpPr>
          <p:cNvPr id="8" name="Text Placeholder 10">
            <a:extLst>
              <a:ext uri="{FF2B5EF4-FFF2-40B4-BE49-F238E27FC236}">
                <a16:creationId xmlns:a16="http://schemas.microsoft.com/office/drawing/2014/main" id="{7AB317FF-645C-A246-BEEB-BD567ED3EB36}"/>
              </a:ext>
            </a:extLst>
          </p:cNvPr>
          <p:cNvSpPr txBox="1">
            <a:spLocks/>
          </p:cNvSpPr>
          <p:nvPr userDrawn="1"/>
        </p:nvSpPr>
        <p:spPr>
          <a:xfrm>
            <a:off x="1570383" y="2471018"/>
            <a:ext cx="8521471" cy="36247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B3151"/>
                </a:solidFill>
                <a:latin typeface="Poppins Medium" pitchFamily="2" charset="77"/>
                <a:cs typeface="Poppins Medium" pitchFamily="2" charset="77"/>
              </a:rPr>
              <a:t>Click to edit Master text styles</a:t>
            </a:r>
          </a:p>
          <a:p>
            <a:pPr lvl="1"/>
            <a:r>
              <a:rPr lang="en-US" dirty="0">
                <a:solidFill>
                  <a:srgbClr val="1B3151"/>
                </a:solidFill>
                <a:latin typeface="Poppins Medium" pitchFamily="2" charset="77"/>
                <a:cs typeface="Poppins Medium" pitchFamily="2" charset="77"/>
              </a:rPr>
              <a:t>Second level</a:t>
            </a:r>
          </a:p>
          <a:p>
            <a:pPr lvl="2"/>
            <a:r>
              <a:rPr lang="en-US" dirty="0">
                <a:solidFill>
                  <a:srgbClr val="1B3151"/>
                </a:solidFill>
                <a:latin typeface="Poppins Medium" pitchFamily="2" charset="77"/>
                <a:cs typeface="Poppins Medium" pitchFamily="2" charset="77"/>
              </a:rPr>
              <a:t>Third level</a:t>
            </a:r>
          </a:p>
          <a:p>
            <a:pPr lvl="3"/>
            <a:r>
              <a:rPr lang="en-US" dirty="0">
                <a:solidFill>
                  <a:srgbClr val="1B3151"/>
                </a:solidFill>
                <a:latin typeface="Poppins Medium" pitchFamily="2" charset="77"/>
                <a:cs typeface="Poppins Medium" pitchFamily="2" charset="77"/>
              </a:rPr>
              <a:t>Fourth level</a:t>
            </a:r>
          </a:p>
          <a:p>
            <a:pPr lvl="4"/>
            <a:r>
              <a:rPr lang="en-US" dirty="0">
                <a:solidFill>
                  <a:srgbClr val="1B3151"/>
                </a:solidFill>
                <a:latin typeface="Poppins Medium" pitchFamily="2" charset="77"/>
                <a:cs typeface="Poppins Medium" pitchFamily="2" charset="77"/>
              </a:rPr>
              <a:t>Fifth level</a:t>
            </a:r>
          </a:p>
        </p:txBody>
      </p:sp>
    </p:spTree>
    <p:extLst>
      <p:ext uri="{BB962C8B-B14F-4D97-AF65-F5344CB8AC3E}">
        <p14:creationId xmlns:p14="http://schemas.microsoft.com/office/powerpoint/2010/main" val="877718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9C9697-7C79-294B-90FC-0E2992CF5DF7}"/>
              </a:ext>
            </a:extLst>
          </p:cNvPr>
          <p:cNvSpPr/>
          <p:nvPr userDrawn="1"/>
        </p:nvSpPr>
        <p:spPr>
          <a:xfrm>
            <a:off x="-63954" y="3299160"/>
            <a:ext cx="12319907" cy="2645731"/>
          </a:xfrm>
          <a:prstGeom prst="rect">
            <a:avLst/>
          </a:prstGeom>
          <a:solidFill>
            <a:srgbClr val="2E4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FF00"/>
              </a:highlight>
            </a:endParaRPr>
          </a:p>
        </p:txBody>
      </p:sp>
      <p:sp>
        <p:nvSpPr>
          <p:cNvPr id="3" name="Subtitle 2">
            <a:extLst>
              <a:ext uri="{FF2B5EF4-FFF2-40B4-BE49-F238E27FC236}">
                <a16:creationId xmlns:a16="http://schemas.microsoft.com/office/drawing/2014/main" id="{1EC23F8B-179C-134A-B5D3-76D43A83C1C8}"/>
              </a:ext>
            </a:extLst>
          </p:cNvPr>
          <p:cNvSpPr>
            <a:spLocks noGrp="1"/>
          </p:cNvSpPr>
          <p:nvPr>
            <p:ph type="subTitle" idx="1"/>
          </p:nvPr>
        </p:nvSpPr>
        <p:spPr>
          <a:xfrm>
            <a:off x="1438902" y="5052961"/>
            <a:ext cx="9144000" cy="1655762"/>
          </a:xfrm>
        </p:spPr>
        <p:txBody>
          <a:bodyPr/>
          <a:lstStyle>
            <a:lvl1pPr marL="0" indent="0" algn="ctr">
              <a:buNone/>
              <a:defRPr sz="240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F195679-EFCB-284A-B4DD-A93433237953}"/>
              </a:ext>
            </a:extLst>
          </p:cNvPr>
          <p:cNvSpPr>
            <a:spLocks noGrp="1"/>
          </p:cNvSpPr>
          <p:nvPr>
            <p:ph type="dt" sz="half" idx="10"/>
          </p:nvPr>
        </p:nvSpPr>
        <p:spPr/>
        <p:txBody>
          <a:bodyPr/>
          <a:lstStyle/>
          <a:p>
            <a:fld id="{9FC7441A-44A5-B94F-B8CF-B10E79583C5E}" type="datetimeFigureOut">
              <a:rPr lang="en-US" smtClean="0"/>
              <a:t>9/14/2023</a:t>
            </a:fld>
            <a:endParaRPr lang="en-US"/>
          </a:p>
        </p:txBody>
      </p:sp>
      <p:sp>
        <p:nvSpPr>
          <p:cNvPr id="5" name="Footer Placeholder 4">
            <a:extLst>
              <a:ext uri="{FF2B5EF4-FFF2-40B4-BE49-F238E27FC236}">
                <a16:creationId xmlns:a16="http://schemas.microsoft.com/office/drawing/2014/main" id="{7C3BAFA0-D13E-4B40-87CB-831A13B520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F5ED8-8AA0-F54C-9114-2FB9F3E54CA6}"/>
              </a:ext>
            </a:extLst>
          </p:cNvPr>
          <p:cNvSpPr>
            <a:spLocks noGrp="1"/>
          </p:cNvSpPr>
          <p:nvPr>
            <p:ph type="sldNum" sz="quarter" idx="12"/>
          </p:nvPr>
        </p:nvSpPr>
        <p:spPr/>
        <p:txBody>
          <a:bodyPr/>
          <a:lstStyle/>
          <a:p>
            <a:fld id="{369519EE-8A7D-5643-AAF1-48EF8C9EDE93}" type="slidenum">
              <a:rPr lang="en-US" smtClean="0"/>
              <a:t>‹#›</a:t>
            </a:fld>
            <a:endParaRPr lang="en-US"/>
          </a:p>
        </p:txBody>
      </p:sp>
      <p:pic>
        <p:nvPicPr>
          <p:cNvPr id="7" name="Picture 6">
            <a:extLst>
              <a:ext uri="{FF2B5EF4-FFF2-40B4-BE49-F238E27FC236}">
                <a16:creationId xmlns:a16="http://schemas.microsoft.com/office/drawing/2014/main" id="{2330DACF-37F4-6845-A369-BED76D7BCE5B}"/>
              </a:ext>
            </a:extLst>
          </p:cNvPr>
          <p:cNvPicPr>
            <a:picLocks noChangeAspect="1"/>
          </p:cNvPicPr>
          <p:nvPr userDrawn="1"/>
        </p:nvPicPr>
        <p:blipFill>
          <a:blip r:embed="rId2"/>
          <a:stretch>
            <a:fillRect/>
          </a:stretch>
        </p:blipFill>
        <p:spPr>
          <a:xfrm>
            <a:off x="2711562" y="808785"/>
            <a:ext cx="2282993" cy="1768384"/>
          </a:xfrm>
          <a:prstGeom prst="rect">
            <a:avLst/>
          </a:prstGeom>
        </p:spPr>
      </p:pic>
      <p:pic>
        <p:nvPicPr>
          <p:cNvPr id="8" name="Picture 7">
            <a:extLst>
              <a:ext uri="{FF2B5EF4-FFF2-40B4-BE49-F238E27FC236}">
                <a16:creationId xmlns:a16="http://schemas.microsoft.com/office/drawing/2014/main" id="{49067AB7-8F61-4849-BC6D-25257693923F}"/>
              </a:ext>
            </a:extLst>
          </p:cNvPr>
          <p:cNvPicPr>
            <a:picLocks noChangeAspect="1"/>
          </p:cNvPicPr>
          <p:nvPr userDrawn="1"/>
        </p:nvPicPr>
        <p:blipFill>
          <a:blip r:embed="rId3"/>
          <a:stretch>
            <a:fillRect/>
          </a:stretch>
        </p:blipFill>
        <p:spPr>
          <a:xfrm>
            <a:off x="6878708" y="1133804"/>
            <a:ext cx="3464572" cy="1188824"/>
          </a:xfrm>
          <a:prstGeom prst="rect">
            <a:avLst/>
          </a:prstGeom>
        </p:spPr>
      </p:pic>
      <p:sp>
        <p:nvSpPr>
          <p:cNvPr id="9" name="Rectangle 8">
            <a:extLst>
              <a:ext uri="{FF2B5EF4-FFF2-40B4-BE49-F238E27FC236}">
                <a16:creationId xmlns:a16="http://schemas.microsoft.com/office/drawing/2014/main" id="{9955619F-E449-FA47-BF57-864801025252}"/>
              </a:ext>
            </a:extLst>
          </p:cNvPr>
          <p:cNvSpPr/>
          <p:nvPr userDrawn="1"/>
        </p:nvSpPr>
        <p:spPr>
          <a:xfrm>
            <a:off x="6010902" y="640080"/>
            <a:ext cx="45719" cy="2176272"/>
          </a:xfrm>
          <a:prstGeom prst="rect">
            <a:avLst/>
          </a:prstGeom>
          <a:solidFill>
            <a:srgbClr val="2E4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FF00"/>
              </a:highlight>
            </a:endParaRPr>
          </a:p>
        </p:txBody>
      </p:sp>
      <p:sp>
        <p:nvSpPr>
          <p:cNvPr id="2" name="Title 1">
            <a:extLst>
              <a:ext uri="{FF2B5EF4-FFF2-40B4-BE49-F238E27FC236}">
                <a16:creationId xmlns:a16="http://schemas.microsoft.com/office/drawing/2014/main" id="{AAA73374-2F84-DF4B-8150-D6EC2DFA4745}"/>
              </a:ext>
            </a:extLst>
          </p:cNvPr>
          <p:cNvSpPr>
            <a:spLocks noGrp="1"/>
          </p:cNvSpPr>
          <p:nvPr>
            <p:ph type="ctrTitle" hasCustomPrompt="1"/>
          </p:nvPr>
        </p:nvSpPr>
        <p:spPr>
          <a:xfrm>
            <a:off x="1438902" y="3826730"/>
            <a:ext cx="9144000" cy="1051792"/>
          </a:xfrm>
        </p:spPr>
        <p:txBody>
          <a:bodyPr anchor="b"/>
          <a:lstStyle>
            <a:lvl1pPr algn="ctr">
              <a:defRPr sz="6000" b="1" i="0">
                <a:solidFill>
                  <a:schemeClr val="bg1"/>
                </a:solidFill>
                <a:latin typeface="Poppins ExtraBold" pitchFamily="2" charset="77"/>
                <a:cs typeface="Poppins ExtraBold" pitchFamily="2" charset="77"/>
              </a:defRPr>
            </a:lvl1pPr>
          </a:lstStyle>
          <a:p>
            <a:r>
              <a:rPr lang="en-US" dirty="0"/>
              <a:t>Master title style</a:t>
            </a:r>
          </a:p>
        </p:txBody>
      </p:sp>
    </p:spTree>
    <p:extLst>
      <p:ext uri="{BB962C8B-B14F-4D97-AF65-F5344CB8AC3E}">
        <p14:creationId xmlns:p14="http://schemas.microsoft.com/office/powerpoint/2010/main" val="3463319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AB877-6A97-B64C-8B55-EEDB36059334}"/>
              </a:ext>
            </a:extLst>
          </p:cNvPr>
          <p:cNvSpPr>
            <a:spLocks noGrp="1"/>
          </p:cNvSpPr>
          <p:nvPr>
            <p:ph type="title"/>
          </p:nvPr>
        </p:nvSpPr>
        <p:spPr/>
        <p:txBody>
          <a:bodyPr/>
          <a:lstStyle>
            <a:lvl1pPr>
              <a:defRPr>
                <a:solidFill>
                  <a:srgbClr val="2E4C5B"/>
                </a:solidFill>
                <a:latin typeface="Poppins Medium" pitchFamily="2" charset="77"/>
                <a:cs typeface="Poppins Medium"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CBD0FE9E-230F-0C4D-A52D-F5A95D50B741}"/>
              </a:ext>
            </a:extLst>
          </p:cNvPr>
          <p:cNvSpPr>
            <a:spLocks noGrp="1"/>
          </p:cNvSpPr>
          <p:nvPr>
            <p:ph idx="1"/>
          </p:nvPr>
        </p:nvSpPr>
        <p:spPr/>
        <p:txBody>
          <a:bodyPr/>
          <a:lstStyle>
            <a:lvl1pPr>
              <a:defRPr>
                <a:solidFill>
                  <a:srgbClr val="2E4C5B"/>
                </a:solidFill>
                <a:latin typeface="Poppins Medium" pitchFamily="2" charset="77"/>
                <a:cs typeface="Poppins Medium" pitchFamily="2" charset="77"/>
              </a:defRPr>
            </a:lvl1pPr>
            <a:lvl2pPr>
              <a:defRPr>
                <a:solidFill>
                  <a:srgbClr val="2E4C5B"/>
                </a:solidFill>
                <a:latin typeface="Poppins Medium" pitchFamily="2" charset="77"/>
                <a:cs typeface="Poppins Medium" pitchFamily="2" charset="77"/>
              </a:defRPr>
            </a:lvl2pPr>
            <a:lvl3pPr>
              <a:defRPr>
                <a:solidFill>
                  <a:srgbClr val="2E4C5B"/>
                </a:solidFill>
                <a:latin typeface="Poppins Medium" pitchFamily="2" charset="77"/>
                <a:cs typeface="Poppins Medium" pitchFamily="2" charset="77"/>
              </a:defRPr>
            </a:lvl3pPr>
            <a:lvl4pPr>
              <a:defRPr>
                <a:solidFill>
                  <a:srgbClr val="2E4C5B"/>
                </a:solidFill>
                <a:latin typeface="Poppins Medium" pitchFamily="2" charset="77"/>
                <a:cs typeface="Poppins Medium" pitchFamily="2" charset="77"/>
              </a:defRPr>
            </a:lvl4pPr>
            <a:lvl5pPr>
              <a:defRPr>
                <a:solidFill>
                  <a:srgbClr val="2E4C5B"/>
                </a:solidFill>
                <a:latin typeface="Poppins Medium" pitchFamily="2" charset="77"/>
                <a:cs typeface="Poppins Medium"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AA35F62-EA7D-864F-9686-70EBD9E9B649}"/>
              </a:ext>
            </a:extLst>
          </p:cNvPr>
          <p:cNvSpPr>
            <a:spLocks noGrp="1"/>
          </p:cNvSpPr>
          <p:nvPr>
            <p:ph type="dt" sz="half" idx="10"/>
          </p:nvPr>
        </p:nvSpPr>
        <p:spPr/>
        <p:txBody>
          <a:bodyPr/>
          <a:lstStyle/>
          <a:p>
            <a:fld id="{9FC7441A-44A5-B94F-B8CF-B10E79583C5E}" type="datetimeFigureOut">
              <a:rPr lang="en-US" smtClean="0"/>
              <a:t>9/14/2023</a:t>
            </a:fld>
            <a:endParaRPr lang="en-US"/>
          </a:p>
        </p:txBody>
      </p:sp>
      <p:sp>
        <p:nvSpPr>
          <p:cNvPr id="5" name="Footer Placeholder 4">
            <a:extLst>
              <a:ext uri="{FF2B5EF4-FFF2-40B4-BE49-F238E27FC236}">
                <a16:creationId xmlns:a16="http://schemas.microsoft.com/office/drawing/2014/main" id="{FB50C32B-AA5A-D744-BE76-87064BD48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F55C9-E6A2-5449-A194-3CC8629993DD}"/>
              </a:ext>
            </a:extLst>
          </p:cNvPr>
          <p:cNvSpPr>
            <a:spLocks noGrp="1"/>
          </p:cNvSpPr>
          <p:nvPr>
            <p:ph type="sldNum" sz="quarter" idx="12"/>
          </p:nvPr>
        </p:nvSpPr>
        <p:spPr/>
        <p:txBody>
          <a:bodyPr/>
          <a:lstStyle/>
          <a:p>
            <a:fld id="{369519EE-8A7D-5643-AAF1-48EF8C9EDE93}" type="slidenum">
              <a:rPr lang="en-US" smtClean="0"/>
              <a:t>‹#›</a:t>
            </a:fld>
            <a:endParaRPr lang="en-US"/>
          </a:p>
        </p:txBody>
      </p:sp>
      <p:pic>
        <p:nvPicPr>
          <p:cNvPr id="7" name="Picture 6">
            <a:extLst>
              <a:ext uri="{FF2B5EF4-FFF2-40B4-BE49-F238E27FC236}">
                <a16:creationId xmlns:a16="http://schemas.microsoft.com/office/drawing/2014/main" id="{0E4C9985-D90E-124F-940F-6B959843B85E}"/>
              </a:ext>
            </a:extLst>
          </p:cNvPr>
          <p:cNvPicPr>
            <a:picLocks noChangeAspect="1"/>
          </p:cNvPicPr>
          <p:nvPr userDrawn="1"/>
        </p:nvPicPr>
        <p:blipFill rotWithShape="1">
          <a:blip r:embed="rId2"/>
          <a:srcRect l="-4577" r="65350"/>
          <a:stretch/>
        </p:blipFill>
        <p:spPr>
          <a:xfrm>
            <a:off x="0" y="119921"/>
            <a:ext cx="989703" cy="6618158"/>
          </a:xfrm>
          <a:prstGeom prst="rect">
            <a:avLst/>
          </a:prstGeom>
        </p:spPr>
      </p:pic>
      <p:pic>
        <p:nvPicPr>
          <p:cNvPr id="8" name="Picture 7">
            <a:extLst>
              <a:ext uri="{FF2B5EF4-FFF2-40B4-BE49-F238E27FC236}">
                <a16:creationId xmlns:a16="http://schemas.microsoft.com/office/drawing/2014/main" id="{EDF7441B-87DD-9E40-9B25-84B82B39B67F}"/>
              </a:ext>
            </a:extLst>
          </p:cNvPr>
          <p:cNvPicPr>
            <a:picLocks noChangeAspect="1"/>
          </p:cNvPicPr>
          <p:nvPr userDrawn="1"/>
        </p:nvPicPr>
        <p:blipFill>
          <a:blip r:embed="rId3"/>
          <a:stretch>
            <a:fillRect/>
          </a:stretch>
        </p:blipFill>
        <p:spPr>
          <a:xfrm>
            <a:off x="10282489" y="4536421"/>
            <a:ext cx="1670761" cy="1294155"/>
          </a:xfrm>
          <a:prstGeom prst="rect">
            <a:avLst/>
          </a:prstGeom>
        </p:spPr>
      </p:pic>
      <p:pic>
        <p:nvPicPr>
          <p:cNvPr id="9" name="Picture 8">
            <a:extLst>
              <a:ext uri="{FF2B5EF4-FFF2-40B4-BE49-F238E27FC236}">
                <a16:creationId xmlns:a16="http://schemas.microsoft.com/office/drawing/2014/main" id="{11739C57-A7AF-0F46-B9AF-5D48974B795B}"/>
              </a:ext>
            </a:extLst>
          </p:cNvPr>
          <p:cNvPicPr>
            <a:picLocks noChangeAspect="1"/>
          </p:cNvPicPr>
          <p:nvPr userDrawn="1"/>
        </p:nvPicPr>
        <p:blipFill>
          <a:blip r:embed="rId4"/>
          <a:stretch>
            <a:fillRect/>
          </a:stretch>
        </p:blipFill>
        <p:spPr>
          <a:xfrm>
            <a:off x="10282488" y="5919574"/>
            <a:ext cx="1670762" cy="573301"/>
          </a:xfrm>
          <a:prstGeom prst="rect">
            <a:avLst/>
          </a:prstGeom>
        </p:spPr>
      </p:pic>
    </p:spTree>
    <p:extLst>
      <p:ext uri="{BB962C8B-B14F-4D97-AF65-F5344CB8AC3E}">
        <p14:creationId xmlns:p14="http://schemas.microsoft.com/office/powerpoint/2010/main" val="105351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AB877-6A97-B64C-8B55-EEDB36059334}"/>
              </a:ext>
            </a:extLst>
          </p:cNvPr>
          <p:cNvSpPr>
            <a:spLocks noGrp="1"/>
          </p:cNvSpPr>
          <p:nvPr>
            <p:ph type="title"/>
          </p:nvPr>
        </p:nvSpPr>
        <p:spPr/>
        <p:txBody>
          <a:bodyPr/>
          <a:lstStyle>
            <a:lvl1pPr>
              <a:defRPr>
                <a:solidFill>
                  <a:srgbClr val="2E4C5B"/>
                </a:solidFill>
                <a:latin typeface="Poppins Medium" pitchFamily="2" charset="77"/>
                <a:cs typeface="Poppins Medium"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CBD0FE9E-230F-0C4D-A52D-F5A95D50B741}"/>
              </a:ext>
            </a:extLst>
          </p:cNvPr>
          <p:cNvSpPr>
            <a:spLocks noGrp="1"/>
          </p:cNvSpPr>
          <p:nvPr>
            <p:ph idx="1"/>
          </p:nvPr>
        </p:nvSpPr>
        <p:spPr/>
        <p:txBody>
          <a:bodyPr/>
          <a:lstStyle>
            <a:lvl1pPr>
              <a:defRPr>
                <a:solidFill>
                  <a:srgbClr val="2E4C5B"/>
                </a:solidFill>
                <a:latin typeface="Poppins Medium" pitchFamily="2" charset="77"/>
                <a:cs typeface="Poppins Medium" pitchFamily="2" charset="77"/>
              </a:defRPr>
            </a:lvl1pPr>
            <a:lvl2pPr>
              <a:defRPr>
                <a:solidFill>
                  <a:srgbClr val="2E4C5B"/>
                </a:solidFill>
                <a:latin typeface="Poppins Medium" pitchFamily="2" charset="77"/>
                <a:cs typeface="Poppins Medium" pitchFamily="2" charset="77"/>
              </a:defRPr>
            </a:lvl2pPr>
            <a:lvl3pPr>
              <a:defRPr>
                <a:solidFill>
                  <a:srgbClr val="2E4C5B"/>
                </a:solidFill>
                <a:latin typeface="Poppins Medium" pitchFamily="2" charset="77"/>
                <a:cs typeface="Poppins Medium" pitchFamily="2" charset="77"/>
              </a:defRPr>
            </a:lvl3pPr>
            <a:lvl4pPr>
              <a:defRPr>
                <a:solidFill>
                  <a:srgbClr val="2E4C5B"/>
                </a:solidFill>
                <a:latin typeface="Poppins Medium" pitchFamily="2" charset="77"/>
                <a:cs typeface="Poppins Medium" pitchFamily="2" charset="77"/>
              </a:defRPr>
            </a:lvl4pPr>
            <a:lvl5pPr>
              <a:defRPr>
                <a:solidFill>
                  <a:srgbClr val="2E4C5B"/>
                </a:solidFill>
                <a:latin typeface="Poppins Medium" pitchFamily="2" charset="77"/>
                <a:cs typeface="Poppins Medium"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AA35F62-EA7D-864F-9686-70EBD9E9B649}"/>
              </a:ext>
            </a:extLst>
          </p:cNvPr>
          <p:cNvSpPr>
            <a:spLocks noGrp="1"/>
          </p:cNvSpPr>
          <p:nvPr>
            <p:ph type="dt" sz="half" idx="10"/>
          </p:nvPr>
        </p:nvSpPr>
        <p:spPr/>
        <p:txBody>
          <a:bodyPr/>
          <a:lstStyle/>
          <a:p>
            <a:fld id="{9FC7441A-44A5-B94F-B8CF-B10E79583C5E}" type="datetimeFigureOut">
              <a:rPr lang="en-US" smtClean="0"/>
              <a:t>9/14/2023</a:t>
            </a:fld>
            <a:endParaRPr lang="en-US"/>
          </a:p>
        </p:txBody>
      </p:sp>
      <p:sp>
        <p:nvSpPr>
          <p:cNvPr id="5" name="Footer Placeholder 4">
            <a:extLst>
              <a:ext uri="{FF2B5EF4-FFF2-40B4-BE49-F238E27FC236}">
                <a16:creationId xmlns:a16="http://schemas.microsoft.com/office/drawing/2014/main" id="{FB50C32B-AA5A-D744-BE76-87064BD48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F55C9-E6A2-5449-A194-3CC8629993DD}"/>
              </a:ext>
            </a:extLst>
          </p:cNvPr>
          <p:cNvSpPr>
            <a:spLocks noGrp="1"/>
          </p:cNvSpPr>
          <p:nvPr>
            <p:ph type="sldNum" sz="quarter" idx="12"/>
          </p:nvPr>
        </p:nvSpPr>
        <p:spPr/>
        <p:txBody>
          <a:bodyPr/>
          <a:lstStyle/>
          <a:p>
            <a:fld id="{369519EE-8A7D-5643-AAF1-48EF8C9EDE93}" type="slidenum">
              <a:rPr lang="en-US" smtClean="0"/>
              <a:t>‹#›</a:t>
            </a:fld>
            <a:endParaRPr lang="en-US"/>
          </a:p>
        </p:txBody>
      </p:sp>
      <p:pic>
        <p:nvPicPr>
          <p:cNvPr id="8" name="Picture 7">
            <a:extLst>
              <a:ext uri="{FF2B5EF4-FFF2-40B4-BE49-F238E27FC236}">
                <a16:creationId xmlns:a16="http://schemas.microsoft.com/office/drawing/2014/main" id="{EDF7441B-87DD-9E40-9B25-84B82B39B67F}"/>
              </a:ext>
            </a:extLst>
          </p:cNvPr>
          <p:cNvPicPr>
            <a:picLocks noChangeAspect="1"/>
          </p:cNvPicPr>
          <p:nvPr userDrawn="1"/>
        </p:nvPicPr>
        <p:blipFill>
          <a:blip r:embed="rId2"/>
          <a:stretch>
            <a:fillRect/>
          </a:stretch>
        </p:blipFill>
        <p:spPr>
          <a:xfrm>
            <a:off x="10282489" y="4536421"/>
            <a:ext cx="1670761" cy="1294155"/>
          </a:xfrm>
          <a:prstGeom prst="rect">
            <a:avLst/>
          </a:prstGeom>
        </p:spPr>
      </p:pic>
      <p:pic>
        <p:nvPicPr>
          <p:cNvPr id="9" name="Picture 8">
            <a:extLst>
              <a:ext uri="{FF2B5EF4-FFF2-40B4-BE49-F238E27FC236}">
                <a16:creationId xmlns:a16="http://schemas.microsoft.com/office/drawing/2014/main" id="{11739C57-A7AF-0F46-B9AF-5D48974B795B}"/>
              </a:ext>
            </a:extLst>
          </p:cNvPr>
          <p:cNvPicPr>
            <a:picLocks noChangeAspect="1"/>
          </p:cNvPicPr>
          <p:nvPr userDrawn="1"/>
        </p:nvPicPr>
        <p:blipFill>
          <a:blip r:embed="rId3"/>
          <a:stretch>
            <a:fillRect/>
          </a:stretch>
        </p:blipFill>
        <p:spPr>
          <a:xfrm>
            <a:off x="10282488" y="5919574"/>
            <a:ext cx="1670762" cy="573301"/>
          </a:xfrm>
          <a:prstGeom prst="rect">
            <a:avLst/>
          </a:prstGeom>
        </p:spPr>
      </p:pic>
    </p:spTree>
    <p:extLst>
      <p:ext uri="{BB962C8B-B14F-4D97-AF65-F5344CB8AC3E}">
        <p14:creationId xmlns:p14="http://schemas.microsoft.com/office/powerpoint/2010/main" val="3614028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1CE0-40F2-D944-99D8-A2888B8B82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1F5CB3-5A44-3143-B12F-7BFF6466EF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36B6A-1A29-1940-8794-504A30B19616}"/>
              </a:ext>
            </a:extLst>
          </p:cNvPr>
          <p:cNvSpPr>
            <a:spLocks noGrp="1"/>
          </p:cNvSpPr>
          <p:nvPr>
            <p:ph type="dt" sz="half" idx="10"/>
          </p:nvPr>
        </p:nvSpPr>
        <p:spPr/>
        <p:txBody>
          <a:bodyPr/>
          <a:lstStyle/>
          <a:p>
            <a:fld id="{9FC7441A-44A5-B94F-B8CF-B10E79583C5E}" type="datetimeFigureOut">
              <a:rPr lang="en-US" smtClean="0"/>
              <a:t>9/14/2023</a:t>
            </a:fld>
            <a:endParaRPr lang="en-US"/>
          </a:p>
        </p:txBody>
      </p:sp>
      <p:sp>
        <p:nvSpPr>
          <p:cNvPr id="5" name="Footer Placeholder 4">
            <a:extLst>
              <a:ext uri="{FF2B5EF4-FFF2-40B4-BE49-F238E27FC236}">
                <a16:creationId xmlns:a16="http://schemas.microsoft.com/office/drawing/2014/main" id="{D79EA0B4-F944-E149-AAC5-DB54D98B8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4757E3-5314-F341-8274-6EA66E6E3F45}"/>
              </a:ext>
            </a:extLst>
          </p:cNvPr>
          <p:cNvSpPr>
            <a:spLocks noGrp="1"/>
          </p:cNvSpPr>
          <p:nvPr>
            <p:ph type="sldNum" sz="quarter" idx="12"/>
          </p:nvPr>
        </p:nvSpPr>
        <p:spPr/>
        <p:txBody>
          <a:bodyPr/>
          <a:lstStyle/>
          <a:p>
            <a:fld id="{369519EE-8A7D-5643-AAF1-48EF8C9EDE93}" type="slidenum">
              <a:rPr lang="en-US" smtClean="0"/>
              <a:t>‹#›</a:t>
            </a:fld>
            <a:endParaRPr lang="en-US"/>
          </a:p>
        </p:txBody>
      </p:sp>
    </p:spTree>
    <p:extLst>
      <p:ext uri="{BB962C8B-B14F-4D97-AF65-F5344CB8AC3E}">
        <p14:creationId xmlns:p14="http://schemas.microsoft.com/office/powerpoint/2010/main" val="254095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8E3B-5DE3-FF4F-A868-E99AC515F9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803431-4A1F-AE4E-A215-FA601582CF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F65668-3AF7-B046-9FED-BB2DCDEFBE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32FFDE-40BE-1A43-9798-F7B84BF45A68}"/>
              </a:ext>
            </a:extLst>
          </p:cNvPr>
          <p:cNvSpPr>
            <a:spLocks noGrp="1"/>
          </p:cNvSpPr>
          <p:nvPr>
            <p:ph type="dt" sz="half" idx="10"/>
          </p:nvPr>
        </p:nvSpPr>
        <p:spPr/>
        <p:txBody>
          <a:bodyPr/>
          <a:lstStyle/>
          <a:p>
            <a:fld id="{9FC7441A-44A5-B94F-B8CF-B10E79583C5E}" type="datetimeFigureOut">
              <a:rPr lang="en-US" smtClean="0"/>
              <a:t>9/14/2023</a:t>
            </a:fld>
            <a:endParaRPr lang="en-US"/>
          </a:p>
        </p:txBody>
      </p:sp>
      <p:sp>
        <p:nvSpPr>
          <p:cNvPr id="6" name="Footer Placeholder 5">
            <a:extLst>
              <a:ext uri="{FF2B5EF4-FFF2-40B4-BE49-F238E27FC236}">
                <a16:creationId xmlns:a16="http://schemas.microsoft.com/office/drawing/2014/main" id="{4DA9C66D-49A9-8449-AE01-5CA267D56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289343-2327-3346-BDA4-AE9D0F5A1942}"/>
              </a:ext>
            </a:extLst>
          </p:cNvPr>
          <p:cNvSpPr>
            <a:spLocks noGrp="1"/>
          </p:cNvSpPr>
          <p:nvPr>
            <p:ph type="sldNum" sz="quarter" idx="12"/>
          </p:nvPr>
        </p:nvSpPr>
        <p:spPr/>
        <p:txBody>
          <a:bodyPr/>
          <a:lstStyle/>
          <a:p>
            <a:fld id="{369519EE-8A7D-5643-AAF1-48EF8C9EDE93}" type="slidenum">
              <a:rPr lang="en-US" smtClean="0"/>
              <a:t>‹#›</a:t>
            </a:fld>
            <a:endParaRPr lang="en-US"/>
          </a:p>
        </p:txBody>
      </p:sp>
    </p:spTree>
    <p:extLst>
      <p:ext uri="{BB962C8B-B14F-4D97-AF65-F5344CB8AC3E}">
        <p14:creationId xmlns:p14="http://schemas.microsoft.com/office/powerpoint/2010/main" val="2593832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DBCB9-7ABD-6241-83DE-B08B162253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DA44B-2897-1147-9D6C-1AFB31CBE4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4894DD-C671-9E45-9363-4693928289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CD70A1-4622-BB49-AE39-0040F549C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6C1180-6516-9A45-B35F-9B14EE674F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72FA79-80BE-0D43-8BB1-753C6C110B87}"/>
              </a:ext>
            </a:extLst>
          </p:cNvPr>
          <p:cNvSpPr>
            <a:spLocks noGrp="1"/>
          </p:cNvSpPr>
          <p:nvPr>
            <p:ph type="dt" sz="half" idx="10"/>
          </p:nvPr>
        </p:nvSpPr>
        <p:spPr/>
        <p:txBody>
          <a:bodyPr/>
          <a:lstStyle/>
          <a:p>
            <a:fld id="{9FC7441A-44A5-B94F-B8CF-B10E79583C5E}" type="datetimeFigureOut">
              <a:rPr lang="en-US" smtClean="0"/>
              <a:t>9/14/2023</a:t>
            </a:fld>
            <a:endParaRPr lang="en-US"/>
          </a:p>
        </p:txBody>
      </p:sp>
      <p:sp>
        <p:nvSpPr>
          <p:cNvPr id="8" name="Footer Placeholder 7">
            <a:extLst>
              <a:ext uri="{FF2B5EF4-FFF2-40B4-BE49-F238E27FC236}">
                <a16:creationId xmlns:a16="http://schemas.microsoft.com/office/drawing/2014/main" id="{8966FEE9-4029-C940-A65D-908ADF18F3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1697D8-D4E2-0246-A149-8BD9BCD09028}"/>
              </a:ext>
            </a:extLst>
          </p:cNvPr>
          <p:cNvSpPr>
            <a:spLocks noGrp="1"/>
          </p:cNvSpPr>
          <p:nvPr>
            <p:ph type="sldNum" sz="quarter" idx="12"/>
          </p:nvPr>
        </p:nvSpPr>
        <p:spPr/>
        <p:txBody>
          <a:bodyPr/>
          <a:lstStyle/>
          <a:p>
            <a:fld id="{369519EE-8A7D-5643-AAF1-48EF8C9EDE93}" type="slidenum">
              <a:rPr lang="en-US" smtClean="0"/>
              <a:t>‹#›</a:t>
            </a:fld>
            <a:endParaRPr lang="en-US"/>
          </a:p>
        </p:txBody>
      </p:sp>
    </p:spTree>
    <p:extLst>
      <p:ext uri="{BB962C8B-B14F-4D97-AF65-F5344CB8AC3E}">
        <p14:creationId xmlns:p14="http://schemas.microsoft.com/office/powerpoint/2010/main" val="38028529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9AED2E30-8F20-3E4F-ABF5-3BCD30A0DD2C}"/>
              </a:ext>
            </a:extLst>
          </p:cNvPr>
          <p:cNvSpPr txBox="1"/>
          <p:nvPr userDrawn="1"/>
        </p:nvSpPr>
        <p:spPr>
          <a:xfrm>
            <a:off x="2711562" y="4479555"/>
            <a:ext cx="6768876" cy="830997"/>
          </a:xfrm>
          <a:prstGeom prst="rect">
            <a:avLst/>
          </a:prstGeom>
          <a:noFill/>
        </p:spPr>
        <p:txBody>
          <a:bodyPr wrap="square" rtlCol="0">
            <a:spAutoFit/>
          </a:bodyPr>
          <a:lstStyle/>
          <a:p>
            <a:r>
              <a:rPr lang="en-US" sz="4800" dirty="0">
                <a:solidFill>
                  <a:schemeClr val="bg1"/>
                </a:solidFill>
                <a:latin typeface="Poppins" pitchFamily="2" charset="77"/>
                <a:cs typeface="Poppins" pitchFamily="2" charset="77"/>
              </a:rPr>
              <a:t>DOCUMENT TITLE HERE</a:t>
            </a:r>
          </a:p>
        </p:txBody>
      </p:sp>
    </p:spTree>
    <p:extLst>
      <p:ext uri="{BB962C8B-B14F-4D97-AF65-F5344CB8AC3E}">
        <p14:creationId xmlns:p14="http://schemas.microsoft.com/office/powerpoint/2010/main" val="372124884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3DAB95-21DB-E644-AE64-828E04C54F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DB7FDF-FDFF-4E4D-AAC2-1ACCB4737E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4C017-6250-A941-B621-77837F8CE5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7441A-44A5-B94F-B8CF-B10E79583C5E}" type="datetimeFigureOut">
              <a:rPr lang="en-US" smtClean="0"/>
              <a:t>9/14/2023</a:t>
            </a:fld>
            <a:endParaRPr lang="en-US"/>
          </a:p>
        </p:txBody>
      </p:sp>
      <p:sp>
        <p:nvSpPr>
          <p:cNvPr id="5" name="Footer Placeholder 4">
            <a:extLst>
              <a:ext uri="{FF2B5EF4-FFF2-40B4-BE49-F238E27FC236}">
                <a16:creationId xmlns:a16="http://schemas.microsoft.com/office/drawing/2014/main" id="{1E7502CE-6DFD-C147-9593-B9C935EB5C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CD69DA-AC53-D34B-B314-B810254E55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9519EE-8A7D-5643-AAF1-48EF8C9EDE93}" type="slidenum">
              <a:rPr lang="en-US" smtClean="0"/>
              <a:t>‹#›</a:t>
            </a:fld>
            <a:endParaRPr lang="en-US"/>
          </a:p>
        </p:txBody>
      </p:sp>
    </p:spTree>
    <p:extLst>
      <p:ext uri="{BB962C8B-B14F-4D97-AF65-F5344CB8AC3E}">
        <p14:creationId xmlns:p14="http://schemas.microsoft.com/office/powerpoint/2010/main" val="59829210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KOffayYI_M0"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disasterdistress.samhsa.gov/" TargetMode="External"/><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hyperlink" Target="http://strengthafterdisaster.org/" TargetMode="External"/><Relationship Id="rId9" Type="http://schemas.openxmlformats.org/officeDocument/2006/relationships/image" Target="../media/image32.jp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hyperlink" Target="http://learn.nctsn.org/" TargetMode="Externa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2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hyperlink" Target="https://bit.ly/3Dm9m1d" TargetMode="External"/><Relationship Id="rId3" Type="http://schemas.openxmlformats.org/officeDocument/2006/relationships/notesSlide" Target="../notesSlides/notesSlide18.xml"/><Relationship Id="rId7" Type="http://schemas.openxmlformats.org/officeDocument/2006/relationships/hyperlink" Target="https://bit.ly/3okVHkE" TargetMode="Externa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hyperlink" Target="https://bit.ly/30SyNZj" TargetMode="External"/><Relationship Id="rId11" Type="http://schemas.openxmlformats.org/officeDocument/2006/relationships/image" Target="../media/image37.jpg"/><Relationship Id="rId5" Type="http://schemas.openxmlformats.org/officeDocument/2006/relationships/hyperlink" Target="https://bit.ly/3pttwl3" TargetMode="External"/><Relationship Id="rId10" Type="http://schemas.openxmlformats.org/officeDocument/2006/relationships/hyperlink" Target="https://bit.ly/3tO4miZ" TargetMode="External"/><Relationship Id="rId4" Type="http://schemas.openxmlformats.org/officeDocument/2006/relationships/hyperlink" Target="https://www.samhsa.gov/find-help/disaster-distress-helpline/asl-faq" TargetMode="External"/><Relationship Id="rId9" Type="http://schemas.openxmlformats.org/officeDocument/2006/relationships/hyperlink" Target="https://bit.ly/3qL8zC4"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hyperlink" Target="https://www.facebook.com/DDHpeersupport" TargetMode="Externa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hyperlink" Target="https://strengthafterdisaster.org/peer-support/" TargetMode="External"/><Relationship Id="rId5" Type="http://schemas.openxmlformats.org/officeDocument/2006/relationships/image" Target="../media/image39.jp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notesSlide" Target="../notesSlides/notesSlide23.xml"/><Relationship Id="rId7"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hyperlink" Target="mailto:adominguez@vibrant.org" TargetMode="External"/><Relationship Id="rId5" Type="http://schemas.openxmlformats.org/officeDocument/2006/relationships/hyperlink" Target="mailto:crisisemotionalcare@vibrant.org" TargetMode="External"/><Relationship Id="rId4" Type="http://schemas.openxmlformats.org/officeDocument/2006/relationships/hyperlink" Target="https://www.vibrant.org/cec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hyperlink" Target="http://www.phe.gov/preparedness/planning/abc"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7.jp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hyperlink" Target="http://www.samhsa.gov/dtac"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9.jpg"/><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hyperlink" Target="http://store.samhsa.gov/apps/disaster/" TargetMode="Externa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5.xml"/><Relationship Id="rId5" Type="http://schemas.openxmlformats.org/officeDocument/2006/relationships/image" Target="../media/image55.jp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hyperlink" Target="https://www.linkedin.com/in/christian-burgess-4ba9386/"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hyperlink" Target="https://twitter.com/cburgessDDH"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4138" y="5986746"/>
            <a:ext cx="1966663" cy="822960"/>
          </a:xfrm>
          <a:prstGeom prst="rect">
            <a:avLst/>
          </a:prstGeom>
        </p:spPr>
      </p:pic>
      <p:sp>
        <p:nvSpPr>
          <p:cNvPr id="2" name="TextBox 1"/>
          <p:cNvSpPr txBox="1"/>
          <p:nvPr/>
        </p:nvSpPr>
        <p:spPr>
          <a:xfrm>
            <a:off x="0" y="3488267"/>
            <a:ext cx="12192000" cy="2308324"/>
          </a:xfrm>
          <a:prstGeom prst="rect">
            <a:avLst/>
          </a:prstGeom>
          <a:noFill/>
        </p:spPr>
        <p:txBody>
          <a:bodyPr wrap="square" rtlCol="0">
            <a:spAutoFit/>
          </a:bodyPr>
          <a:lstStyle/>
          <a:p>
            <a:pPr algn="ctr"/>
            <a:r>
              <a:rPr lang="en-US" sz="3600" dirty="0" smtClean="0">
                <a:solidFill>
                  <a:schemeClr val="bg1"/>
                </a:solidFill>
                <a:latin typeface="Arial" panose="020B0604020202020204" pitchFamily="34" charset="0"/>
                <a:cs typeface="Arial" panose="020B0604020202020204" pitchFamily="34" charset="0"/>
              </a:rPr>
              <a:t>Expanding Access to Crisis and Emotional Support</a:t>
            </a:r>
          </a:p>
          <a:p>
            <a:pPr algn="ctr"/>
            <a:r>
              <a:rPr lang="en-US" sz="3600" dirty="0" smtClean="0">
                <a:solidFill>
                  <a:schemeClr val="bg1"/>
                </a:solidFill>
                <a:latin typeface="Arial" panose="020B0604020202020204" pitchFamily="34" charset="0"/>
                <a:cs typeface="Arial" panose="020B0604020202020204" pitchFamily="34" charset="0"/>
              </a:rPr>
              <a:t>Presented by Christian Burgess, LMSW</a:t>
            </a:r>
          </a:p>
          <a:p>
            <a:pPr algn="ctr"/>
            <a:endParaRPr lang="en-US" sz="3600" dirty="0">
              <a:solidFill>
                <a:schemeClr val="bg1"/>
              </a:solidFill>
              <a:latin typeface="Arial" panose="020B0604020202020204" pitchFamily="34" charset="0"/>
              <a:cs typeface="Arial" panose="020B0604020202020204" pitchFamily="34" charset="0"/>
            </a:endParaRPr>
          </a:p>
          <a:p>
            <a:pPr algn="ctr"/>
            <a:r>
              <a:rPr lang="en-US" sz="3600" dirty="0" smtClean="0">
                <a:solidFill>
                  <a:schemeClr val="bg1"/>
                </a:solidFill>
                <a:latin typeface="Arial" panose="020B0604020202020204" pitchFamily="34" charset="0"/>
                <a:cs typeface="Arial" panose="020B0604020202020204" pitchFamily="34" charset="0"/>
              </a:rPr>
              <a:t>West Virginia VOAD Conference – 9/19/2023</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839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00326" y="269411"/>
            <a:ext cx="11118860" cy="1754326"/>
          </a:xfrm>
          <a:prstGeom prst="rect">
            <a:avLst/>
          </a:prstGeom>
          <a:noFill/>
          <a:ln w="9525">
            <a:noFill/>
            <a:miter lim="800000"/>
            <a:headEnd/>
            <a:tailEnd/>
          </a:ln>
        </p:spPr>
        <p:txBody>
          <a:bodyPr wrap="square">
            <a:spAutoFit/>
          </a:bodyPr>
          <a:lstStyle/>
          <a:p>
            <a:pPr>
              <a:spcBef>
                <a:spcPct val="50000"/>
              </a:spcBef>
            </a:pPr>
            <a:r>
              <a:rPr lang="en-US" sz="2400" b="1" u="sng" dirty="0" smtClean="0">
                <a:solidFill>
                  <a:srgbClr val="34515A"/>
                </a:solidFill>
                <a:latin typeface="Arial" panose="020B0604020202020204" pitchFamily="34" charset="0"/>
                <a:cs typeface="Arial" panose="020B0604020202020204" pitchFamily="34" charset="0"/>
              </a:rPr>
              <a:t>Disaster Distress: Research</a:t>
            </a:r>
          </a:p>
          <a:p>
            <a:pPr marL="285750" indent="-285750">
              <a:spcBef>
                <a:spcPct val="50000"/>
              </a:spcBef>
              <a:buFont typeface="Arial" pitchFamily="34" charset="0"/>
              <a:buChar char="•"/>
            </a:pPr>
            <a:r>
              <a:rPr lang="en-US" sz="2400" i="1" dirty="0" smtClean="0">
                <a:solidFill>
                  <a:srgbClr val="34515A"/>
                </a:solidFill>
                <a:latin typeface="Arial" panose="020B0604020202020204" pitchFamily="34" charset="0"/>
                <a:cs typeface="Arial" panose="020B0604020202020204" pitchFamily="34" charset="0"/>
              </a:rPr>
              <a:t>Norris, 2002: Disaster Survivors Speak                                                                          </a:t>
            </a:r>
            <a:r>
              <a:rPr lang="en-US" sz="2400" i="1" dirty="0">
                <a:solidFill>
                  <a:srgbClr val="34515A"/>
                </a:solidFill>
                <a:latin typeface="Arial" panose="020B0604020202020204" pitchFamily="34" charset="0"/>
                <a:cs typeface="Arial" panose="020B0604020202020204" pitchFamily="34" charset="0"/>
              </a:rPr>
              <a:t> </a:t>
            </a:r>
            <a:r>
              <a:rPr lang="en-US" sz="2400" i="1" dirty="0" smtClean="0">
                <a:solidFill>
                  <a:srgbClr val="34515A"/>
                </a:solidFill>
                <a:latin typeface="Arial" panose="020B0604020202020204" pitchFamily="34" charset="0"/>
                <a:cs typeface="Arial" panose="020B0604020202020204" pitchFamily="34" charset="0"/>
              </a:rPr>
              <a:t>                               </a:t>
            </a:r>
            <a:r>
              <a:rPr lang="en-US" sz="2400" dirty="0" smtClean="0">
                <a:solidFill>
                  <a:srgbClr val="34515A"/>
                </a:solidFill>
                <a:latin typeface="Arial" panose="020B0604020202020204" pitchFamily="34" charset="0"/>
                <a:cs typeface="Arial" panose="020B0604020202020204" pitchFamily="34" charset="0"/>
              </a:rPr>
              <a:t>9% minimal reactions; 51% moderate; 23% severe; 17% very severe</a:t>
            </a:r>
          </a:p>
          <a:p>
            <a:pPr>
              <a:spcBef>
                <a:spcPct val="50000"/>
              </a:spcBef>
            </a:pPr>
            <a:endParaRPr lang="en-US" sz="1600" dirty="0">
              <a:solidFill>
                <a:srgbClr val="34515A"/>
              </a:solidFill>
            </a:endParaRPr>
          </a:p>
        </p:txBody>
      </p:sp>
      <p:sp>
        <p:nvSpPr>
          <p:cNvPr id="6" name="Text Box 3"/>
          <p:cNvSpPr txBox="1">
            <a:spLocks noChangeArrowheads="1"/>
          </p:cNvSpPr>
          <p:nvPr/>
        </p:nvSpPr>
        <p:spPr bwMode="auto">
          <a:xfrm>
            <a:off x="500326" y="1837164"/>
            <a:ext cx="11465702" cy="1846659"/>
          </a:xfrm>
          <a:prstGeom prst="rect">
            <a:avLst/>
          </a:prstGeom>
          <a:noFill/>
          <a:ln w="9525">
            <a:noFill/>
            <a:miter lim="800000"/>
            <a:headEnd/>
            <a:tailEnd/>
          </a:ln>
        </p:spPr>
        <p:txBody>
          <a:bodyPr wrap="square">
            <a:spAutoFit/>
          </a:bodyPr>
          <a:lstStyle/>
          <a:p>
            <a:pPr>
              <a:spcBef>
                <a:spcPct val="50000"/>
              </a:spcBef>
            </a:pPr>
            <a:r>
              <a:rPr lang="en-US" sz="2400" b="1" u="sng" dirty="0" smtClean="0">
                <a:solidFill>
                  <a:srgbClr val="34515A"/>
                </a:solidFill>
                <a:latin typeface="Arial" panose="020B0604020202020204" pitchFamily="34" charset="0"/>
                <a:cs typeface="Arial" panose="020B0604020202020204" pitchFamily="34" charset="0"/>
              </a:rPr>
              <a:t>Distress Symptoms</a:t>
            </a:r>
            <a:r>
              <a:rPr lang="en-US" sz="2400" b="1" dirty="0" smtClean="0">
                <a:solidFill>
                  <a:srgbClr val="34515A"/>
                </a:solidFill>
                <a:latin typeface="Arial" panose="020B0604020202020204" pitchFamily="34" charset="0"/>
                <a:cs typeface="Arial" panose="020B0604020202020204" pitchFamily="34" charset="0"/>
              </a:rPr>
              <a:t>                                                                                                                </a:t>
            </a:r>
          </a:p>
          <a:p>
            <a:pPr algn="ctr">
              <a:spcBef>
                <a:spcPct val="50000"/>
              </a:spcBef>
            </a:pPr>
            <a:r>
              <a:rPr lang="en-US" sz="3000" dirty="0" smtClean="0">
                <a:solidFill>
                  <a:srgbClr val="34515A"/>
                </a:solidFill>
                <a:latin typeface="Arial" panose="020B0604020202020204" pitchFamily="34" charset="0"/>
                <a:cs typeface="Arial" panose="020B0604020202020204" pitchFamily="34" charset="0"/>
              </a:rPr>
              <a:t>Mild (Transitory) </a:t>
            </a:r>
            <a:r>
              <a:rPr lang="en-US" sz="3000" dirty="0" smtClean="0">
                <a:solidFill>
                  <a:srgbClr val="34515A"/>
                </a:solidFill>
                <a:latin typeface="Arial" panose="020B0604020202020204" pitchFamily="34" charset="0"/>
                <a:cs typeface="Arial" panose="020B0604020202020204" pitchFamily="34" charset="0"/>
                <a:sym typeface="Symbol"/>
              </a:rPr>
              <a:t>  Moderate  Severe (Psychopathology)</a:t>
            </a:r>
          </a:p>
          <a:p>
            <a:pPr algn="ctr">
              <a:spcBef>
                <a:spcPct val="50000"/>
              </a:spcBef>
            </a:pPr>
            <a:r>
              <a:rPr lang="en-US" sz="3000" dirty="0" smtClean="0">
                <a:solidFill>
                  <a:srgbClr val="34515A"/>
                </a:solidFill>
                <a:latin typeface="Arial" panose="020B0604020202020204" pitchFamily="34" charset="0"/>
                <a:cs typeface="Arial" panose="020B0604020202020204" pitchFamily="34" charset="0"/>
                <a:sym typeface="Symbol"/>
              </a:rPr>
              <a:t>Short-term </a:t>
            </a:r>
            <a:r>
              <a:rPr lang="en-US" sz="3000" dirty="0">
                <a:solidFill>
                  <a:srgbClr val="34515A"/>
                </a:solidFill>
                <a:latin typeface="Arial" panose="020B0604020202020204" pitchFamily="34" charset="0"/>
                <a:cs typeface="Arial" panose="020B0604020202020204" pitchFamily="34" charset="0"/>
                <a:sym typeface="Symbol"/>
              </a:rPr>
              <a:t> </a:t>
            </a:r>
            <a:r>
              <a:rPr lang="en-US" sz="3000" dirty="0" smtClean="0">
                <a:solidFill>
                  <a:srgbClr val="34515A"/>
                </a:solidFill>
                <a:latin typeface="Arial" panose="020B0604020202020204" pitchFamily="34" charset="0"/>
                <a:cs typeface="Arial" panose="020B0604020202020204" pitchFamily="34" charset="0"/>
                <a:sym typeface="Symbol"/>
              </a:rPr>
              <a:t>Long-term</a:t>
            </a:r>
            <a:endParaRPr lang="en-US" sz="2400" b="1" i="1" u="sng" dirty="0" smtClean="0">
              <a:solidFill>
                <a:srgbClr val="34515A"/>
              </a:solidFill>
              <a:latin typeface="Poppins Medium"/>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5902" y="5333303"/>
            <a:ext cx="2075567" cy="1379099"/>
          </a:xfrm>
          <a:prstGeom prst="rect">
            <a:avLst/>
          </a:prstGeom>
          <a:ln w="31750">
            <a:solidFill>
              <a:srgbClr val="34515A"/>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408" y="4515881"/>
            <a:ext cx="2101607" cy="1400556"/>
          </a:xfrm>
          <a:prstGeom prst="rect">
            <a:avLst/>
          </a:prstGeom>
          <a:ln w="31750">
            <a:solidFill>
              <a:srgbClr val="34515A"/>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3730" y="4620627"/>
            <a:ext cx="1615440" cy="1071891"/>
          </a:xfrm>
          <a:prstGeom prst="rect">
            <a:avLst/>
          </a:prstGeom>
          <a:ln w="31750">
            <a:solidFill>
              <a:srgbClr val="34515A"/>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7924" y="4468861"/>
            <a:ext cx="2232670" cy="1494597"/>
          </a:xfrm>
          <a:prstGeom prst="rect">
            <a:avLst/>
          </a:prstGeom>
          <a:ln w="31750">
            <a:solidFill>
              <a:srgbClr val="34515A"/>
            </a:solidFill>
          </a:ln>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1401" y="5518930"/>
            <a:ext cx="1509988" cy="1007846"/>
          </a:xfrm>
          <a:prstGeom prst="rect">
            <a:avLst/>
          </a:prstGeom>
          <a:ln w="31750">
            <a:solidFill>
              <a:srgbClr val="34515A"/>
            </a:solidFill>
          </a:ln>
        </p:spPr>
      </p:pic>
      <p:sp>
        <p:nvSpPr>
          <p:cNvPr id="2" name="Rectangle 1"/>
          <p:cNvSpPr/>
          <p:nvPr/>
        </p:nvSpPr>
        <p:spPr>
          <a:xfrm>
            <a:off x="583452" y="3759161"/>
            <a:ext cx="4423647" cy="461665"/>
          </a:xfrm>
          <a:prstGeom prst="rect">
            <a:avLst/>
          </a:prstGeom>
        </p:spPr>
        <p:txBody>
          <a:bodyPr wrap="none">
            <a:spAutoFit/>
          </a:bodyPr>
          <a:lstStyle/>
          <a:p>
            <a:pPr>
              <a:spcBef>
                <a:spcPct val="50000"/>
              </a:spcBef>
            </a:pPr>
            <a:r>
              <a:rPr lang="en-US" sz="2400" b="1" u="sng" dirty="0" smtClean="0">
                <a:solidFill>
                  <a:srgbClr val="34515A"/>
                </a:solidFill>
                <a:latin typeface="Arial" panose="020B0604020202020204" pitchFamily="34" charset="0"/>
                <a:cs typeface="Arial" panose="020B0604020202020204" pitchFamily="34" charset="0"/>
              </a:rPr>
              <a:t>Also: Post-Traumatic Growth</a:t>
            </a:r>
            <a:endParaRPr lang="en-US" sz="2400" b="1" dirty="0">
              <a:solidFill>
                <a:srgbClr val="3451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277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14" presetClass="entr" presetSubtype="5"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vertical)">
                                      <p:cBhvr>
                                        <p:cTn id="15" dur="500"/>
                                        <p:tgtEl>
                                          <p:spTgt spid="9"/>
                                        </p:tgtEl>
                                      </p:cBhvr>
                                    </p:animEffect>
                                  </p:childTnLst>
                                </p:cTn>
                              </p:par>
                              <p:par>
                                <p:cTn id="16" presetID="14" presetClass="entr" presetSubtype="5"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vertical)">
                                      <p:cBhvr>
                                        <p:cTn id="18" dur="500"/>
                                        <p:tgtEl>
                                          <p:spTgt spid="8"/>
                                        </p:tgtEl>
                                      </p:cBhvr>
                                    </p:animEffect>
                                  </p:childTnLst>
                                </p:cTn>
                              </p:par>
                              <p:par>
                                <p:cTn id="19" presetID="14" presetClass="entr" presetSubtype="5"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vertical)">
                                      <p:cBhvr>
                                        <p:cTn id="21" dur="500"/>
                                        <p:tgtEl>
                                          <p:spTgt spid="10"/>
                                        </p:tgtEl>
                                      </p:cBhvr>
                                    </p:animEffect>
                                  </p:childTnLst>
                                </p:cTn>
                              </p:par>
                              <p:par>
                                <p:cTn id="22" presetID="14" presetClass="entr" presetSubtype="5"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vertical)">
                                      <p:cBhvr>
                                        <p:cTn id="24" dur="500"/>
                                        <p:tgtEl>
                                          <p:spTgt spid="12"/>
                                        </p:tgtEl>
                                      </p:cBhvr>
                                    </p:animEffect>
                                  </p:childTnLst>
                                </p:cTn>
                              </p:par>
                              <p:par>
                                <p:cTn id="25" presetID="14" presetClass="entr" presetSubtype="5"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 calcmode="lin" valueType="num">
                                      <p:cBhvr additive="base">
                                        <p:cTn id="38"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 calcmode="lin" valueType="num">
                                      <p:cBhvr additive="base">
                                        <p:cTn id="44"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 calcmode="lin" valueType="num">
                                      <p:cBhvr additive="base">
                                        <p:cTn id="50"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83155-4B90-4C41-BD77-76B5EA29AA24}"/>
              </a:ext>
            </a:extLst>
          </p:cNvPr>
          <p:cNvSpPr>
            <a:spLocks noGrp="1"/>
          </p:cNvSpPr>
          <p:nvPr>
            <p:ph idx="1"/>
          </p:nvPr>
        </p:nvSpPr>
        <p:spPr>
          <a:xfrm>
            <a:off x="1543299" y="2032000"/>
            <a:ext cx="10015451" cy="2048933"/>
          </a:xfrm>
        </p:spPr>
        <p:txBody>
          <a:bodyPr>
            <a:normAutofit fontScale="85000" lnSpcReduction="20000"/>
          </a:bodyPr>
          <a:lstStyle/>
          <a:p>
            <a:pPr marL="0" indent="0" algn="ctr">
              <a:buNone/>
            </a:pPr>
            <a:r>
              <a:rPr lang="en-US" sz="7200" dirty="0"/>
              <a:t>Expanding Access:                                                       Resources from </a:t>
            </a:r>
            <a:r>
              <a:rPr lang="en-US" sz="7200" dirty="0" smtClean="0"/>
              <a:t>                  Vibrant </a:t>
            </a:r>
            <a:r>
              <a:rPr lang="en-US" sz="7200" dirty="0"/>
              <a:t>Emotional Health</a:t>
            </a:r>
          </a:p>
        </p:txBody>
      </p:sp>
    </p:spTree>
    <p:extLst>
      <p:ext uri="{BB962C8B-B14F-4D97-AF65-F5344CB8AC3E}">
        <p14:creationId xmlns:p14="http://schemas.microsoft.com/office/powerpoint/2010/main" val="1788001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92741-F1BE-F049-A5BF-A7F425989678}"/>
              </a:ext>
            </a:extLst>
          </p:cNvPr>
          <p:cNvSpPr>
            <a:spLocks noGrp="1"/>
          </p:cNvSpPr>
          <p:nvPr>
            <p:ph type="title"/>
          </p:nvPr>
        </p:nvSpPr>
        <p:spPr>
          <a:xfrm>
            <a:off x="1205344" y="187171"/>
            <a:ext cx="10148455" cy="1325563"/>
          </a:xfrm>
        </p:spPr>
        <p:txBody>
          <a:bodyPr/>
          <a:lstStyle/>
          <a:p>
            <a:r>
              <a:rPr lang="en-US" dirty="0" smtClean="0">
                <a:latin typeface="Arial" panose="020B0604020202020204" pitchFamily="34" charset="0"/>
                <a:cs typeface="Arial" panose="020B0604020202020204" pitchFamily="34" charset="0"/>
              </a:rPr>
              <a:t>Video: #DDHTurns10</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8883155-4B90-4C41-BD77-76B5EA29AA24}"/>
              </a:ext>
            </a:extLst>
          </p:cNvPr>
          <p:cNvSpPr>
            <a:spLocks noGrp="1"/>
          </p:cNvSpPr>
          <p:nvPr>
            <p:ph idx="1"/>
          </p:nvPr>
        </p:nvSpPr>
        <p:spPr>
          <a:xfrm>
            <a:off x="881147" y="1348385"/>
            <a:ext cx="10472652" cy="5061487"/>
          </a:xfrm>
        </p:spPr>
        <p:txBody>
          <a:bodyPr>
            <a:normAutofit/>
          </a:bodyPr>
          <a:lstStyle/>
          <a:p>
            <a:pPr marL="0" indent="0" algn="ctr">
              <a:buNone/>
            </a:pPr>
            <a:r>
              <a:rPr lang="en-US" sz="3200" dirty="0" smtClean="0">
                <a:latin typeface="Arial" panose="020B0604020202020204" pitchFamily="34" charset="0"/>
                <a:cs typeface="Arial" panose="020B0604020202020204" pitchFamily="34" charset="0"/>
                <a:hlinkClick r:id="rId3"/>
              </a:rPr>
              <a:t>https</a:t>
            </a:r>
            <a:r>
              <a:rPr lang="en-US" sz="3200" dirty="0">
                <a:latin typeface="Arial" panose="020B0604020202020204" pitchFamily="34" charset="0"/>
                <a:cs typeface="Arial" panose="020B0604020202020204" pitchFamily="34" charset="0"/>
                <a:hlinkClick r:id="rId3"/>
              </a:rPr>
              <a:t>://</a:t>
            </a:r>
            <a:r>
              <a:rPr lang="en-US" sz="3200" dirty="0" smtClean="0">
                <a:latin typeface="Arial" panose="020B0604020202020204" pitchFamily="34" charset="0"/>
                <a:cs typeface="Arial" panose="020B0604020202020204" pitchFamily="34" charset="0"/>
                <a:hlinkClick r:id="rId3"/>
              </a:rPr>
              <a:t>www.youtube.com/watch?v=KOffayYI_M0</a:t>
            </a:r>
            <a:r>
              <a:rPr lang="en-US" sz="3200" dirty="0" smtClean="0">
                <a:latin typeface="Arial" panose="020B0604020202020204" pitchFamily="34" charset="0"/>
                <a:cs typeface="Arial" panose="020B0604020202020204" pitchFamily="34" charset="0"/>
              </a:rPr>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1766" y="2242594"/>
            <a:ext cx="6904954" cy="4152268"/>
          </a:xfrm>
          <a:prstGeom prst="rect">
            <a:avLst/>
          </a:prstGeom>
          <a:ln w="25400">
            <a:solidFill>
              <a:schemeClr val="tx2">
                <a:lumMod val="50000"/>
              </a:schemeClr>
            </a:solidFill>
          </a:ln>
        </p:spPr>
      </p:pic>
      <p:pic>
        <p:nvPicPr>
          <p:cNvPr id="5" name="Picture 4" descr="Logo for 988 Suicide &amp; Crisis Lifeline. Logo is dark blue with white lettering that reads: 988 Suicide &amp; Crisis Lifeline. " title="988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9075" y="2826478"/>
            <a:ext cx="1492250" cy="1492250"/>
          </a:xfrm>
          <a:prstGeom prst="rect">
            <a:avLst/>
          </a:prstGeom>
        </p:spPr>
      </p:pic>
    </p:spTree>
    <p:extLst>
      <p:ext uri="{BB962C8B-B14F-4D97-AF65-F5344CB8AC3E}">
        <p14:creationId xmlns:p14="http://schemas.microsoft.com/office/powerpoint/2010/main" val="1698473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C66B-485B-9540-B2BA-C2D95987746F}"/>
              </a:ext>
            </a:extLst>
          </p:cNvPr>
          <p:cNvSpPr>
            <a:spLocks noGrp="1"/>
          </p:cNvSpPr>
          <p:nvPr>
            <p:ph type="title"/>
          </p:nvPr>
        </p:nvSpPr>
        <p:spPr>
          <a:xfrm>
            <a:off x="314498" y="182246"/>
            <a:ext cx="10515600" cy="957786"/>
          </a:xfrm>
        </p:spPr>
        <p:txBody>
          <a:bodyPr>
            <a:normAutofit/>
          </a:bodyPr>
          <a:lstStyle/>
          <a:p>
            <a:r>
              <a:rPr lang="en-US" sz="3600" dirty="0" smtClean="0">
                <a:latin typeface="Arial" panose="020B0604020202020204" pitchFamily="34" charset="0"/>
                <a:cs typeface="Arial" panose="020B0604020202020204" pitchFamily="34" charset="0"/>
              </a:rPr>
              <a:t>Disaster Distress Helpline: Overview</a:t>
            </a:r>
            <a:endParaRPr lang="en-US" sz="36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59172EB-67ED-434A-B286-8E4DAF59C424}"/>
              </a:ext>
            </a:extLst>
          </p:cNvPr>
          <p:cNvSpPr>
            <a:spLocks noGrp="1"/>
          </p:cNvSpPr>
          <p:nvPr>
            <p:ph idx="1"/>
          </p:nvPr>
        </p:nvSpPr>
        <p:spPr>
          <a:xfrm>
            <a:off x="405938" y="997527"/>
            <a:ext cx="11410009" cy="5640779"/>
          </a:xfrm>
        </p:spPr>
        <p:txBody>
          <a:bodyPr>
            <a:normAutofit fontScale="92500" lnSpcReduction="10000"/>
          </a:bodyPr>
          <a:lstStyle/>
          <a:p>
            <a:pPr marL="285750" indent="-285750">
              <a:buFont typeface="Wingdings" panose="05000000000000000000" pitchFamily="2" charset="2"/>
              <a:buChar char="Ø"/>
            </a:pPr>
            <a:r>
              <a:rPr lang="en-US" dirty="0">
                <a:solidFill>
                  <a:srgbClr val="34515A"/>
                </a:solidFill>
                <a:latin typeface="Arial" panose="020B0604020202020204" pitchFamily="34" charset="0"/>
                <a:cs typeface="Arial" panose="020B0604020202020204" pitchFamily="34" charset="0"/>
              </a:rPr>
              <a:t>A national hotline (call or text </a:t>
            </a:r>
            <a:r>
              <a:rPr lang="en-US" b="1" dirty="0">
                <a:solidFill>
                  <a:srgbClr val="34515A"/>
                </a:solidFill>
                <a:latin typeface="Arial" panose="020B0604020202020204" pitchFamily="34" charset="0"/>
                <a:cs typeface="Arial" panose="020B0604020202020204" pitchFamily="34" charset="0"/>
              </a:rPr>
              <a:t>1-800-985-5990</a:t>
            </a:r>
            <a:r>
              <a:rPr lang="en-US" dirty="0">
                <a:solidFill>
                  <a:srgbClr val="34515A"/>
                </a:solidFill>
                <a:latin typeface="Arial" panose="020B0604020202020204" pitchFamily="34" charset="0"/>
                <a:cs typeface="Arial" panose="020B0604020202020204" pitchFamily="34" charset="0"/>
              </a:rPr>
              <a:t>) </a:t>
            </a:r>
            <a:r>
              <a:rPr lang="en-US" dirty="0" smtClean="0">
                <a:solidFill>
                  <a:srgbClr val="34515A"/>
                </a:solidFill>
                <a:latin typeface="Arial" panose="020B0604020202020204" pitchFamily="34" charset="0"/>
                <a:cs typeface="Arial" panose="020B0604020202020204" pitchFamily="34" charset="0"/>
              </a:rPr>
              <a:t>available                   </a:t>
            </a:r>
            <a:r>
              <a:rPr lang="en-US" dirty="0">
                <a:solidFill>
                  <a:srgbClr val="34515A"/>
                </a:solidFill>
                <a:latin typeface="Arial" panose="020B0604020202020204" pitchFamily="34" charset="0"/>
                <a:cs typeface="Arial" panose="020B0604020202020204" pitchFamily="34" charset="0"/>
              </a:rPr>
              <a:t>to anyone in the U.S. states/territories before, during </a:t>
            </a:r>
            <a:r>
              <a:rPr lang="en-US" dirty="0" smtClean="0">
                <a:solidFill>
                  <a:srgbClr val="34515A"/>
                </a:solidFill>
                <a:latin typeface="Arial" panose="020B0604020202020204" pitchFamily="34" charset="0"/>
                <a:cs typeface="Arial" panose="020B0604020202020204" pitchFamily="34" charset="0"/>
              </a:rPr>
              <a:t>                         &amp; </a:t>
            </a:r>
            <a:r>
              <a:rPr lang="en-US" dirty="0">
                <a:solidFill>
                  <a:srgbClr val="34515A"/>
                </a:solidFill>
                <a:latin typeface="Arial" panose="020B0604020202020204" pitchFamily="34" charset="0"/>
                <a:cs typeface="Arial" panose="020B0604020202020204" pitchFamily="34" charset="0"/>
              </a:rPr>
              <a:t>after natural or human-caused </a:t>
            </a:r>
            <a:r>
              <a:rPr lang="en-US" dirty="0" smtClean="0">
                <a:solidFill>
                  <a:srgbClr val="34515A"/>
                </a:solidFill>
                <a:latin typeface="Arial" panose="020B0604020202020204" pitchFamily="34" charset="0"/>
                <a:cs typeface="Arial" panose="020B0604020202020204" pitchFamily="34" charset="0"/>
              </a:rPr>
              <a:t>disasters</a:t>
            </a:r>
            <a:endParaRPr lang="en-US" dirty="0">
              <a:solidFill>
                <a:srgbClr val="34515A"/>
              </a:solidFill>
              <a:latin typeface="Arial" panose="020B0604020202020204" pitchFamily="34" charset="0"/>
              <a:cs typeface="Arial" panose="020B0604020202020204" pitchFamily="34" charset="0"/>
            </a:endParaRPr>
          </a:p>
          <a:p>
            <a:endParaRPr lang="en-US" sz="1050" b="1" dirty="0">
              <a:solidFill>
                <a:srgbClr val="34515A"/>
              </a:solidFill>
              <a:latin typeface="Arial" panose="020B0604020202020204" pitchFamily="34" charset="0"/>
              <a:cs typeface="Arial" panose="020B0604020202020204" pitchFamily="34" charset="0"/>
            </a:endParaRPr>
          </a:p>
          <a:p>
            <a:pPr marL="0" indent="0">
              <a:buNone/>
            </a:pPr>
            <a:r>
              <a:rPr lang="en-US" b="1" dirty="0" smtClean="0">
                <a:solidFill>
                  <a:srgbClr val="34515A"/>
                </a:solidFill>
                <a:latin typeface="Arial" panose="020B0604020202020204" pitchFamily="34" charset="0"/>
                <a:cs typeface="Arial" panose="020B0604020202020204" pitchFamily="34" charset="0"/>
              </a:rPr>
              <a:t>   		 Goal</a:t>
            </a:r>
            <a:r>
              <a:rPr lang="en-US" b="1" dirty="0">
                <a:solidFill>
                  <a:srgbClr val="34515A"/>
                </a:solidFill>
                <a:latin typeface="Arial" panose="020B0604020202020204" pitchFamily="34" charset="0"/>
                <a:cs typeface="Arial" panose="020B0604020202020204" pitchFamily="34" charset="0"/>
              </a:rPr>
              <a:t>:</a:t>
            </a:r>
            <a:r>
              <a:rPr lang="en-US" dirty="0">
                <a:solidFill>
                  <a:srgbClr val="34515A"/>
                </a:solidFill>
                <a:latin typeface="Arial" panose="020B0604020202020204" pitchFamily="34" charset="0"/>
                <a:cs typeface="Arial" panose="020B0604020202020204" pitchFamily="34" charset="0"/>
              </a:rPr>
              <a:t> </a:t>
            </a:r>
            <a:r>
              <a:rPr lang="en-US" b="1" dirty="0">
                <a:solidFill>
                  <a:srgbClr val="34515A"/>
                </a:solidFill>
                <a:latin typeface="Arial" panose="020B0604020202020204" pitchFamily="34" charset="0"/>
                <a:cs typeface="Arial" panose="020B0604020202020204" pitchFamily="34" charset="0"/>
              </a:rPr>
              <a:t>To assist individuals and families experiencing </a:t>
            </a:r>
            <a:r>
              <a:rPr lang="en-US" b="1" dirty="0" smtClean="0">
                <a:solidFill>
                  <a:srgbClr val="34515A"/>
                </a:solidFill>
                <a:latin typeface="Arial" panose="020B0604020202020204" pitchFamily="34" charset="0"/>
                <a:cs typeface="Arial" panose="020B0604020202020204" pitchFamily="34" charset="0"/>
              </a:rPr>
              <a:t>     		           emotional </a:t>
            </a:r>
            <a:r>
              <a:rPr lang="en-US" b="1" dirty="0">
                <a:solidFill>
                  <a:srgbClr val="34515A"/>
                </a:solidFill>
                <a:latin typeface="Arial" panose="020B0604020202020204" pitchFamily="34" charset="0"/>
                <a:cs typeface="Arial" panose="020B0604020202020204" pitchFamily="34" charset="0"/>
              </a:rPr>
              <a:t>distress related to disaster, in order to help </a:t>
            </a:r>
            <a:r>
              <a:rPr lang="en-US" b="1" dirty="0" smtClean="0">
                <a:solidFill>
                  <a:srgbClr val="34515A"/>
                </a:solidFill>
                <a:latin typeface="Arial" panose="020B0604020202020204" pitchFamily="34" charset="0"/>
                <a:cs typeface="Arial" panose="020B0604020202020204" pitchFamily="34" charset="0"/>
              </a:rPr>
              <a:t>		           them </a:t>
            </a:r>
            <a:r>
              <a:rPr lang="en-US" b="1" dirty="0">
                <a:solidFill>
                  <a:srgbClr val="34515A"/>
                </a:solidFill>
                <a:latin typeface="Arial" panose="020B0604020202020204" pitchFamily="34" charset="0"/>
                <a:cs typeface="Arial" panose="020B0604020202020204" pitchFamily="34" charset="0"/>
              </a:rPr>
              <a:t>move forward on the path </a:t>
            </a:r>
            <a:r>
              <a:rPr lang="en-US" b="1" dirty="0" smtClean="0">
                <a:solidFill>
                  <a:srgbClr val="34515A"/>
                </a:solidFill>
                <a:latin typeface="Arial" panose="020B0604020202020204" pitchFamily="34" charset="0"/>
                <a:cs typeface="Arial" panose="020B0604020202020204" pitchFamily="34" charset="0"/>
              </a:rPr>
              <a:t>of recovery</a:t>
            </a:r>
          </a:p>
          <a:p>
            <a:pPr marL="0" indent="0">
              <a:buNone/>
            </a:pPr>
            <a:endParaRPr lang="en-US" b="1" dirty="0">
              <a:solidFill>
                <a:srgbClr val="34515A"/>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b="1" dirty="0" smtClean="0">
                <a:solidFill>
                  <a:srgbClr val="34515A"/>
                </a:solidFill>
                <a:latin typeface="Arial" panose="020B0604020202020204" pitchFamily="34" charset="0"/>
                <a:cs typeface="Arial" panose="020B0604020202020204" pitchFamily="34" charset="0"/>
              </a:rPr>
              <a:t>Multi-lingual </a:t>
            </a:r>
            <a:r>
              <a:rPr lang="en-US" dirty="0">
                <a:solidFill>
                  <a:srgbClr val="34515A"/>
                </a:solidFill>
                <a:latin typeface="Arial" panose="020B0604020202020204" pitchFamily="34" charset="0"/>
                <a:cs typeface="Arial" panose="020B0604020202020204" pitchFamily="34" charset="0"/>
              </a:rPr>
              <a:t>interpretation services in 100+ </a:t>
            </a:r>
            <a:r>
              <a:rPr lang="en-US" dirty="0" smtClean="0">
                <a:solidFill>
                  <a:srgbClr val="34515A"/>
                </a:solidFill>
                <a:latin typeface="Arial" panose="020B0604020202020204" pitchFamily="34" charset="0"/>
                <a:cs typeface="Arial" panose="020B0604020202020204" pitchFamily="34" charset="0"/>
              </a:rPr>
              <a:t>languages; live </a:t>
            </a:r>
            <a:r>
              <a:rPr lang="en-US" dirty="0">
                <a:solidFill>
                  <a:srgbClr val="34515A"/>
                </a:solidFill>
                <a:latin typeface="Arial" panose="020B0604020202020204" pitchFamily="34" charset="0"/>
                <a:cs typeface="Arial" panose="020B0604020202020204" pitchFamily="34" charset="0"/>
              </a:rPr>
              <a:t>24/7 crisis counseling in </a:t>
            </a:r>
            <a:r>
              <a:rPr lang="en-US" b="1" dirty="0">
                <a:solidFill>
                  <a:srgbClr val="34515A"/>
                </a:solidFill>
                <a:latin typeface="Arial" panose="020B0604020202020204" pitchFamily="34" charset="0"/>
                <a:cs typeface="Arial" panose="020B0604020202020204" pitchFamily="34" charset="0"/>
              </a:rPr>
              <a:t>Spanish </a:t>
            </a:r>
            <a:r>
              <a:rPr lang="en-US" dirty="0">
                <a:solidFill>
                  <a:srgbClr val="34515A"/>
                </a:solidFill>
                <a:latin typeface="Arial" panose="020B0604020202020204" pitchFamily="34" charset="0"/>
                <a:cs typeface="Arial" panose="020B0604020202020204" pitchFamily="34" charset="0"/>
              </a:rPr>
              <a:t>available via </a:t>
            </a:r>
            <a:r>
              <a:rPr lang="en-US" dirty="0" smtClean="0">
                <a:solidFill>
                  <a:srgbClr val="34515A"/>
                </a:solidFill>
                <a:latin typeface="Arial" panose="020B0604020202020204" pitchFamily="34" charset="0"/>
                <a:cs typeface="Arial" panose="020B0604020202020204" pitchFamily="34" charset="0"/>
              </a:rPr>
              <a:t>the hotline </a:t>
            </a:r>
            <a:r>
              <a:rPr lang="en-US" dirty="0">
                <a:solidFill>
                  <a:srgbClr val="34515A"/>
                </a:solidFill>
                <a:latin typeface="Arial" panose="020B0604020202020204" pitchFamily="34" charset="0"/>
                <a:cs typeface="Arial" panose="020B0604020202020204" pitchFamily="34" charset="0"/>
              </a:rPr>
              <a:t>and SMS (press “2”)</a:t>
            </a:r>
          </a:p>
          <a:p>
            <a:pPr marL="0" indent="0">
              <a:buNone/>
            </a:pPr>
            <a:endParaRPr lang="en-US" sz="1050" dirty="0">
              <a:solidFill>
                <a:srgbClr val="34515A"/>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solidFill>
                  <a:srgbClr val="34515A"/>
                </a:solidFill>
                <a:latin typeface="Arial" panose="020B0604020202020204" pitchFamily="34" charset="0"/>
                <a:cs typeface="Arial" panose="020B0604020202020204" pitchFamily="34" charset="0"/>
              </a:rPr>
              <a:t>Videophone for Deaf/Hard of Hearing ASL </a:t>
            </a:r>
            <a:r>
              <a:rPr lang="en-US" dirty="0" smtClean="0">
                <a:solidFill>
                  <a:srgbClr val="34515A"/>
                </a:solidFill>
                <a:latin typeface="Arial" panose="020B0604020202020204" pitchFamily="34" charset="0"/>
                <a:cs typeface="Arial" panose="020B0604020202020204" pitchFamily="34" charset="0"/>
              </a:rPr>
              <a:t>users</a:t>
            </a:r>
          </a:p>
          <a:p>
            <a:pPr marL="0" indent="0">
              <a:buNone/>
            </a:pPr>
            <a:endParaRPr lang="en-US" sz="1100" dirty="0" smtClean="0">
              <a:solidFill>
                <a:srgbClr val="34515A"/>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smtClean="0"/>
              <a:t>24/7 </a:t>
            </a:r>
            <a:r>
              <a:rPr lang="en-US" dirty="0"/>
              <a:t>moderated </a:t>
            </a:r>
            <a:r>
              <a:rPr lang="en-US" b="1" dirty="0"/>
              <a:t>Online Peer Support </a:t>
            </a:r>
            <a:r>
              <a:rPr lang="en-US" dirty="0"/>
              <a:t>with </a:t>
            </a:r>
            <a:r>
              <a:rPr lang="en-US" b="1" dirty="0"/>
              <a:t>Crisis Support                                 Over Messenger </a:t>
            </a:r>
            <a:r>
              <a:rPr lang="en-US" dirty="0"/>
              <a:t>for survivors and responders</a:t>
            </a:r>
            <a:endParaRPr lang="en-US" b="1" dirty="0"/>
          </a:p>
          <a:p>
            <a:pPr marL="0" indent="0">
              <a:buNone/>
            </a:pPr>
            <a:endParaRPr lang="en-US" dirty="0"/>
          </a:p>
        </p:txBody>
      </p:sp>
      <p:pic>
        <p:nvPicPr>
          <p:cNvPr id="9" name="Picture 8" descr="Picture of a counselor speaking into a phone headset" title="Clip Art 1"/>
          <p:cNvPicPr>
            <a:picLocks noChangeAspect="1"/>
          </p:cNvPicPr>
          <p:nvPr/>
        </p:nvPicPr>
        <p:blipFill>
          <a:blip r:embed="rId3"/>
          <a:stretch>
            <a:fillRect/>
          </a:stretch>
        </p:blipFill>
        <p:spPr bwMode="auto">
          <a:xfrm rot="973052">
            <a:off x="9737554" y="809661"/>
            <a:ext cx="1708319" cy="1157082"/>
          </a:xfrm>
          <a:prstGeom prst="rect">
            <a:avLst/>
          </a:prstGeom>
          <a:ln w="31750">
            <a:solidFill>
              <a:schemeClr val="accent1">
                <a:lumMod val="25000"/>
              </a:schemeClr>
            </a:solidFill>
          </a:ln>
        </p:spPr>
      </p:pic>
      <p:pic>
        <p:nvPicPr>
          <p:cNvPr id="10" name="Picture 9" descr="Hands coming together to symbolize support for one another" title="Clip Ar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08292">
            <a:off x="541935" y="2401196"/>
            <a:ext cx="1629888" cy="1086592"/>
          </a:xfrm>
          <a:prstGeom prst="rect">
            <a:avLst/>
          </a:prstGeom>
          <a:ln w="25400">
            <a:solidFill>
              <a:schemeClr val="tx2">
                <a:lumMod val="50000"/>
              </a:schemeClr>
            </a:solidFill>
          </a:ln>
        </p:spPr>
      </p:pic>
      <p:pic>
        <p:nvPicPr>
          <p:cNvPr id="6" name="Picture 5" descr="Logo for ASL Now" title="ASL Now logo">
            <a:extLst>
              <a:ext uri="{FF2B5EF4-FFF2-40B4-BE49-F238E27FC236}">
                <a16:creationId xmlns:a16="http://schemas.microsoft.com/office/drawing/2014/main" id="{BDCEB911-019E-4401-AC35-F44F4C613C96}"/>
              </a:ext>
            </a:extLst>
          </p:cNvPr>
          <p:cNvPicPr>
            <a:picLocks noChangeAspect="1"/>
          </p:cNvPicPr>
          <p:nvPr/>
        </p:nvPicPr>
        <p:blipFill>
          <a:blip r:embed="rId5"/>
          <a:stretch>
            <a:fillRect/>
          </a:stretch>
        </p:blipFill>
        <p:spPr>
          <a:xfrm>
            <a:off x="7919262" y="4812668"/>
            <a:ext cx="1690703" cy="344572"/>
          </a:xfrm>
          <a:prstGeom prst="rect">
            <a:avLst/>
          </a:prstGeom>
          <a:ln>
            <a:solidFill>
              <a:schemeClr val="tx2">
                <a:lumMod val="50000"/>
              </a:schemeClr>
            </a:solidFill>
          </a:ln>
        </p:spPr>
      </p:pic>
    </p:spTree>
    <p:extLst>
      <p:ext uri="{BB962C8B-B14F-4D97-AF65-F5344CB8AC3E}">
        <p14:creationId xmlns:p14="http://schemas.microsoft.com/office/powerpoint/2010/main" val="3416641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C66B-485B-9540-B2BA-C2D95987746F}"/>
              </a:ext>
            </a:extLst>
          </p:cNvPr>
          <p:cNvSpPr>
            <a:spLocks noGrp="1"/>
          </p:cNvSpPr>
          <p:nvPr>
            <p:ph type="title"/>
          </p:nvPr>
        </p:nvSpPr>
        <p:spPr>
          <a:xfrm>
            <a:off x="314498" y="182246"/>
            <a:ext cx="10515600" cy="957786"/>
          </a:xfrm>
        </p:spPr>
        <p:txBody>
          <a:bodyPr>
            <a:normAutofit/>
          </a:bodyPr>
          <a:lstStyle/>
          <a:p>
            <a:r>
              <a:rPr lang="en-US" sz="3600" dirty="0" smtClean="0">
                <a:latin typeface="Arial" panose="020B0604020202020204" pitchFamily="34" charset="0"/>
                <a:cs typeface="Arial" panose="020B0604020202020204" pitchFamily="34" charset="0"/>
              </a:rPr>
              <a:t>Additional DDH Resources</a:t>
            </a:r>
            <a:endParaRPr lang="en-US" sz="36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59172EB-67ED-434A-B286-8E4DAF59C424}"/>
              </a:ext>
            </a:extLst>
          </p:cNvPr>
          <p:cNvSpPr>
            <a:spLocks noGrp="1"/>
          </p:cNvSpPr>
          <p:nvPr>
            <p:ph idx="1"/>
          </p:nvPr>
        </p:nvSpPr>
        <p:spPr>
          <a:xfrm>
            <a:off x="405939" y="783771"/>
            <a:ext cx="10515600" cy="5854535"/>
          </a:xfrm>
        </p:spPr>
        <p:txBody>
          <a:bodyPr>
            <a:normAutofit/>
          </a:bodyPr>
          <a:lstStyle/>
          <a:p>
            <a:pPr marL="0" indent="0">
              <a:buNone/>
            </a:pPr>
            <a:endParaRPr lang="en-US" sz="1000" dirty="0">
              <a:solidFill>
                <a:srgbClr val="34515A"/>
              </a:solidFill>
            </a:endParaRPr>
          </a:p>
          <a:p>
            <a:r>
              <a:rPr lang="en-US" sz="2400" i="1" dirty="0" smtClean="0">
                <a:solidFill>
                  <a:srgbClr val="34515A"/>
                </a:solidFill>
                <a:latin typeface="Arial" panose="020B0604020202020204" pitchFamily="34" charset="0"/>
                <a:cs typeface="Arial" panose="020B0604020202020204" pitchFamily="34" charset="0"/>
              </a:rPr>
              <a:t>SAMHSA Website</a:t>
            </a:r>
            <a:endParaRPr lang="en-US" sz="2400" i="1" dirty="0">
              <a:solidFill>
                <a:srgbClr val="34515A"/>
              </a:solidFill>
              <a:latin typeface="Arial" panose="020B0604020202020204" pitchFamily="34" charset="0"/>
              <a:cs typeface="Arial" panose="020B0604020202020204" pitchFamily="34" charset="0"/>
            </a:endParaRPr>
          </a:p>
          <a:p>
            <a:pPr marL="0" indent="0">
              <a:buNone/>
            </a:pPr>
            <a:r>
              <a:rPr lang="en-US" sz="2400" dirty="0">
                <a:solidFill>
                  <a:srgbClr val="34515A"/>
                </a:solidFill>
                <a:latin typeface="Arial" panose="020B0604020202020204" pitchFamily="34" charset="0"/>
                <a:cs typeface="Arial" panose="020B0604020202020204" pitchFamily="34" charset="0"/>
              </a:rPr>
              <a:t> </a:t>
            </a:r>
            <a:r>
              <a:rPr lang="en-US" sz="2400" dirty="0" smtClean="0">
                <a:solidFill>
                  <a:srgbClr val="34515A"/>
                </a:solidFill>
                <a:latin typeface="Arial" panose="020B0604020202020204" pitchFamily="34" charset="0"/>
                <a:cs typeface="Arial" panose="020B0604020202020204" pitchFamily="34" charset="0"/>
              </a:rPr>
              <a:t>    </a:t>
            </a:r>
            <a:r>
              <a:rPr lang="en-US" sz="2400" dirty="0" smtClean="0">
                <a:solidFill>
                  <a:srgbClr val="34515A"/>
                </a:solidFill>
                <a:latin typeface="Arial" panose="020B0604020202020204" pitchFamily="34" charset="0"/>
                <a:cs typeface="Arial" panose="020B0604020202020204" pitchFamily="34" charset="0"/>
                <a:hlinkClick r:id="rId3"/>
              </a:rPr>
              <a:t>http</a:t>
            </a:r>
            <a:r>
              <a:rPr lang="en-US" sz="2400" dirty="0">
                <a:solidFill>
                  <a:srgbClr val="34515A"/>
                </a:solidFill>
                <a:latin typeface="Arial" panose="020B0604020202020204" pitchFamily="34" charset="0"/>
                <a:cs typeface="Arial" panose="020B0604020202020204" pitchFamily="34" charset="0"/>
                <a:hlinkClick r:id="rId3"/>
              </a:rPr>
              <a:t>://</a:t>
            </a:r>
            <a:r>
              <a:rPr lang="en-US" sz="2400" dirty="0" smtClean="0">
                <a:solidFill>
                  <a:srgbClr val="34515A"/>
                </a:solidFill>
                <a:latin typeface="Arial" panose="020B0604020202020204" pitchFamily="34" charset="0"/>
                <a:cs typeface="Arial" panose="020B0604020202020204" pitchFamily="34" charset="0"/>
                <a:hlinkClick r:id="rId3"/>
              </a:rPr>
              <a:t>disasterdistress.samhsa.gov</a:t>
            </a:r>
            <a:r>
              <a:rPr lang="en-US" sz="2400" dirty="0" smtClean="0">
                <a:solidFill>
                  <a:srgbClr val="34515A"/>
                </a:solidFill>
                <a:latin typeface="Arial" panose="020B0604020202020204" pitchFamily="34" charset="0"/>
                <a:cs typeface="Arial" panose="020B0604020202020204" pitchFamily="34" charset="0"/>
              </a:rPr>
              <a:t> </a:t>
            </a:r>
            <a:endParaRPr lang="en-US" sz="2400" dirty="0">
              <a:solidFill>
                <a:srgbClr val="34515A"/>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dirty="0">
                <a:solidFill>
                  <a:srgbClr val="34515A"/>
                </a:solidFill>
                <a:latin typeface="Arial" panose="020B0604020202020204" pitchFamily="34" charset="0"/>
                <a:cs typeface="Arial" panose="020B0604020202020204" pitchFamily="34" charset="0"/>
              </a:rPr>
              <a:t> Information &amp; resources for </a:t>
            </a:r>
            <a:r>
              <a:rPr lang="en-US" dirty="0" smtClean="0">
                <a:solidFill>
                  <a:srgbClr val="34515A"/>
                </a:solidFill>
                <a:latin typeface="Arial" panose="020B0604020202020204" pitchFamily="34" charset="0"/>
                <a:cs typeface="Arial" panose="020B0604020202020204" pitchFamily="34" charset="0"/>
              </a:rPr>
              <a:t>providers,                                               risk </a:t>
            </a:r>
            <a:r>
              <a:rPr lang="en-US" dirty="0">
                <a:solidFill>
                  <a:srgbClr val="34515A"/>
                </a:solidFill>
                <a:latin typeface="Arial" panose="020B0604020202020204" pitchFamily="34" charset="0"/>
                <a:cs typeface="Arial" panose="020B0604020202020204" pitchFamily="34" charset="0"/>
              </a:rPr>
              <a:t>groups, general public</a:t>
            </a:r>
          </a:p>
          <a:p>
            <a:pPr lvl="1"/>
            <a:endParaRPr lang="en-US" sz="1200" i="1" dirty="0">
              <a:solidFill>
                <a:srgbClr val="34515A"/>
              </a:solidFill>
              <a:latin typeface="Arial" panose="020B0604020202020204" pitchFamily="34" charset="0"/>
              <a:cs typeface="Arial" panose="020B0604020202020204" pitchFamily="34" charset="0"/>
            </a:endParaRPr>
          </a:p>
          <a:p>
            <a:r>
              <a:rPr lang="en-US" sz="2400" i="1" dirty="0">
                <a:solidFill>
                  <a:srgbClr val="34515A"/>
                </a:solidFill>
                <a:latin typeface="Arial" panose="020B0604020202020204" pitchFamily="34" charset="0"/>
                <a:cs typeface="Arial" panose="020B0604020202020204" pitchFamily="34" charset="0"/>
              </a:rPr>
              <a:t>Strength After</a:t>
            </a:r>
          </a:p>
          <a:p>
            <a:pPr marL="0" indent="0">
              <a:buNone/>
            </a:pPr>
            <a:r>
              <a:rPr lang="en-US" sz="2400" dirty="0" smtClean="0">
                <a:solidFill>
                  <a:srgbClr val="34515A"/>
                </a:solidFill>
                <a:latin typeface="Arial" panose="020B0604020202020204" pitchFamily="34" charset="0"/>
                <a:cs typeface="Arial" panose="020B0604020202020204" pitchFamily="34" charset="0"/>
              </a:rPr>
              <a:t>     </a:t>
            </a:r>
            <a:r>
              <a:rPr lang="en-US" sz="2400" dirty="0" smtClean="0">
                <a:solidFill>
                  <a:srgbClr val="34515A"/>
                </a:solidFill>
                <a:latin typeface="Arial" panose="020B0604020202020204" pitchFamily="34" charset="0"/>
                <a:cs typeface="Arial" panose="020B0604020202020204" pitchFamily="34" charset="0"/>
                <a:hlinkClick r:id="rId4"/>
              </a:rPr>
              <a:t>http</a:t>
            </a:r>
            <a:r>
              <a:rPr lang="en-US" sz="2400" dirty="0">
                <a:solidFill>
                  <a:srgbClr val="34515A"/>
                </a:solidFill>
                <a:latin typeface="Arial" panose="020B0604020202020204" pitchFamily="34" charset="0"/>
                <a:cs typeface="Arial" panose="020B0604020202020204" pitchFamily="34" charset="0"/>
                <a:hlinkClick r:id="rId4"/>
              </a:rPr>
              <a:t>://</a:t>
            </a:r>
            <a:r>
              <a:rPr lang="en-US" sz="2400" dirty="0" smtClean="0">
                <a:solidFill>
                  <a:srgbClr val="34515A"/>
                </a:solidFill>
                <a:latin typeface="Arial" panose="020B0604020202020204" pitchFamily="34" charset="0"/>
                <a:cs typeface="Arial" panose="020B0604020202020204" pitchFamily="34" charset="0"/>
                <a:hlinkClick r:id="rId4"/>
              </a:rPr>
              <a:t>strengthafterdisaster.org</a:t>
            </a:r>
            <a:r>
              <a:rPr lang="en-US" sz="2400" dirty="0" smtClean="0">
                <a:solidFill>
                  <a:srgbClr val="34515A"/>
                </a:solidFill>
                <a:latin typeface="Arial" panose="020B0604020202020204" pitchFamily="34" charset="0"/>
                <a:cs typeface="Arial" panose="020B0604020202020204" pitchFamily="34" charset="0"/>
              </a:rPr>
              <a:t> </a:t>
            </a:r>
            <a:endParaRPr lang="en-US" sz="2400" dirty="0">
              <a:solidFill>
                <a:srgbClr val="34515A"/>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dirty="0">
                <a:solidFill>
                  <a:srgbClr val="34515A"/>
                </a:solidFill>
                <a:latin typeface="Arial" panose="020B0604020202020204" pitchFamily="34" charset="0"/>
                <a:cs typeface="Arial" panose="020B0604020202020204" pitchFamily="34" charset="0"/>
              </a:rPr>
              <a:t> Online platform for sharing stories of hope &amp;                                                                                                                    strength during recovery, across disasters</a:t>
            </a:r>
            <a:endParaRPr lang="en-US" i="1" dirty="0">
              <a:solidFill>
                <a:srgbClr val="34515A"/>
              </a:solidFill>
              <a:latin typeface="Arial" panose="020B0604020202020204" pitchFamily="34" charset="0"/>
              <a:cs typeface="Arial" panose="020B0604020202020204" pitchFamily="34" charset="0"/>
            </a:endParaRPr>
          </a:p>
          <a:p>
            <a:pPr marL="457200" lvl="1" indent="0">
              <a:buNone/>
            </a:pPr>
            <a:endParaRPr lang="en-US" sz="1200" i="1" dirty="0">
              <a:solidFill>
                <a:srgbClr val="34515A"/>
              </a:solidFill>
              <a:latin typeface="Arial" panose="020B0604020202020204" pitchFamily="34" charset="0"/>
              <a:cs typeface="Arial" panose="020B0604020202020204" pitchFamily="34" charset="0"/>
            </a:endParaRPr>
          </a:p>
          <a:p>
            <a:r>
              <a:rPr lang="en-US" sz="2400" i="1" dirty="0">
                <a:solidFill>
                  <a:srgbClr val="34515A"/>
                </a:solidFill>
                <a:latin typeface="Arial" panose="020B0604020202020204" pitchFamily="34" charset="0"/>
                <a:cs typeface="Arial" panose="020B0604020202020204" pitchFamily="34" charset="0"/>
              </a:rPr>
              <a:t>Social Media 			</a:t>
            </a:r>
            <a:r>
              <a:rPr lang="en-US" sz="2000" dirty="0" smtClean="0">
                <a:solidFill>
                  <a:srgbClr val="34515A"/>
                </a:solidFill>
                <a:latin typeface="Arial" panose="020B0604020202020204" pitchFamily="34" charset="0"/>
                <a:cs typeface="Arial" panose="020B0604020202020204" pitchFamily="34" charset="0"/>
                <a:sym typeface="Wingdings" panose="05000000000000000000" pitchFamily="2" charset="2"/>
              </a:rPr>
              <a:t> </a:t>
            </a:r>
            <a:r>
              <a:rPr lang="en-US" sz="2400" i="1" dirty="0" smtClean="0">
                <a:solidFill>
                  <a:srgbClr val="34515A"/>
                </a:solidFill>
                <a:latin typeface="Arial" panose="020B0604020202020204" pitchFamily="34" charset="0"/>
                <a:cs typeface="Arial" panose="020B0604020202020204" pitchFamily="34" charset="0"/>
                <a:sym typeface="Wingdings" panose="05000000000000000000" pitchFamily="2" charset="2"/>
              </a:rPr>
              <a:t>DDH Materials</a:t>
            </a:r>
            <a:endParaRPr lang="en-US" sz="2400" i="1" dirty="0">
              <a:solidFill>
                <a:srgbClr val="34515A"/>
              </a:solidFill>
              <a:latin typeface="Arial" panose="020B0604020202020204" pitchFamily="34" charset="0"/>
              <a:cs typeface="Arial" panose="020B0604020202020204" pitchFamily="34" charset="0"/>
            </a:endParaRPr>
          </a:p>
          <a:p>
            <a:pPr marL="285750" indent="-285750">
              <a:buFontTx/>
              <a:buChar char="-"/>
            </a:pPr>
            <a:r>
              <a:rPr lang="en-US" sz="2400" dirty="0">
                <a:solidFill>
                  <a:srgbClr val="34515A"/>
                </a:solidFill>
                <a:latin typeface="Arial" panose="020B0604020202020204" pitchFamily="34" charset="0"/>
                <a:cs typeface="Arial" panose="020B0604020202020204" pitchFamily="34" charset="0"/>
              </a:rPr>
              <a:t>     /</a:t>
            </a:r>
            <a:r>
              <a:rPr lang="en-US" sz="2400" dirty="0" err="1">
                <a:solidFill>
                  <a:srgbClr val="34515A"/>
                </a:solidFill>
                <a:latin typeface="Arial" panose="020B0604020202020204" pitchFamily="34" charset="0"/>
                <a:cs typeface="Arial" panose="020B0604020202020204" pitchFamily="34" charset="0"/>
              </a:rPr>
              <a:t>distresshelpline</a:t>
            </a:r>
            <a:r>
              <a:rPr lang="en-US" sz="2400" dirty="0">
                <a:solidFill>
                  <a:srgbClr val="34515A"/>
                </a:solidFill>
                <a:latin typeface="Arial" panose="020B0604020202020204" pitchFamily="34" charset="0"/>
                <a:cs typeface="Arial" panose="020B0604020202020204" pitchFamily="34" charset="0"/>
              </a:rPr>
              <a:t>  </a:t>
            </a:r>
            <a:r>
              <a:rPr lang="en-US" sz="2400" dirty="0" smtClean="0">
                <a:solidFill>
                  <a:srgbClr val="34515A"/>
                </a:solidFill>
                <a:latin typeface="Arial" panose="020B0604020202020204" pitchFamily="34" charset="0"/>
                <a:cs typeface="Arial" panose="020B0604020202020204" pitchFamily="34" charset="0"/>
              </a:rPr>
              <a:t>		- Brochures, Wallet Cards</a:t>
            </a:r>
            <a:endParaRPr lang="en-US" sz="2400" dirty="0">
              <a:solidFill>
                <a:srgbClr val="34515A"/>
              </a:solidFill>
              <a:latin typeface="Arial" panose="020B0604020202020204" pitchFamily="34" charset="0"/>
              <a:cs typeface="Arial" panose="020B0604020202020204" pitchFamily="34" charset="0"/>
            </a:endParaRPr>
          </a:p>
          <a:p>
            <a:pPr marL="285750" indent="-285750">
              <a:buFontTx/>
              <a:buChar char="-"/>
            </a:pPr>
            <a:r>
              <a:rPr lang="en-US" sz="2400" dirty="0">
                <a:solidFill>
                  <a:srgbClr val="34515A"/>
                </a:solidFill>
                <a:latin typeface="Arial" panose="020B0604020202020204" pitchFamily="34" charset="0"/>
                <a:cs typeface="Arial" panose="020B0604020202020204" pitchFamily="34" charset="0"/>
              </a:rPr>
              <a:t>     </a:t>
            </a:r>
            <a:r>
              <a:rPr lang="en-US" sz="2400" dirty="0" smtClean="0">
                <a:solidFill>
                  <a:srgbClr val="34515A"/>
                </a:solidFill>
                <a:latin typeface="Arial" panose="020B0604020202020204" pitchFamily="34" charset="0"/>
                <a:cs typeface="Arial" panose="020B0604020202020204" pitchFamily="34" charset="0"/>
              </a:rPr>
              <a:t> @</a:t>
            </a:r>
            <a:r>
              <a:rPr lang="en-US" sz="2400" dirty="0" err="1" smtClean="0">
                <a:solidFill>
                  <a:srgbClr val="34515A"/>
                </a:solidFill>
                <a:latin typeface="Arial" panose="020B0604020202020204" pitchFamily="34" charset="0"/>
                <a:cs typeface="Arial" panose="020B0604020202020204" pitchFamily="34" charset="0"/>
              </a:rPr>
              <a:t>distressline</a:t>
            </a:r>
            <a:r>
              <a:rPr lang="en-US" sz="2400" dirty="0" smtClean="0">
                <a:solidFill>
                  <a:srgbClr val="34515A"/>
                </a:solidFill>
                <a:latin typeface="Arial" panose="020B0604020202020204" pitchFamily="34" charset="0"/>
                <a:cs typeface="Arial" panose="020B0604020202020204" pitchFamily="34" charset="0"/>
              </a:rPr>
              <a:t>			- English &amp; Spanish</a:t>
            </a:r>
            <a:endParaRPr lang="en-US" sz="2400" dirty="0">
              <a:solidFill>
                <a:srgbClr val="34515A"/>
              </a:solidFill>
              <a:latin typeface="Arial" panose="020B0604020202020204" pitchFamily="34" charset="0"/>
              <a:cs typeface="Arial" panose="020B0604020202020204" pitchFamily="34" charset="0"/>
            </a:endParaRPr>
          </a:p>
          <a:p>
            <a:pPr marL="0" indent="0">
              <a:buNone/>
            </a:pPr>
            <a:endParaRPr lang="en-US" sz="1400" b="1" dirty="0">
              <a:solidFill>
                <a:srgbClr val="34515A"/>
              </a:solidFill>
            </a:endParaRPr>
          </a:p>
          <a:p>
            <a:pPr marL="0" indent="0">
              <a:buNone/>
            </a:pPr>
            <a:endParaRPr lang="en-US" dirty="0"/>
          </a:p>
        </p:txBody>
      </p:sp>
      <p:pic>
        <p:nvPicPr>
          <p:cNvPr id="4" name="Picture 3" descr="Screen capture showing the SAMHSA DDH Web Page" title="Screen Cap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6813" y="464569"/>
            <a:ext cx="2786004" cy="1969179"/>
          </a:xfrm>
          <a:prstGeom prst="rect">
            <a:avLst/>
          </a:prstGeom>
          <a:ln w="25400">
            <a:solidFill>
              <a:schemeClr val="accent1">
                <a:lumMod val="50000"/>
              </a:schemeClr>
            </a:solidFill>
          </a:ln>
        </p:spPr>
      </p:pic>
      <p:pic>
        <p:nvPicPr>
          <p:cNvPr id="5" name="Picture 4" descr="Screen capture image of the Disaster Distress Helpline &quot;Strength After&quot; website" title="Screen Cap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9226" y="1523796"/>
            <a:ext cx="2687783" cy="2183107"/>
          </a:xfrm>
          <a:prstGeom prst="rect">
            <a:avLst/>
          </a:prstGeom>
          <a:ln w="12700">
            <a:solidFill>
              <a:schemeClr val="tx1"/>
            </a:solidFill>
          </a:ln>
        </p:spPr>
      </p:pic>
      <p:pic>
        <p:nvPicPr>
          <p:cNvPr id="6" name="Picture 5" descr="Facebook icon" title="Facebook ico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023" y="5278221"/>
            <a:ext cx="344384" cy="344384"/>
          </a:xfrm>
          <a:prstGeom prst="rect">
            <a:avLst/>
          </a:prstGeom>
        </p:spPr>
      </p:pic>
      <p:pic>
        <p:nvPicPr>
          <p:cNvPr id="7" name="Picture 6" descr="Twitter icon" title="Twitter ico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023" y="5696644"/>
            <a:ext cx="414505" cy="405877"/>
          </a:xfrm>
          <a:prstGeom prst="rect">
            <a:avLst/>
          </a:prstGeom>
        </p:spPr>
      </p:pic>
      <p:pic>
        <p:nvPicPr>
          <p:cNvPr id="8" name="Picture 7" descr="Screen Capture showing examples of DDH brochures available to providers" title="Screen Cap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2032" y="2339375"/>
            <a:ext cx="2659473" cy="1994605"/>
          </a:xfrm>
          <a:prstGeom prst="rect">
            <a:avLst/>
          </a:prstGeom>
          <a:ln w="25400">
            <a:solidFill>
              <a:schemeClr val="accent1">
                <a:lumMod val="50000"/>
              </a:schemeClr>
            </a:solidFill>
          </a:ln>
        </p:spPr>
      </p:pic>
    </p:spTree>
    <p:extLst>
      <p:ext uri="{BB962C8B-B14F-4D97-AF65-F5344CB8AC3E}">
        <p14:creationId xmlns:p14="http://schemas.microsoft.com/office/powerpoint/2010/main" val="13978024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C66B-485B-9540-B2BA-C2D95987746F}"/>
              </a:ext>
            </a:extLst>
          </p:cNvPr>
          <p:cNvSpPr>
            <a:spLocks noGrp="1"/>
          </p:cNvSpPr>
          <p:nvPr>
            <p:ph type="title"/>
          </p:nvPr>
        </p:nvSpPr>
        <p:spPr>
          <a:xfrm>
            <a:off x="314498" y="182246"/>
            <a:ext cx="10515600" cy="957786"/>
          </a:xfrm>
        </p:spPr>
        <p:txBody>
          <a:bodyPr>
            <a:normAutofit/>
          </a:bodyPr>
          <a:lstStyle/>
          <a:p>
            <a:r>
              <a:rPr lang="en-US" sz="3600" dirty="0" smtClean="0">
                <a:latin typeface="Arial" panose="020B0604020202020204" pitchFamily="34" charset="0"/>
                <a:cs typeface="Arial" panose="020B0604020202020204" pitchFamily="34" charset="0"/>
              </a:rPr>
              <a:t>Disaster Distress Helpline: Key Players</a:t>
            </a:r>
            <a:endParaRPr lang="en-US" sz="36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59172EB-67ED-434A-B286-8E4DAF59C424}"/>
              </a:ext>
            </a:extLst>
          </p:cNvPr>
          <p:cNvSpPr>
            <a:spLocks noGrp="1"/>
          </p:cNvSpPr>
          <p:nvPr>
            <p:ph idx="1"/>
          </p:nvPr>
        </p:nvSpPr>
        <p:spPr>
          <a:xfrm>
            <a:off x="405938" y="997527"/>
            <a:ext cx="11410009" cy="5640779"/>
          </a:xfrm>
        </p:spPr>
        <p:txBody>
          <a:bodyPr>
            <a:normAutofit/>
          </a:bodyPr>
          <a:lstStyle/>
          <a:p>
            <a:endParaRPr lang="en-US" sz="1400" b="1" dirty="0">
              <a:solidFill>
                <a:srgbClr val="34515A"/>
              </a:solidFill>
            </a:endParaRPr>
          </a:p>
          <a:p>
            <a:pPr marL="0" indent="0">
              <a:buNone/>
            </a:pPr>
            <a:endParaRPr lang="en-US" dirty="0"/>
          </a:p>
        </p:txBody>
      </p:sp>
      <p:graphicFrame>
        <p:nvGraphicFramePr>
          <p:cNvPr id="38" name="Diagram 37"/>
          <p:cNvGraphicFramePr/>
          <p:nvPr>
            <p:extLst/>
          </p:nvPr>
        </p:nvGraphicFramePr>
        <p:xfrm>
          <a:off x="628868" y="1140032"/>
          <a:ext cx="9429531" cy="5371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132" y="1457051"/>
            <a:ext cx="2163390" cy="1545021"/>
          </a:xfrm>
          <a:prstGeom prst="rect">
            <a:avLst/>
          </a:prstGeom>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7768" y="1321651"/>
            <a:ext cx="2007444" cy="1605955"/>
          </a:xfrm>
          <a:prstGeom prst="rect">
            <a:avLst/>
          </a:prstGeom>
        </p:spPr>
      </p:pic>
    </p:spTree>
    <p:extLst>
      <p:ext uri="{BB962C8B-B14F-4D97-AF65-F5344CB8AC3E}">
        <p14:creationId xmlns:p14="http://schemas.microsoft.com/office/powerpoint/2010/main" val="3633495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411110" y="430567"/>
            <a:ext cx="9758126" cy="6124754"/>
          </a:xfrm>
          <a:prstGeom prst="rect">
            <a:avLst/>
          </a:prstGeom>
          <a:noFill/>
          <a:ln w="9525">
            <a:noFill/>
            <a:miter lim="800000"/>
            <a:headEnd/>
            <a:tailEnd/>
          </a:ln>
        </p:spPr>
        <p:txBody>
          <a:bodyPr wrap="square">
            <a:spAutoFit/>
          </a:bodyPr>
          <a:lstStyle/>
          <a:p>
            <a:r>
              <a:rPr lang="en-US" sz="2600" b="1" u="sng" dirty="0">
                <a:solidFill>
                  <a:srgbClr val="34515A"/>
                </a:solidFill>
                <a:latin typeface="Arial" panose="020B0604020202020204" pitchFamily="34" charset="0"/>
                <a:cs typeface="Arial" panose="020B0604020202020204" pitchFamily="34" charset="0"/>
              </a:rPr>
              <a:t>Disaster Distress Helpline</a:t>
            </a:r>
            <a:r>
              <a:rPr lang="en-US" sz="2600" b="1" u="sng" dirty="0" smtClean="0">
                <a:solidFill>
                  <a:srgbClr val="34515A"/>
                </a:solidFill>
                <a:latin typeface="Arial" panose="020B0604020202020204" pitchFamily="34" charset="0"/>
                <a:cs typeface="Arial" panose="020B0604020202020204" pitchFamily="34" charset="0"/>
              </a:rPr>
              <a:t>: When Someone Calls or Texts … </a:t>
            </a:r>
            <a:endParaRPr lang="en-US" sz="2600" b="1" u="sng" dirty="0">
              <a:solidFill>
                <a:srgbClr val="34515A"/>
              </a:solidFill>
              <a:latin typeface="Arial" panose="020B0604020202020204" pitchFamily="34" charset="0"/>
              <a:cs typeface="Arial" panose="020B0604020202020204" pitchFamily="34" charset="0"/>
            </a:endParaRPr>
          </a:p>
          <a:p>
            <a:endParaRPr lang="en-US" sz="1000" b="1" dirty="0">
              <a:solidFill>
                <a:srgbClr val="34515A"/>
              </a:solidFill>
              <a:latin typeface="Poppins Medium"/>
            </a:endParaRPr>
          </a:p>
          <a:p>
            <a:pPr marL="285750" indent="-285750">
              <a:buFont typeface="Arial" panose="020B0604020202020204" pitchFamily="34" charset="0"/>
              <a:buChar char="•"/>
            </a:pPr>
            <a:r>
              <a:rPr lang="en-US" sz="2600" dirty="0" smtClean="0">
                <a:solidFill>
                  <a:srgbClr val="34515A"/>
                </a:solidFill>
                <a:latin typeface="Arial" panose="020B0604020202020204" pitchFamily="34" charset="0"/>
                <a:cs typeface="Arial" panose="020B0604020202020204" pitchFamily="34" charset="0"/>
              </a:rPr>
              <a:t>Psychological First Aid </a:t>
            </a:r>
          </a:p>
          <a:p>
            <a:r>
              <a:rPr lang="en-US" sz="2600" b="1" dirty="0">
                <a:solidFill>
                  <a:srgbClr val="34515A"/>
                </a:solidFill>
                <a:latin typeface="Arial" panose="020B0604020202020204" pitchFamily="34" charset="0"/>
                <a:cs typeface="Arial" panose="020B0604020202020204" pitchFamily="34" charset="0"/>
              </a:rPr>
              <a:t>	</a:t>
            </a:r>
            <a:r>
              <a:rPr lang="en-US" sz="2600" dirty="0" smtClean="0">
                <a:solidFill>
                  <a:srgbClr val="34515A"/>
                </a:solidFill>
                <a:latin typeface="Arial" panose="020B0604020202020204" pitchFamily="34" charset="0"/>
                <a:cs typeface="Arial" panose="020B0604020202020204" pitchFamily="34" charset="0"/>
              </a:rPr>
              <a:t>- NCPTSD/NCTSN </a:t>
            </a:r>
            <a:r>
              <a:rPr lang="en-US" sz="2600" dirty="0" smtClean="0">
                <a:solidFill>
                  <a:srgbClr val="34515A"/>
                </a:solidFill>
                <a:latin typeface="Arial" panose="020B0604020202020204" pitchFamily="34" charset="0"/>
                <a:cs typeface="Arial" panose="020B0604020202020204" pitchFamily="34" charset="0"/>
                <a:hlinkClick r:id="rId3"/>
              </a:rPr>
              <a:t>http://learn.nctsn.org</a:t>
            </a:r>
            <a:r>
              <a:rPr lang="en-US" sz="2600" dirty="0" smtClean="0">
                <a:solidFill>
                  <a:srgbClr val="34515A"/>
                </a:solidFill>
                <a:latin typeface="Arial" panose="020B0604020202020204" pitchFamily="34" charset="0"/>
                <a:cs typeface="Arial" panose="020B0604020202020204" pitchFamily="34" charset="0"/>
              </a:rPr>
              <a:t> </a:t>
            </a:r>
            <a:r>
              <a:rPr lang="en-US" sz="2600" dirty="0" smtClean="0">
                <a:solidFill>
                  <a:schemeClr val="accent6"/>
                </a:solidFill>
                <a:latin typeface="Arial" panose="020B0604020202020204" pitchFamily="34" charset="0"/>
                <a:cs typeface="Arial" panose="020B0604020202020204" pitchFamily="34" charset="0"/>
              </a:rPr>
              <a:t> </a:t>
            </a:r>
            <a:endParaRPr lang="en-US" sz="2600" dirty="0">
              <a:solidFill>
                <a:schemeClr val="accent6"/>
              </a:solidFill>
              <a:latin typeface="Arial" panose="020B0604020202020204" pitchFamily="34" charset="0"/>
              <a:cs typeface="Arial" panose="020B0604020202020204" pitchFamily="34" charset="0"/>
            </a:endParaRPr>
          </a:p>
          <a:p>
            <a:endParaRPr lang="en-US" sz="1000" dirty="0" smtClean="0">
              <a:solidFill>
                <a:srgbClr val="34515A"/>
              </a:solidFill>
              <a:latin typeface="Arial" panose="020B0604020202020204" pitchFamily="34" charset="0"/>
              <a:cs typeface="Arial" panose="020B0604020202020204" pitchFamily="34" charset="0"/>
            </a:endParaRPr>
          </a:p>
          <a:p>
            <a:endParaRPr lang="en-US" sz="1000" dirty="0" smtClean="0">
              <a:solidFill>
                <a:srgbClr val="34515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600" dirty="0" smtClean="0">
                <a:solidFill>
                  <a:srgbClr val="34515A"/>
                </a:solidFill>
                <a:latin typeface="Arial" panose="020B0604020202020204" pitchFamily="34" charset="0"/>
                <a:cs typeface="Arial" panose="020B0604020202020204" pitchFamily="34" charset="0"/>
              </a:rPr>
              <a:t>Disaster </a:t>
            </a:r>
            <a:r>
              <a:rPr lang="en-US" sz="2600" dirty="0">
                <a:solidFill>
                  <a:srgbClr val="34515A"/>
                </a:solidFill>
                <a:latin typeface="Arial" panose="020B0604020202020204" pitchFamily="34" charset="0"/>
                <a:cs typeface="Arial" panose="020B0604020202020204" pitchFamily="34" charset="0"/>
              </a:rPr>
              <a:t>Crisis </a:t>
            </a:r>
            <a:r>
              <a:rPr lang="en-US" sz="2600" dirty="0" smtClean="0">
                <a:solidFill>
                  <a:srgbClr val="34515A"/>
                </a:solidFill>
                <a:latin typeface="Arial" panose="020B0604020202020204" pitchFamily="34" charset="0"/>
                <a:cs typeface="Arial" panose="020B0604020202020204" pitchFamily="34" charset="0"/>
              </a:rPr>
              <a:t>Counseling for Crisis Contact Centers </a:t>
            </a:r>
            <a:endParaRPr lang="en-US" sz="2600" dirty="0">
              <a:solidFill>
                <a:srgbClr val="34515A"/>
              </a:solidFill>
              <a:latin typeface="Arial" panose="020B0604020202020204" pitchFamily="34" charset="0"/>
              <a:cs typeface="Arial" panose="020B0604020202020204" pitchFamily="34" charset="0"/>
            </a:endParaRPr>
          </a:p>
          <a:p>
            <a:endParaRPr lang="en-US" sz="2600" dirty="0" smtClean="0">
              <a:solidFill>
                <a:srgbClr val="34515A"/>
              </a:solidFill>
              <a:latin typeface="Arial" panose="020B0604020202020204" pitchFamily="34" charset="0"/>
              <a:cs typeface="Arial" panose="020B0604020202020204" pitchFamily="34" charset="0"/>
            </a:endParaRPr>
          </a:p>
          <a:p>
            <a:endParaRPr lang="en-US" sz="2600" dirty="0">
              <a:solidFill>
                <a:srgbClr val="34515A"/>
              </a:solidFill>
              <a:latin typeface="Arial" panose="020B0604020202020204" pitchFamily="34" charset="0"/>
              <a:cs typeface="Arial" panose="020B0604020202020204" pitchFamily="34" charset="0"/>
            </a:endParaRPr>
          </a:p>
          <a:p>
            <a:r>
              <a:rPr lang="en-US" sz="2600" b="1" dirty="0">
                <a:solidFill>
                  <a:srgbClr val="34515A"/>
                </a:solidFill>
                <a:latin typeface="Arial" panose="020B0604020202020204" pitchFamily="34" charset="0"/>
                <a:cs typeface="Arial" panose="020B0604020202020204" pitchFamily="34" charset="0"/>
              </a:rPr>
              <a:t>	</a:t>
            </a:r>
            <a:endParaRPr lang="en-US" sz="2600" b="1" dirty="0" smtClean="0">
              <a:solidFill>
                <a:srgbClr val="34515A"/>
              </a:solidFill>
              <a:latin typeface="Arial" panose="020B0604020202020204" pitchFamily="34" charset="0"/>
              <a:cs typeface="Arial" panose="020B0604020202020204" pitchFamily="34" charset="0"/>
            </a:endParaRPr>
          </a:p>
          <a:p>
            <a:endParaRPr lang="en-US" sz="2600" dirty="0" smtClean="0">
              <a:solidFill>
                <a:srgbClr val="34515A"/>
              </a:solidFill>
              <a:latin typeface="Arial" panose="020B0604020202020204" pitchFamily="34" charset="0"/>
              <a:cs typeface="Arial" panose="020B0604020202020204" pitchFamily="34" charset="0"/>
            </a:endParaRPr>
          </a:p>
          <a:p>
            <a:r>
              <a:rPr lang="en-US" sz="2600" dirty="0">
                <a:solidFill>
                  <a:srgbClr val="34515A"/>
                </a:solidFill>
                <a:latin typeface="Arial" panose="020B0604020202020204" pitchFamily="34" charset="0"/>
                <a:cs typeface="Arial" panose="020B0604020202020204" pitchFamily="34" charset="0"/>
              </a:rPr>
              <a:t>	</a:t>
            </a:r>
            <a:r>
              <a:rPr lang="en-US" sz="2600" dirty="0" smtClean="0">
                <a:solidFill>
                  <a:srgbClr val="34515A"/>
                </a:solidFill>
                <a:latin typeface="Arial" panose="020B0604020202020204" pitchFamily="34" charset="0"/>
                <a:cs typeface="Arial" panose="020B0604020202020204" pitchFamily="34" charset="0"/>
              </a:rPr>
              <a:t>				          Using…</a:t>
            </a:r>
            <a:endParaRPr lang="en-US" sz="2600" dirty="0">
              <a:solidFill>
                <a:srgbClr val="34515A"/>
              </a:solidFill>
              <a:latin typeface="Arial" panose="020B0604020202020204" pitchFamily="34" charset="0"/>
              <a:cs typeface="Arial" panose="020B0604020202020204" pitchFamily="34" charset="0"/>
            </a:endParaRPr>
          </a:p>
          <a:p>
            <a:endParaRPr lang="en-US" sz="2600" dirty="0" smtClean="0">
              <a:solidFill>
                <a:srgbClr val="34515A"/>
              </a:solidFill>
              <a:latin typeface="Arial" panose="020B0604020202020204" pitchFamily="34" charset="0"/>
              <a:cs typeface="Arial" panose="020B0604020202020204" pitchFamily="34" charset="0"/>
            </a:endParaRPr>
          </a:p>
          <a:p>
            <a:endParaRPr lang="en-US" sz="1000" dirty="0">
              <a:solidFill>
                <a:srgbClr val="34515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600" dirty="0">
                <a:solidFill>
                  <a:srgbClr val="34515A"/>
                </a:solidFill>
                <a:latin typeface="Arial" panose="020B0604020202020204" pitchFamily="34" charset="0"/>
                <a:cs typeface="Arial" panose="020B0604020202020204" pitchFamily="34" charset="0"/>
              </a:rPr>
              <a:t>Crisis Assessment, Intervention and </a:t>
            </a:r>
            <a:r>
              <a:rPr lang="en-US" sz="2600" dirty="0" smtClean="0">
                <a:solidFill>
                  <a:srgbClr val="34515A"/>
                </a:solidFill>
                <a:latin typeface="Arial" panose="020B0604020202020204" pitchFamily="34" charset="0"/>
                <a:cs typeface="Arial" panose="020B0604020202020204" pitchFamily="34" charset="0"/>
              </a:rPr>
              <a:t>Referral</a:t>
            </a:r>
          </a:p>
          <a:p>
            <a:endParaRPr lang="en-US" sz="2600" dirty="0" smtClean="0">
              <a:solidFill>
                <a:srgbClr val="34515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600" dirty="0" smtClean="0">
                <a:solidFill>
                  <a:srgbClr val="34515A"/>
                </a:solidFill>
                <a:latin typeface="Arial" panose="020B0604020202020204" pitchFamily="34" charset="0"/>
                <a:cs typeface="Arial" panose="020B0604020202020204" pitchFamily="34" charset="0"/>
              </a:rPr>
              <a:t>“Just In Time” training/TA support, post-disaster</a:t>
            </a:r>
          </a:p>
          <a:p>
            <a:endParaRPr lang="en-US" sz="1400" dirty="0">
              <a:solidFill>
                <a:srgbClr val="34515A"/>
              </a:solidFill>
            </a:endParaRPr>
          </a:p>
        </p:txBody>
      </p:sp>
      <p:graphicFrame>
        <p:nvGraphicFramePr>
          <p:cNvPr id="5" name="Diagram 4"/>
          <p:cNvGraphicFramePr/>
          <p:nvPr>
            <p:extLst/>
          </p:nvPr>
        </p:nvGraphicFramePr>
        <p:xfrm>
          <a:off x="1394783" y="2757163"/>
          <a:ext cx="4295049"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p:cNvGraphicFramePr/>
          <p:nvPr>
            <p:extLst>
              <p:ext uri="{D42A27DB-BD31-4B8C-83A1-F6EECF244321}">
                <p14:modId xmlns:p14="http://schemas.microsoft.com/office/powerpoint/2010/main" val="2494274222"/>
              </p:ext>
            </p:extLst>
          </p:nvPr>
        </p:nvGraphicFramePr>
        <p:xfrm>
          <a:off x="6188596" y="1631426"/>
          <a:ext cx="7039171" cy="43850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4206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 calcmode="lin" valueType="num">
                                      <p:cBhvr additive="base">
                                        <p:cTn id="1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anim calcmode="lin" valueType="num">
                                      <p:cBhvr additive="base">
                                        <p:cTn id="29" dur="500" fill="hold"/>
                                        <p:tgtEl>
                                          <p:spTgt spid="4">
                                            <p:txEl>
                                              <p:pRg st="11" end="1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anim calcmode="lin" valueType="num">
                                      <p:cBhvr additive="base">
                                        <p:cTn id="41"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anim calcmode="lin" valueType="num">
                                      <p:cBhvr additive="base">
                                        <p:cTn id="47" dur="500" fill="hold"/>
                                        <p:tgtEl>
                                          <p:spTgt spid="4">
                                            <p:txEl>
                                              <p:pRg st="16" end="1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C66B-485B-9540-B2BA-C2D95987746F}"/>
              </a:ext>
            </a:extLst>
          </p:cNvPr>
          <p:cNvSpPr>
            <a:spLocks noGrp="1"/>
          </p:cNvSpPr>
          <p:nvPr>
            <p:ph type="title"/>
          </p:nvPr>
        </p:nvSpPr>
        <p:spPr>
          <a:xfrm>
            <a:off x="314497" y="182246"/>
            <a:ext cx="11522827" cy="1052790"/>
          </a:xfrm>
        </p:spPr>
        <p:txBody>
          <a:bodyPr>
            <a:normAutofit/>
          </a:bodyPr>
          <a:lstStyle/>
          <a:p>
            <a:r>
              <a:rPr lang="en-US" dirty="0" smtClean="0">
                <a:latin typeface="Arial" panose="020B0604020202020204" pitchFamily="34" charset="0"/>
                <a:cs typeface="Arial" panose="020B0604020202020204" pitchFamily="34" charset="0"/>
              </a:rPr>
              <a:t>DDH </a:t>
            </a:r>
            <a:r>
              <a:rPr lang="en-US" dirty="0">
                <a:latin typeface="Arial" panose="020B0604020202020204" pitchFamily="34" charset="0"/>
                <a:cs typeface="Arial" panose="020B0604020202020204" pitchFamily="34" charset="0"/>
              </a:rPr>
              <a:t>Videophone for ASL Users</a:t>
            </a:r>
          </a:p>
        </p:txBody>
      </p:sp>
      <p:sp>
        <p:nvSpPr>
          <p:cNvPr id="3" name="Content Placeholder 2">
            <a:extLst>
              <a:ext uri="{FF2B5EF4-FFF2-40B4-BE49-F238E27FC236}">
                <a16:creationId xmlns:a16="http://schemas.microsoft.com/office/drawing/2014/main" id="{759172EB-67ED-434A-B286-8E4DAF59C424}"/>
              </a:ext>
            </a:extLst>
          </p:cNvPr>
          <p:cNvSpPr>
            <a:spLocks noGrp="1"/>
          </p:cNvSpPr>
          <p:nvPr>
            <p:ph idx="1"/>
          </p:nvPr>
        </p:nvSpPr>
        <p:spPr>
          <a:xfrm>
            <a:off x="405940" y="1235035"/>
            <a:ext cx="11431384" cy="5332020"/>
          </a:xfrm>
        </p:spPr>
        <p:txBody>
          <a:bodyPr>
            <a:normAutofit/>
          </a:bodyPr>
          <a:lstStyle/>
          <a:p>
            <a:r>
              <a:rPr lang="en-US" dirty="0" smtClean="0">
                <a:latin typeface="Arial" panose="020B0604020202020204" pitchFamily="34" charset="0"/>
                <a:cs typeface="Arial" panose="020B0604020202020204" pitchFamily="34" charset="0"/>
              </a:rPr>
              <a:t>Offers </a:t>
            </a:r>
            <a:r>
              <a:rPr lang="en-US" dirty="0">
                <a:latin typeface="Arial" panose="020B0604020202020204" pitchFamily="34" charset="0"/>
                <a:cs typeface="Arial" panose="020B0604020202020204" pitchFamily="34" charset="0"/>
              </a:rPr>
              <a:t>a 24/7 direct connection to trained DDH counselors fluent in American Sign Language (ASL</a:t>
            </a:r>
            <a:r>
              <a:rPr lang="en-US" dirty="0" smtClean="0">
                <a:latin typeface="Arial" panose="020B0604020202020204" pitchFamily="34" charset="0"/>
                <a:cs typeface="Arial" panose="020B0604020202020204" pitchFamily="34" charset="0"/>
              </a:rPr>
              <a:t>)</a:t>
            </a:r>
          </a:p>
          <a:p>
            <a:pPr marL="0" indent="0">
              <a:buNone/>
            </a:pPr>
            <a:endParaRPr lang="en-US" sz="1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People who are Deaf, hard of hearing, or anyone for whom ASL is their primary or preferred language can connect in two ways:</a:t>
            </a:r>
          </a:p>
          <a:p>
            <a:pPr marL="971550" lvl="1" indent="-514350">
              <a:buFont typeface="+mj-lt"/>
              <a:buAutoNum type="arabicPeriod"/>
            </a:pPr>
            <a:r>
              <a:rPr lang="en-US" sz="2700" dirty="0" smtClean="0">
                <a:latin typeface="Arial" panose="020B0604020202020204" pitchFamily="34" charset="0"/>
                <a:cs typeface="Arial" panose="020B0604020202020204" pitchFamily="34" charset="0"/>
              </a:rPr>
              <a:t>Call </a:t>
            </a:r>
            <a:r>
              <a:rPr lang="en-US" sz="2700" dirty="0">
                <a:latin typeface="Arial" panose="020B0604020202020204" pitchFamily="34" charset="0"/>
                <a:cs typeface="Arial" panose="020B0604020202020204" pitchFamily="34" charset="0"/>
              </a:rPr>
              <a:t>the DDH </a:t>
            </a:r>
            <a:r>
              <a:rPr lang="en-US" sz="2700" dirty="0" smtClean="0">
                <a:latin typeface="Arial" panose="020B0604020202020204" pitchFamily="34" charset="0"/>
                <a:cs typeface="Arial" panose="020B0604020202020204" pitchFamily="34" charset="0"/>
              </a:rPr>
              <a:t>1-800-985-5990 </a:t>
            </a:r>
            <a:r>
              <a:rPr lang="en-US" sz="2700" dirty="0">
                <a:latin typeface="Arial" panose="020B0604020202020204" pitchFamily="34" charset="0"/>
                <a:cs typeface="Arial" panose="020B0604020202020204" pitchFamily="34" charset="0"/>
              </a:rPr>
              <a:t>via their videophone-enabled device</a:t>
            </a:r>
          </a:p>
          <a:p>
            <a:pPr marL="971550" lvl="1" indent="-514350">
              <a:buFont typeface="+mj-lt"/>
              <a:buAutoNum type="arabicPeriod"/>
            </a:pPr>
            <a:r>
              <a:rPr lang="en-US" sz="2700" dirty="0">
                <a:latin typeface="Arial" panose="020B0604020202020204" pitchFamily="34" charset="0"/>
                <a:cs typeface="Arial" panose="020B0604020202020204" pitchFamily="34" charset="0"/>
              </a:rPr>
              <a:t>Access the “ASL Now” option via the </a:t>
            </a:r>
            <a:r>
              <a:rPr lang="en-US" sz="2700" dirty="0" smtClean="0">
                <a:latin typeface="Arial" panose="020B0604020202020204" pitchFamily="34" charset="0"/>
                <a:cs typeface="Arial" panose="020B0604020202020204" pitchFamily="34" charset="0"/>
              </a:rPr>
              <a:t>SAMHSA DDH website</a:t>
            </a:r>
          </a:p>
          <a:p>
            <a:pPr marL="457200" lvl="1" indent="0">
              <a:buNone/>
            </a:pPr>
            <a:endParaRPr lang="en-US" sz="1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DeafLEAD, a </a:t>
            </a:r>
            <a:r>
              <a:rPr lang="en-US" dirty="0" smtClean="0">
                <a:latin typeface="Arial" panose="020B0604020202020204" pitchFamily="34" charset="0"/>
                <a:cs typeface="Arial" panose="020B0604020202020204" pitchFamily="34" charset="0"/>
              </a:rPr>
              <a:t>Lifeline- and DDH-networked not-for-profit                         crisis center, </a:t>
            </a:r>
            <a:r>
              <a:rPr lang="en-US" dirty="0">
                <a:latin typeface="Arial" panose="020B0604020202020204" pitchFamily="34" charset="0"/>
                <a:cs typeface="Arial" panose="020B0604020202020204" pitchFamily="34" charset="0"/>
              </a:rPr>
              <a:t>staffs and responds to DDH VP calls</a:t>
            </a:r>
            <a:endParaRPr lang="en-US" sz="3100" dirty="0">
              <a:latin typeface="Arial" panose="020B0604020202020204" pitchFamily="34" charset="0"/>
              <a:cs typeface="Arial" panose="020B0604020202020204" pitchFamily="34" charset="0"/>
            </a:endParaRPr>
          </a:p>
        </p:txBody>
      </p:sp>
      <p:pic>
        <p:nvPicPr>
          <p:cNvPr id="1026" name="3A34DB59-090F-4346-AC5A-A93AD64B8258" descr="Logo for DeafLEAD" title="DeafLEAD logo">
            <a:extLst>
              <a:ext uri="{FF2B5EF4-FFF2-40B4-BE49-F238E27FC236}">
                <a16:creationId xmlns:a16="http://schemas.microsoft.com/office/drawing/2014/main" id="{C861EBD2-3CA9-4438-AA82-620EA30BF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071" y="5513400"/>
            <a:ext cx="4593573" cy="78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ogo for ASL Now" title="ASL Now logo">
            <a:extLst>
              <a:ext uri="{FF2B5EF4-FFF2-40B4-BE49-F238E27FC236}">
                <a16:creationId xmlns:a16="http://schemas.microsoft.com/office/drawing/2014/main" id="{BDCEB911-019E-4401-AC35-F44F4C613C96}"/>
              </a:ext>
            </a:extLst>
          </p:cNvPr>
          <p:cNvPicPr>
            <a:picLocks noChangeAspect="1"/>
          </p:cNvPicPr>
          <p:nvPr/>
        </p:nvPicPr>
        <p:blipFill>
          <a:blip r:embed="rId5"/>
          <a:stretch>
            <a:fillRect/>
          </a:stretch>
        </p:blipFill>
        <p:spPr>
          <a:xfrm>
            <a:off x="5929745" y="5513400"/>
            <a:ext cx="3873918" cy="789520"/>
          </a:xfrm>
          <a:prstGeom prst="rect">
            <a:avLst/>
          </a:prstGeom>
        </p:spPr>
      </p:pic>
    </p:spTree>
    <p:custDataLst>
      <p:tags r:id="rId1"/>
    </p:custDataLst>
    <p:extLst>
      <p:ext uri="{BB962C8B-B14F-4D97-AF65-F5344CB8AC3E}">
        <p14:creationId xmlns:p14="http://schemas.microsoft.com/office/powerpoint/2010/main" val="3325118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C66B-485B-9540-B2BA-C2D95987746F}"/>
              </a:ext>
            </a:extLst>
          </p:cNvPr>
          <p:cNvSpPr>
            <a:spLocks noGrp="1"/>
          </p:cNvSpPr>
          <p:nvPr>
            <p:ph type="title"/>
          </p:nvPr>
        </p:nvSpPr>
        <p:spPr>
          <a:xfrm>
            <a:off x="314497" y="182246"/>
            <a:ext cx="11522827" cy="1052790"/>
          </a:xfrm>
        </p:spPr>
        <p:txBody>
          <a:bodyPr>
            <a:normAutofit/>
          </a:bodyPr>
          <a:lstStyle/>
          <a:p>
            <a:r>
              <a:rPr lang="en-US" dirty="0" smtClean="0">
                <a:latin typeface="Arial" panose="020B0604020202020204" pitchFamily="34" charset="0"/>
                <a:cs typeface="Arial" panose="020B0604020202020204" pitchFamily="34" charset="0"/>
              </a:rPr>
              <a:t>DDH </a:t>
            </a:r>
            <a:r>
              <a:rPr lang="en-US" dirty="0">
                <a:latin typeface="Arial" panose="020B0604020202020204" pitchFamily="34" charset="0"/>
                <a:cs typeface="Arial" panose="020B0604020202020204" pitchFamily="34" charset="0"/>
              </a:rPr>
              <a:t>Videophone for ASL Users</a:t>
            </a:r>
          </a:p>
        </p:txBody>
      </p:sp>
      <p:sp>
        <p:nvSpPr>
          <p:cNvPr id="3" name="Content Placeholder 2">
            <a:extLst>
              <a:ext uri="{FF2B5EF4-FFF2-40B4-BE49-F238E27FC236}">
                <a16:creationId xmlns:a16="http://schemas.microsoft.com/office/drawing/2014/main" id="{759172EB-67ED-434A-B286-8E4DAF59C424}"/>
              </a:ext>
            </a:extLst>
          </p:cNvPr>
          <p:cNvSpPr>
            <a:spLocks noGrp="1"/>
          </p:cNvSpPr>
          <p:nvPr>
            <p:ph idx="1"/>
          </p:nvPr>
        </p:nvSpPr>
        <p:spPr>
          <a:xfrm>
            <a:off x="405940" y="1072055"/>
            <a:ext cx="11431384" cy="5495000"/>
          </a:xfrm>
        </p:spPr>
        <p:txBody>
          <a:bodyPr>
            <a:normAutofit/>
          </a:bodyPr>
          <a:lstStyle/>
          <a:p>
            <a:r>
              <a:rPr lang="en-US" dirty="0" smtClean="0">
                <a:latin typeface="Arial" panose="020B0604020202020204" pitchFamily="34" charset="0"/>
                <a:cs typeface="Arial" panose="020B0604020202020204" pitchFamily="34" charset="0"/>
              </a:rPr>
              <a:t>Additional DDH VP Resources:</a:t>
            </a:r>
          </a:p>
          <a:p>
            <a:pPr>
              <a:buFontTx/>
              <a:buChar char="‒"/>
            </a:pPr>
            <a:r>
              <a:rPr lang="en-US" dirty="0" smtClean="0">
                <a:latin typeface="Arial" panose="020B0604020202020204" pitchFamily="34" charset="0"/>
                <a:cs typeface="Arial" panose="020B0604020202020204" pitchFamily="34" charset="0"/>
              </a:rPr>
              <a:t> Frequently Asked Questions about the service (in ASL and </a:t>
            </a:r>
            <a:r>
              <a:rPr lang="en-US" dirty="0">
                <a:latin typeface="Arial" panose="020B0604020202020204" pitchFamily="34" charset="0"/>
                <a:cs typeface="Arial" panose="020B0604020202020204" pitchFamily="34" charset="0"/>
              </a:rPr>
              <a:t>English) </a:t>
            </a:r>
            <a:r>
              <a:rPr lang="en-US"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hlinkClick r:id="rId4"/>
              </a:rPr>
              <a:t>https</a:t>
            </a:r>
            <a:r>
              <a:rPr lang="en-US" dirty="0">
                <a:latin typeface="Arial" panose="020B0604020202020204" pitchFamily="34" charset="0"/>
                <a:cs typeface="Arial" panose="020B0604020202020204" pitchFamily="34" charset="0"/>
                <a:hlinkClick r:id="rId4"/>
              </a:rPr>
              <a:t>://</a:t>
            </a:r>
            <a:r>
              <a:rPr lang="en-US" dirty="0" smtClean="0">
                <a:latin typeface="Arial" panose="020B0604020202020204" pitchFamily="34" charset="0"/>
                <a:cs typeface="Arial" panose="020B0604020202020204" pitchFamily="34" charset="0"/>
                <a:hlinkClick r:id="rId4"/>
              </a:rPr>
              <a:t>www.samhsa.gov/find-help/disaster-distress-helpline/asl-faq</a:t>
            </a:r>
            <a:r>
              <a:rPr lang="en-US" dirty="0" smtClean="0">
                <a:latin typeface="Arial" panose="020B0604020202020204" pitchFamily="34" charset="0"/>
                <a:cs typeface="Arial" panose="020B0604020202020204" pitchFamily="34" charset="0"/>
              </a:rPr>
              <a:t> </a:t>
            </a:r>
          </a:p>
          <a:p>
            <a:pPr marL="0" indent="0">
              <a:buNone/>
            </a:pPr>
            <a:endParaRPr lang="en-US" sz="1000" dirty="0" smtClean="0">
              <a:latin typeface="Arial" panose="020B0604020202020204" pitchFamily="34" charset="0"/>
              <a:cs typeface="Arial" panose="020B0604020202020204" pitchFamily="34" charset="0"/>
            </a:endParaRPr>
          </a:p>
          <a:p>
            <a:pPr>
              <a:buFontTx/>
              <a:buChar char="‒"/>
            </a:pPr>
            <a:r>
              <a:rPr lang="en-US" dirty="0" smtClean="0">
                <a:latin typeface="Arial" panose="020B0604020202020204" pitchFamily="34" charset="0"/>
                <a:cs typeface="Arial" panose="020B0604020202020204" pitchFamily="34" charset="0"/>
              </a:rPr>
              <a:t> Short </a:t>
            </a:r>
            <a:r>
              <a:rPr lang="en-US" dirty="0">
                <a:latin typeface="Arial" panose="020B0604020202020204" pitchFamily="34" charset="0"/>
                <a:cs typeface="Arial" panose="020B0604020202020204" pitchFamily="34" charset="0"/>
              </a:rPr>
              <a:t>PSA Video 1: </a:t>
            </a:r>
            <a:r>
              <a:rPr lang="en-US" dirty="0" smtClean="0">
                <a:latin typeface="Arial" panose="020B0604020202020204" pitchFamily="34" charset="0"/>
                <a:cs typeface="Arial" panose="020B0604020202020204" pitchFamily="34" charset="0"/>
                <a:hlinkClick r:id="rId5"/>
              </a:rPr>
              <a:t>https</a:t>
            </a:r>
            <a:r>
              <a:rPr lang="en-US" dirty="0">
                <a:latin typeface="Arial" panose="020B0604020202020204" pitchFamily="34" charset="0"/>
                <a:cs typeface="Arial" panose="020B0604020202020204" pitchFamily="34" charset="0"/>
                <a:hlinkClick r:id="rId5"/>
              </a:rPr>
              <a:t>://</a:t>
            </a:r>
            <a:r>
              <a:rPr lang="en-US" dirty="0" smtClean="0">
                <a:latin typeface="Arial" panose="020B0604020202020204" pitchFamily="34" charset="0"/>
                <a:cs typeface="Arial" panose="020B0604020202020204" pitchFamily="34" charset="0"/>
                <a:hlinkClick r:id="rId5"/>
              </a:rPr>
              <a:t>bit.ly/3pttwl3</a:t>
            </a:r>
            <a:r>
              <a:rPr lang="en-US" dirty="0" smtClean="0">
                <a:latin typeface="Arial" panose="020B0604020202020204" pitchFamily="34" charset="0"/>
                <a:cs typeface="Arial" panose="020B0604020202020204" pitchFamily="34" charset="0"/>
              </a:rPr>
              <a:t>      </a:t>
            </a:r>
          </a:p>
          <a:p>
            <a:pPr>
              <a:buFontTx/>
              <a:buChar char="‒"/>
            </a:pPr>
            <a:r>
              <a:rPr lang="en-US" dirty="0">
                <a:latin typeface="Arial" panose="020B0604020202020204" pitchFamily="34" charset="0"/>
                <a:cs typeface="Arial" panose="020B0604020202020204" pitchFamily="34" charset="0"/>
              </a:rPr>
              <a:t> Short PSA Video </a:t>
            </a:r>
            <a:r>
              <a:rPr lang="en-US" dirty="0" smtClean="0">
                <a:latin typeface="Arial" panose="020B0604020202020204" pitchFamily="34" charset="0"/>
                <a:cs typeface="Arial" panose="020B0604020202020204" pitchFamily="34" charset="0"/>
              </a:rPr>
              <a:t>2: </a:t>
            </a:r>
            <a:r>
              <a:rPr lang="en-US" dirty="0" smtClean="0">
                <a:latin typeface="Arial" panose="020B0604020202020204" pitchFamily="34" charset="0"/>
                <a:cs typeface="Arial" panose="020B0604020202020204" pitchFamily="34" charset="0"/>
                <a:hlinkClick r:id="rId6"/>
              </a:rPr>
              <a:t>https</a:t>
            </a:r>
            <a:r>
              <a:rPr lang="en-US" dirty="0">
                <a:latin typeface="Arial" panose="020B0604020202020204" pitchFamily="34" charset="0"/>
                <a:cs typeface="Arial" panose="020B0604020202020204" pitchFamily="34" charset="0"/>
                <a:hlinkClick r:id="rId6"/>
              </a:rPr>
              <a:t>://</a:t>
            </a:r>
            <a:r>
              <a:rPr lang="en-US" dirty="0" smtClean="0">
                <a:latin typeface="Arial" panose="020B0604020202020204" pitchFamily="34" charset="0"/>
                <a:cs typeface="Arial" panose="020B0604020202020204" pitchFamily="34" charset="0"/>
                <a:hlinkClick r:id="rId6"/>
              </a:rPr>
              <a:t>bit.ly/30SyNZj</a:t>
            </a:r>
            <a:r>
              <a:rPr lang="en-US" dirty="0" smtClean="0">
                <a:latin typeface="Arial" panose="020B0604020202020204" pitchFamily="34" charset="0"/>
                <a:cs typeface="Arial" panose="020B0604020202020204" pitchFamily="34" charset="0"/>
              </a:rPr>
              <a:t> </a:t>
            </a:r>
          </a:p>
          <a:p>
            <a:pPr marL="0" indent="0">
              <a:buNone/>
            </a:pPr>
            <a:endParaRPr lang="en-US" sz="1000" dirty="0" smtClean="0">
              <a:latin typeface="Arial" panose="020B0604020202020204" pitchFamily="34" charset="0"/>
              <a:cs typeface="Arial" panose="020B0604020202020204" pitchFamily="34" charset="0"/>
            </a:endParaRPr>
          </a:p>
          <a:p>
            <a:pPr>
              <a:buFontTx/>
              <a:buChar char="‒"/>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Deaf Influencer Videos: </a:t>
            </a:r>
          </a:p>
          <a:p>
            <a:pPr marL="0" indent="0">
              <a:buNone/>
            </a:pPr>
            <a:r>
              <a:rPr lang="en-US" dirty="0">
                <a:latin typeface="Arial" panose="020B0604020202020204" pitchFamily="34" charset="0"/>
                <a:cs typeface="Arial" panose="020B0604020202020204" pitchFamily="34" charset="0"/>
              </a:rPr>
              <a:t>Leila </a:t>
            </a:r>
            <a:r>
              <a:rPr lang="en-US" dirty="0" err="1" smtClean="0">
                <a:latin typeface="Arial" panose="020B0604020202020204" pitchFamily="34" charset="0"/>
                <a:cs typeface="Arial" panose="020B0604020202020204" pitchFamily="34" charset="0"/>
              </a:rPr>
              <a:t>Hanaumi</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7"/>
              </a:rPr>
              <a:t>https://</a:t>
            </a:r>
            <a:r>
              <a:rPr lang="en-US" dirty="0" smtClean="0">
                <a:latin typeface="Arial" panose="020B0604020202020204" pitchFamily="34" charset="0"/>
                <a:cs typeface="Arial" panose="020B0604020202020204" pitchFamily="34" charset="0"/>
                <a:hlinkClick r:id="rId7"/>
              </a:rPr>
              <a:t>bit.ly/3okVHkE</a:t>
            </a:r>
            <a:r>
              <a:rPr lang="en-US" dirty="0" smtClean="0">
                <a:latin typeface="Arial" panose="020B0604020202020204" pitchFamily="34" charset="0"/>
                <a:cs typeface="Arial" panose="020B0604020202020204" pitchFamily="34" charset="0"/>
              </a:rPr>
              <a:t> </a:t>
            </a:r>
          </a:p>
          <a:p>
            <a:pPr marL="0" indent="0">
              <a:buNone/>
            </a:pPr>
            <a:r>
              <a:rPr lang="en-US" dirty="0" smtClean="0">
                <a:latin typeface="Arial" panose="020B0604020202020204" pitchFamily="34" charset="0"/>
                <a:cs typeface="Arial" panose="020B0604020202020204" pitchFamily="34" charset="0"/>
              </a:rPr>
              <a:t>Angela Maria </a:t>
            </a:r>
            <a:r>
              <a:rPr lang="en-US" dirty="0" err="1" smtClean="0">
                <a:latin typeface="Arial" panose="020B0604020202020204" pitchFamily="34" charset="0"/>
                <a:cs typeface="Arial" panose="020B0604020202020204" pitchFamily="34" charset="0"/>
              </a:rPr>
              <a:t>Nardolillo</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8"/>
              </a:rPr>
              <a:t>https://</a:t>
            </a:r>
            <a:r>
              <a:rPr lang="en-US" dirty="0" smtClean="0">
                <a:latin typeface="Arial" panose="020B0604020202020204" pitchFamily="34" charset="0"/>
                <a:cs typeface="Arial" panose="020B0604020202020204" pitchFamily="34" charset="0"/>
                <a:hlinkClick r:id="rId8"/>
              </a:rPr>
              <a:t>bit.ly/3Dm9m1d</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rPr>
              <a:t>Andy Pleasants </a:t>
            </a:r>
            <a:r>
              <a:rPr lang="en-US" dirty="0">
                <a:latin typeface="Arial" panose="020B0604020202020204" pitchFamily="34" charset="0"/>
                <a:cs typeface="Arial" panose="020B0604020202020204" pitchFamily="34" charset="0"/>
                <a:hlinkClick r:id="rId9"/>
              </a:rPr>
              <a:t>https://</a:t>
            </a:r>
            <a:r>
              <a:rPr lang="en-US" dirty="0" smtClean="0">
                <a:latin typeface="Arial" panose="020B0604020202020204" pitchFamily="34" charset="0"/>
                <a:cs typeface="Arial" panose="020B0604020202020204" pitchFamily="34" charset="0"/>
                <a:hlinkClick r:id="rId9"/>
              </a:rPr>
              <a:t>bit.ly/3qL8zC4</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rPr>
              <a:t>Rikki </a:t>
            </a:r>
            <a:r>
              <a:rPr lang="en-US" dirty="0">
                <a:latin typeface="Arial" panose="020B0604020202020204" pitchFamily="34" charset="0"/>
                <a:cs typeface="Arial" panose="020B0604020202020204" pitchFamily="34" charset="0"/>
              </a:rPr>
              <a:t>Poynter </a:t>
            </a:r>
            <a:r>
              <a:rPr lang="en-US" dirty="0" smtClean="0">
                <a:latin typeface="Arial" panose="020B0604020202020204" pitchFamily="34" charset="0"/>
                <a:cs typeface="Arial" panose="020B0604020202020204" pitchFamily="34" charset="0"/>
                <a:hlinkClick r:id="rId10"/>
              </a:rPr>
              <a:t>https</a:t>
            </a:r>
            <a:r>
              <a:rPr lang="en-US" dirty="0">
                <a:latin typeface="Arial" panose="020B0604020202020204" pitchFamily="34" charset="0"/>
                <a:cs typeface="Arial" panose="020B0604020202020204" pitchFamily="34" charset="0"/>
                <a:hlinkClick r:id="rId10"/>
              </a:rPr>
              <a:t>://</a:t>
            </a:r>
            <a:r>
              <a:rPr lang="en-US" dirty="0" smtClean="0">
                <a:latin typeface="Arial" panose="020B0604020202020204" pitchFamily="34" charset="0"/>
                <a:cs typeface="Arial" panose="020B0604020202020204" pitchFamily="34" charset="0"/>
                <a:hlinkClick r:id="rId10"/>
              </a:rPr>
              <a:t>bit.ly/3tO4miZ</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4" name="Picture 3" descr="Screen Capture of SAMHSA web page regarding the Disaster Distress Helpline Videophone with &quot;Freqently Asked Questions&quot; in American Sign Language and English. Screen capture shows a video image of a woman signing in ASL. " title="Screen Captur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6803" y="2774730"/>
            <a:ext cx="2984598" cy="2183423"/>
          </a:xfrm>
          <a:prstGeom prst="rect">
            <a:avLst/>
          </a:prstGeom>
          <a:ln w="25400">
            <a:solidFill>
              <a:schemeClr val="tx2">
                <a:lumMod val="75000"/>
              </a:schemeClr>
            </a:solidFill>
          </a:ln>
        </p:spPr>
      </p:pic>
    </p:spTree>
    <p:custDataLst>
      <p:tags r:id="rId1"/>
    </p:custDataLst>
    <p:extLst>
      <p:ext uri="{BB962C8B-B14F-4D97-AF65-F5344CB8AC3E}">
        <p14:creationId xmlns:p14="http://schemas.microsoft.com/office/powerpoint/2010/main" val="15127176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C66B-485B-9540-B2BA-C2D95987746F}"/>
              </a:ext>
            </a:extLst>
          </p:cNvPr>
          <p:cNvSpPr>
            <a:spLocks noGrp="1"/>
          </p:cNvSpPr>
          <p:nvPr>
            <p:ph type="title"/>
          </p:nvPr>
        </p:nvSpPr>
        <p:spPr>
          <a:xfrm>
            <a:off x="190885" y="82978"/>
            <a:ext cx="11522827" cy="1052790"/>
          </a:xfrm>
        </p:spPr>
        <p:txBody>
          <a:bodyPr>
            <a:normAutofit/>
          </a:bodyPr>
          <a:lstStyle/>
          <a:p>
            <a:r>
              <a:rPr lang="en-US" sz="3600" dirty="0">
                <a:latin typeface="Arial" panose="020B0604020202020204" pitchFamily="34" charset="0"/>
                <a:cs typeface="Arial" panose="020B0604020202020204" pitchFamily="34" charset="0"/>
              </a:rPr>
              <a:t>DDH Online Peer Support Communities</a:t>
            </a:r>
          </a:p>
        </p:txBody>
      </p:sp>
      <p:pic>
        <p:nvPicPr>
          <p:cNvPr id="9" name="Picture 8" descr="Screen capture for banner photo for DDH Online Peer Support Community for Survivors of Mass Violence (also shown as header in photo, on top). Image shows a white rose lying on a table with a burning candle behind it. Photo also shows DDH and Vibrant Emotional Health logos in upper left corner. " title="Screen Capture">
            <a:extLst>
              <a:ext uri="{FF2B5EF4-FFF2-40B4-BE49-F238E27FC236}">
                <a16:creationId xmlns:a16="http://schemas.microsoft.com/office/drawing/2014/main" id="{C4745672-8777-4883-B3B3-4AF6340828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4351" y="4846809"/>
            <a:ext cx="3263844" cy="1621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5" descr="Screen capture for banner photo for DDH Online Peer Support Community for Survivors and Responders of the Covid-19 pandemic (also shown as header in photo, on top). Image shows a collage of photos of people wearing face masks. The photos are meant to depict the diversity of people impacted by Covid, including children, healthcare workers, restaurant workers, and others. There are seven photos in the collage. Photo also shows DDH and Vibrant Emotional Health logos in upper left corner. " title="Screen Capture">
            <a:extLst>
              <a:ext uri="{FF2B5EF4-FFF2-40B4-BE49-F238E27FC236}">
                <a16:creationId xmlns:a16="http://schemas.microsoft.com/office/drawing/2014/main" id="{DF2E7830-3E8C-4718-9622-2A24584F2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2298" y="4832636"/>
            <a:ext cx="3191943" cy="1650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759172EB-67ED-434A-B286-8E4DAF59C424}"/>
              </a:ext>
            </a:extLst>
          </p:cNvPr>
          <p:cNvSpPr>
            <a:spLocks noGrp="1"/>
          </p:cNvSpPr>
          <p:nvPr>
            <p:ph idx="1"/>
          </p:nvPr>
        </p:nvSpPr>
        <p:spPr>
          <a:xfrm>
            <a:off x="236607" y="868855"/>
            <a:ext cx="11769126" cy="3963781"/>
          </a:xfrm>
        </p:spPr>
        <p:txBody>
          <a:bodyPr>
            <a:normAutofit fontScale="92500" lnSpcReduction="20000"/>
          </a:bodyPr>
          <a:lstStyle/>
          <a:p>
            <a:r>
              <a:rPr lang="en-US" sz="2400" dirty="0" smtClean="0">
                <a:latin typeface="Arial" panose="020B0604020202020204" pitchFamily="34" charset="0"/>
                <a:cs typeface="Arial" panose="020B0604020202020204" pitchFamily="34" charset="0"/>
              </a:rPr>
              <a:t>Private, moderated “communities” offered via Facebook Groups where disaster survivors and responders can offer/receive mutual aid &amp; support during recovery:                          Access via </a:t>
            </a:r>
            <a:r>
              <a:rPr lang="en-US" sz="2400" dirty="0" smtClean="0">
                <a:latin typeface="Arial" panose="020B0604020202020204" pitchFamily="34" charset="0"/>
                <a:cs typeface="Arial" panose="020B0604020202020204" pitchFamily="34" charset="0"/>
                <a:hlinkClick r:id="rId6"/>
              </a:rPr>
              <a:t>StrengthAfterDisaster.org</a:t>
            </a:r>
            <a:r>
              <a:rPr lang="en-US" sz="2400" dirty="0">
                <a:latin typeface="Arial" panose="020B0604020202020204" pitchFamily="34" charset="0"/>
                <a:cs typeface="Arial" panose="020B0604020202020204" pitchFamily="34" charset="0"/>
              </a:rPr>
              <a:t> or </a:t>
            </a:r>
            <a:r>
              <a:rPr lang="en-US" sz="2400" dirty="0">
                <a:latin typeface="Arial" panose="020B0604020202020204" pitchFamily="34" charset="0"/>
                <a:cs typeface="Arial" panose="020B0604020202020204" pitchFamily="34" charset="0"/>
                <a:hlinkClick r:id="rId7"/>
              </a:rPr>
              <a:t>https://</a:t>
            </a:r>
            <a:r>
              <a:rPr lang="en-US" sz="2400" dirty="0" smtClean="0">
                <a:latin typeface="Arial" panose="020B0604020202020204" pitchFamily="34" charset="0"/>
                <a:cs typeface="Arial" panose="020B0604020202020204" pitchFamily="34" charset="0"/>
                <a:hlinkClick r:id="rId7"/>
              </a:rPr>
              <a:t>www.facebook.com/DDHpeersupport</a:t>
            </a:r>
            <a:r>
              <a:rPr lang="en-US" sz="2400" dirty="0" smtClean="0">
                <a:latin typeface="Arial" panose="020B0604020202020204" pitchFamily="34" charset="0"/>
                <a:cs typeface="Arial" panose="020B0604020202020204" pitchFamily="34" charset="0"/>
              </a:rPr>
              <a:t> </a:t>
            </a:r>
          </a:p>
          <a:p>
            <a:pPr marL="0" indent="0">
              <a:buNone/>
            </a:pPr>
            <a:endParaRPr lang="en-US" sz="11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Currently there are two DDH OPSCs: </a:t>
            </a:r>
          </a:p>
          <a:p>
            <a:pPr marL="0" indent="0">
              <a:buNone/>
            </a:pPr>
            <a:r>
              <a:rPr lang="en-US" sz="2400" dirty="0" smtClean="0">
                <a:latin typeface="Arial" panose="020B0604020202020204" pitchFamily="34" charset="0"/>
                <a:cs typeface="Arial" panose="020B0604020202020204" pitchFamily="34" charset="0"/>
              </a:rPr>
              <a:t>   1.  Survivors of Mass Violence (survivors/loved ones of mass shootings, terrorism, etc.)</a:t>
            </a:r>
          </a:p>
          <a:p>
            <a:pPr marL="0" indent="0">
              <a:buNone/>
            </a:pP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2. Survivors and Responders of the COVID-19 Pandemic (people who have had long    </a:t>
            </a:r>
          </a:p>
          <a:p>
            <a:pPr marL="0" indent="0">
              <a:buNone/>
            </a:pP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COVID, loss survivors, healthcare workers, parents/caregivers, etc.) </a:t>
            </a:r>
          </a:p>
          <a:p>
            <a:pPr marL="0" indent="0">
              <a:buNone/>
            </a:pPr>
            <a:endParaRPr lang="en-US" sz="11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Connect with trained DDH Peer Supporters staffed by Vibrant</a:t>
            </a:r>
          </a:p>
          <a:p>
            <a:pPr marL="0" indent="0">
              <a:buNone/>
            </a:pPr>
            <a:endParaRPr lang="en-US" sz="11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Access DDH Crisis Counselors via Crisis Support Over Messenger</a:t>
            </a:r>
          </a:p>
        </p:txBody>
      </p:sp>
    </p:spTree>
    <p:custDataLst>
      <p:tags r:id="rId1"/>
    </p:custDataLst>
    <p:extLst>
      <p:ext uri="{BB962C8B-B14F-4D97-AF65-F5344CB8AC3E}">
        <p14:creationId xmlns:p14="http://schemas.microsoft.com/office/powerpoint/2010/main" val="1120674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92741-F1BE-F049-A5BF-A7F425989678}"/>
              </a:ext>
            </a:extLst>
          </p:cNvPr>
          <p:cNvSpPr>
            <a:spLocks noGrp="1"/>
          </p:cNvSpPr>
          <p:nvPr>
            <p:ph type="title"/>
          </p:nvPr>
        </p:nvSpPr>
        <p:spPr>
          <a:xfrm>
            <a:off x="1205344" y="365125"/>
            <a:ext cx="10148455" cy="1325563"/>
          </a:xfrm>
        </p:spPr>
        <p:txBody>
          <a:bodyPr/>
          <a:lstStyle/>
          <a:p>
            <a:r>
              <a:rPr lang="en-US" dirty="0" smtClean="0">
                <a:latin typeface="Arial" panose="020B0604020202020204" pitchFamily="34" charset="0"/>
                <a:cs typeface="Arial" panose="020B0604020202020204" pitchFamily="34" charset="0"/>
              </a:rPr>
              <a:t>Disclaimer</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8883155-4B90-4C41-BD77-76B5EA29AA24}"/>
              </a:ext>
            </a:extLst>
          </p:cNvPr>
          <p:cNvSpPr>
            <a:spLocks noGrp="1"/>
          </p:cNvSpPr>
          <p:nvPr>
            <p:ph idx="1"/>
          </p:nvPr>
        </p:nvSpPr>
        <p:spPr>
          <a:xfrm>
            <a:off x="1338348" y="1825625"/>
            <a:ext cx="10316096" cy="4622472"/>
          </a:xfrm>
        </p:spPr>
        <p:txBody>
          <a:bodyPr/>
          <a:lstStyle/>
          <a:p>
            <a:pPr marL="0" indent="0" algn="ctr">
              <a:buNone/>
            </a:pPr>
            <a:r>
              <a:rPr lang="en-US" sz="3200" dirty="0">
                <a:latin typeface="Arial" panose="020B0604020202020204" pitchFamily="34" charset="0"/>
                <a:cs typeface="Arial" panose="020B0604020202020204" pitchFamily="34" charset="0"/>
              </a:rPr>
              <a:t>The views, opinions, and content expressed in this presentation do not necessarily reflect the views, opinions, or policies of the </a:t>
            </a:r>
            <a:r>
              <a:rPr lang="en-US" sz="3200" dirty="0" smtClean="0">
                <a:latin typeface="Arial" panose="020B0604020202020204" pitchFamily="34" charset="0"/>
                <a:cs typeface="Arial" panose="020B0604020202020204" pitchFamily="34" charset="0"/>
              </a:rPr>
              <a:t>U.S</a:t>
            </a:r>
            <a:r>
              <a:rPr lang="en-US" sz="3200" dirty="0">
                <a:latin typeface="Arial" panose="020B0604020202020204" pitchFamily="34" charset="0"/>
                <a:cs typeface="Arial" panose="020B0604020202020204" pitchFamily="34" charset="0"/>
              </a:rPr>
              <a:t>. Department of Health and Human </a:t>
            </a:r>
            <a:r>
              <a:rPr lang="en-US" sz="3200" dirty="0" smtClean="0">
                <a:latin typeface="Arial" panose="020B0604020202020204" pitchFamily="34" charset="0"/>
                <a:cs typeface="Arial" panose="020B0604020202020204" pitchFamily="34" charset="0"/>
              </a:rPr>
              <a:t>Services, the Substance </a:t>
            </a:r>
            <a:r>
              <a:rPr lang="en-US" sz="3200" dirty="0">
                <a:latin typeface="Arial" panose="020B0604020202020204" pitchFamily="34" charset="0"/>
                <a:cs typeface="Arial" panose="020B0604020202020204" pitchFamily="34" charset="0"/>
              </a:rPr>
              <a:t>Abuse and Mental Health Services Administration (SAMHSA), </a:t>
            </a:r>
            <a:r>
              <a:rPr lang="en-US" sz="3200" dirty="0" smtClean="0">
                <a:latin typeface="Arial" panose="020B0604020202020204" pitchFamily="34" charset="0"/>
                <a:cs typeface="Arial" panose="020B0604020202020204" pitchFamily="34" charset="0"/>
              </a:rPr>
              <a:t>or the Center for Mental Health Services. </a:t>
            </a:r>
            <a:endParaRPr lang="en-US" sz="3200"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4139021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2096" y="184073"/>
            <a:ext cx="11623504" cy="7386638"/>
          </a:xfrm>
          <a:prstGeom prst="rect">
            <a:avLst/>
          </a:prstGeom>
          <a:noFill/>
        </p:spPr>
        <p:txBody>
          <a:bodyPr wrap="square" rtlCol="0">
            <a:spAutoFit/>
          </a:bodyPr>
          <a:lstStyle/>
          <a:p>
            <a:r>
              <a:rPr lang="en-US" sz="2200" b="1" i="1" u="sng" dirty="0" smtClean="0">
                <a:solidFill>
                  <a:srgbClr val="34515A"/>
                </a:solidFill>
                <a:latin typeface="Arial" panose="020B0604020202020204" pitchFamily="34" charset="0"/>
                <a:cs typeface="Arial" panose="020B0604020202020204" pitchFamily="34" charset="0"/>
              </a:rPr>
              <a:t>Action Steps: What You Can Do to Expand Access to Crisis and Emotional Support</a:t>
            </a:r>
          </a:p>
          <a:p>
            <a:endParaRPr lang="en-US" sz="1000" dirty="0">
              <a:solidFill>
                <a:srgbClr val="34515A"/>
              </a:solidFill>
            </a:endParaRPr>
          </a:p>
          <a:p>
            <a:pPr marL="171450" lvl="0" indent="-171450">
              <a:buFont typeface="Arial" pitchFamily="34" charset="0"/>
              <a:buChar char="•"/>
            </a:pPr>
            <a:r>
              <a:rPr lang="en-US" sz="2200" b="1" dirty="0" smtClean="0">
                <a:solidFill>
                  <a:srgbClr val="34515A"/>
                </a:solidFill>
                <a:latin typeface="Arial" panose="020B0604020202020204" pitchFamily="34" charset="0"/>
                <a:cs typeface="Arial" panose="020B0604020202020204" pitchFamily="34" charset="0"/>
              </a:rPr>
              <a:t>Promote </a:t>
            </a:r>
            <a:r>
              <a:rPr lang="en-US" sz="2200" dirty="0" smtClean="0">
                <a:solidFill>
                  <a:srgbClr val="34515A"/>
                </a:solidFill>
                <a:latin typeface="Arial" panose="020B0604020202020204" pitchFamily="34" charset="0"/>
                <a:cs typeface="Arial" panose="020B0604020202020204" pitchFamily="34" charset="0"/>
              </a:rPr>
              <a:t>resources to individuals and communities served</a:t>
            </a:r>
            <a:r>
              <a:rPr lang="en-US" sz="2200" dirty="0">
                <a:solidFill>
                  <a:srgbClr val="34515A"/>
                </a:solidFill>
                <a:latin typeface="Arial" panose="020B0604020202020204" pitchFamily="34" charset="0"/>
                <a:cs typeface="Arial" panose="020B0604020202020204" pitchFamily="34" charset="0"/>
              </a:rPr>
              <a:t> </a:t>
            </a:r>
            <a:r>
              <a:rPr lang="en-US" sz="2200" dirty="0" smtClean="0">
                <a:solidFill>
                  <a:srgbClr val="34515A"/>
                </a:solidFill>
                <a:latin typeface="Arial" panose="020B0604020202020204" pitchFamily="34" charset="0"/>
                <a:cs typeface="Arial" panose="020B0604020202020204" pitchFamily="34" charset="0"/>
              </a:rPr>
              <a:t>&amp; as resource for self –care among staff/volunteers who may be at risk for vicarious trauma, burnout, etc. </a:t>
            </a:r>
            <a:endParaRPr lang="en-US" sz="2200" dirty="0">
              <a:solidFill>
                <a:srgbClr val="34515A"/>
              </a:solidFill>
              <a:latin typeface="Arial" panose="020B0604020202020204" pitchFamily="34" charset="0"/>
              <a:cs typeface="Arial" panose="020B0604020202020204" pitchFamily="34" charset="0"/>
            </a:endParaRPr>
          </a:p>
          <a:p>
            <a:r>
              <a:rPr lang="en-US" sz="2200" dirty="0">
                <a:solidFill>
                  <a:srgbClr val="34515A"/>
                </a:solidFill>
                <a:latin typeface="Arial" panose="020B0604020202020204" pitchFamily="34" charset="0"/>
                <a:cs typeface="Arial" panose="020B0604020202020204" pitchFamily="34" charset="0"/>
              </a:rPr>
              <a:t> </a:t>
            </a:r>
          </a:p>
          <a:p>
            <a:pPr marL="171450" lvl="0" indent="-171450">
              <a:buFont typeface="Arial" pitchFamily="34" charset="0"/>
              <a:buChar char="•"/>
            </a:pPr>
            <a:r>
              <a:rPr lang="en-US" sz="2200" b="1" dirty="0" smtClean="0">
                <a:solidFill>
                  <a:srgbClr val="34515A"/>
                </a:solidFill>
                <a:latin typeface="Arial" panose="020B0604020202020204" pitchFamily="34" charset="0"/>
                <a:cs typeface="Arial" panose="020B0604020202020204" pitchFamily="34" charset="0"/>
              </a:rPr>
              <a:t>Provide Vibrant/DDH </a:t>
            </a:r>
            <a:r>
              <a:rPr lang="en-US" sz="2200" dirty="0" smtClean="0">
                <a:solidFill>
                  <a:srgbClr val="34515A"/>
                </a:solidFill>
                <a:latin typeface="Arial" panose="020B0604020202020204" pitchFamily="34" charset="0"/>
                <a:cs typeface="Arial" panose="020B0604020202020204" pitchFamily="34" charset="0"/>
              </a:rPr>
              <a:t>with information and disaster-specific, relevant resources for consideration of inclusion in our crisis center resource databases to assist DDH callers and texters experiencing distress, other behavioral health concerns related to migration;  </a:t>
            </a:r>
            <a:endParaRPr lang="en-US" sz="2200" dirty="0">
              <a:solidFill>
                <a:srgbClr val="34515A"/>
              </a:solidFill>
              <a:latin typeface="Arial" panose="020B0604020202020204" pitchFamily="34" charset="0"/>
              <a:cs typeface="Arial" panose="020B0604020202020204" pitchFamily="34" charset="0"/>
            </a:endParaRPr>
          </a:p>
          <a:p>
            <a:r>
              <a:rPr lang="en-US" sz="2200" dirty="0">
                <a:solidFill>
                  <a:srgbClr val="34515A"/>
                </a:solidFill>
                <a:latin typeface="Arial" panose="020B0604020202020204" pitchFamily="34" charset="0"/>
                <a:cs typeface="Arial" panose="020B0604020202020204" pitchFamily="34" charset="0"/>
              </a:rPr>
              <a:t> </a:t>
            </a:r>
          </a:p>
          <a:p>
            <a:pPr marL="171450" lvl="0" indent="-171450">
              <a:buFont typeface="Arial" pitchFamily="34" charset="0"/>
              <a:buChar char="•"/>
            </a:pPr>
            <a:r>
              <a:rPr lang="en-US" sz="2200" b="1" dirty="0" smtClean="0">
                <a:solidFill>
                  <a:srgbClr val="34515A"/>
                </a:solidFill>
                <a:latin typeface="Arial" panose="020B0604020202020204" pitchFamily="34" charset="0"/>
                <a:cs typeface="Arial" panose="020B0604020202020204" pitchFamily="34" charset="0"/>
              </a:rPr>
              <a:t>Connect through social media </a:t>
            </a:r>
            <a:r>
              <a:rPr lang="en-US" sz="2200" dirty="0" smtClean="0">
                <a:solidFill>
                  <a:srgbClr val="34515A"/>
                </a:solidFill>
                <a:latin typeface="Arial" panose="020B0604020202020204" pitchFamily="34" charset="0"/>
                <a:cs typeface="Arial" panose="020B0604020202020204" pitchFamily="34" charset="0"/>
              </a:rPr>
              <a:t>before, during and after disasters to share resources, communicate with the public</a:t>
            </a:r>
            <a:r>
              <a:rPr lang="en-US" sz="2200" dirty="0">
                <a:solidFill>
                  <a:srgbClr val="34515A"/>
                </a:solidFill>
                <a:latin typeface="Arial" panose="020B0604020202020204" pitchFamily="34" charset="0"/>
                <a:cs typeface="Arial" panose="020B0604020202020204" pitchFamily="34" charset="0"/>
              </a:rPr>
              <a:t> </a:t>
            </a:r>
            <a:r>
              <a:rPr lang="en-US" sz="2200" dirty="0" smtClean="0">
                <a:solidFill>
                  <a:srgbClr val="34515A"/>
                </a:solidFill>
                <a:latin typeface="Arial" panose="020B0604020202020204" pitchFamily="34" charset="0"/>
                <a:cs typeface="Arial" panose="020B0604020202020204" pitchFamily="34" charset="0"/>
              </a:rPr>
              <a:t>re. behavioral health, coping, etc.; </a:t>
            </a:r>
            <a:r>
              <a:rPr lang="en-US" sz="2200" b="1" dirty="0" smtClean="0">
                <a:solidFill>
                  <a:srgbClr val="34515A"/>
                </a:solidFill>
                <a:latin typeface="Arial" panose="020B0604020202020204" pitchFamily="34" charset="0"/>
                <a:cs typeface="Arial" panose="020B0604020202020204" pitchFamily="34" charset="0"/>
              </a:rPr>
              <a:t>include DDH and other disaster emotional care services in press releases, blog updates, other communications as appropriate </a:t>
            </a:r>
            <a:r>
              <a:rPr lang="en-US" sz="2200" dirty="0" smtClean="0">
                <a:solidFill>
                  <a:srgbClr val="34515A"/>
                </a:solidFill>
                <a:latin typeface="Arial" panose="020B0604020202020204" pitchFamily="34" charset="0"/>
                <a:cs typeface="Arial" panose="020B0604020202020204" pitchFamily="34" charset="0"/>
              </a:rPr>
              <a:t>(particularly when large-scale disasters impact multiple regions- as a reminder, after providing crisis counseling DDH always refers                       callers back to local services for follow-up care &amp; support); </a:t>
            </a:r>
            <a:endParaRPr lang="en-US" sz="2200" dirty="0">
              <a:solidFill>
                <a:srgbClr val="34515A"/>
              </a:solidFill>
              <a:latin typeface="Arial" panose="020B0604020202020204" pitchFamily="34" charset="0"/>
              <a:cs typeface="Arial" panose="020B0604020202020204" pitchFamily="34" charset="0"/>
            </a:endParaRPr>
          </a:p>
          <a:p>
            <a:r>
              <a:rPr lang="en-US" sz="2200" dirty="0">
                <a:solidFill>
                  <a:srgbClr val="34515A"/>
                </a:solidFill>
                <a:latin typeface="Arial" panose="020B0604020202020204" pitchFamily="34" charset="0"/>
                <a:cs typeface="Arial" panose="020B0604020202020204" pitchFamily="34" charset="0"/>
              </a:rPr>
              <a:t> </a:t>
            </a:r>
          </a:p>
          <a:p>
            <a:pPr marL="171450" lvl="0" indent="-171450">
              <a:buFont typeface="Arial" pitchFamily="34" charset="0"/>
              <a:buChar char="•"/>
            </a:pPr>
            <a:r>
              <a:rPr lang="en-US" sz="2200" b="1" dirty="0" smtClean="0">
                <a:solidFill>
                  <a:srgbClr val="34515A"/>
                </a:solidFill>
                <a:latin typeface="Arial" panose="020B0604020202020204" pitchFamily="34" charset="0"/>
                <a:cs typeface="Arial" panose="020B0604020202020204" pitchFamily="34" charset="0"/>
              </a:rPr>
              <a:t>Coordinate service delivery </a:t>
            </a:r>
            <a:r>
              <a:rPr lang="en-US" sz="2200" dirty="0" smtClean="0">
                <a:solidFill>
                  <a:srgbClr val="34515A"/>
                </a:solidFill>
                <a:latin typeface="Arial" panose="020B0604020202020204" pitchFamily="34" charset="0"/>
                <a:cs typeface="Arial" panose="020B0604020202020204" pitchFamily="34" charset="0"/>
              </a:rPr>
              <a:t>before, during and after disasters w/ local, state                             and national disaster emotional and spiritual care leadership/teams, others</a:t>
            </a:r>
          </a:p>
          <a:p>
            <a:pPr lvl="0"/>
            <a:endParaRPr lang="en-US" sz="1600" dirty="0" smtClean="0">
              <a:solidFill>
                <a:srgbClr val="34515A"/>
              </a:solidFill>
              <a:latin typeface="Arial" panose="020B0604020202020204" pitchFamily="34" charset="0"/>
              <a:cs typeface="Arial" panose="020B0604020202020204" pitchFamily="34" charset="0"/>
            </a:endParaRPr>
          </a:p>
          <a:p>
            <a:r>
              <a:rPr lang="en-US" sz="2200" i="1" dirty="0" smtClean="0">
                <a:solidFill>
                  <a:srgbClr val="34515A"/>
                </a:solidFill>
                <a:latin typeface="Arial" panose="020B0604020202020204" pitchFamily="34" charset="0"/>
                <a:cs typeface="Arial" panose="020B0604020202020204" pitchFamily="34" charset="0"/>
              </a:rPr>
              <a:t>                    Communication – Coordination – Collaboration – Cooperation </a:t>
            </a:r>
            <a:r>
              <a:rPr lang="en-US" sz="2200" dirty="0" smtClean="0">
                <a:solidFill>
                  <a:srgbClr val="34515A"/>
                </a:solidFill>
                <a:latin typeface="Arial" panose="020B0604020202020204" pitchFamily="34" charset="0"/>
                <a:cs typeface="Arial" panose="020B0604020202020204" pitchFamily="34" charset="0"/>
              </a:rPr>
              <a:t>(VOAD)</a:t>
            </a:r>
          </a:p>
          <a:p>
            <a:endParaRPr lang="en-US" sz="1400" dirty="0">
              <a:solidFill>
                <a:srgbClr val="34515A"/>
              </a:solidFill>
            </a:endParaRPr>
          </a:p>
          <a:p>
            <a:endParaRPr lang="en-US" sz="1400" dirty="0">
              <a:solidFill>
                <a:srgbClr val="34515A"/>
              </a:solidFill>
            </a:endParaRPr>
          </a:p>
          <a:p>
            <a:endParaRPr lang="en-US" dirty="0"/>
          </a:p>
        </p:txBody>
      </p:sp>
    </p:spTree>
    <p:custDataLst>
      <p:tags r:id="rId1"/>
    </p:custDataLst>
    <p:extLst>
      <p:ext uri="{BB962C8B-B14F-4D97-AF65-F5344CB8AC3E}">
        <p14:creationId xmlns:p14="http://schemas.microsoft.com/office/powerpoint/2010/main" val="314916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 calcmode="lin" valueType="num">
                                      <p:cBhvr additive="base">
                                        <p:cTn id="2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8">
                                            <p:txEl>
                                              <p:pRg st="4" end="4"/>
                                            </p:txEl>
                                          </p:spTgt>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5" end="5"/>
                                            </p:txEl>
                                          </p:spTgt>
                                        </p:tgtEl>
                                        <p:attrNameLst>
                                          <p:attrName>ppt_y</p:attrName>
                                        </p:attrNameLst>
                                      </p:cBhvr>
                                      <p:tavLst>
                                        <p:tav tm="0">
                                          <p:val>
                                            <p:strVal val="0-#ppt_h/2"/>
                                          </p:val>
                                        </p:tav>
                                        <p:tav tm="100000">
                                          <p:val>
                                            <p:strVal val="#ppt_y"/>
                                          </p:val>
                                        </p:tav>
                                      </p:tavLst>
                                    </p:anim>
                                  </p:childTnLst>
                                </p:cTn>
                              </p:par>
                              <p:par>
                                <p:cTn id="27" presetID="2" presetClass="entr" presetSubtype="9"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 calcmode="lin" valueType="num">
                                      <p:cBhvr additive="base">
                                        <p:cTn id="29" dur="5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
                                            <p:txEl>
                                              <p:pRg st="6" end="6"/>
                                            </p:txEl>
                                          </p:spTgt>
                                        </p:tgtEl>
                                        <p:attrNameLst>
                                          <p:attrName>ppt_y</p:attrName>
                                        </p:attrNameLst>
                                      </p:cBhvr>
                                      <p:tavLst>
                                        <p:tav tm="0">
                                          <p:val>
                                            <p:strVal val="0-#ppt_h/2"/>
                                          </p:val>
                                        </p:tav>
                                        <p:tav tm="100000">
                                          <p:val>
                                            <p:strVal val="#ppt_y"/>
                                          </p:val>
                                        </p:tav>
                                      </p:tavLst>
                                    </p:anim>
                                  </p:childTnLst>
                                </p:cTn>
                              </p:par>
                              <p:par>
                                <p:cTn id="31" presetID="2" presetClass="entr" presetSubtype="9" fill="hold" nodeType="with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anim calcmode="lin" valueType="num">
                                      <p:cBhvr additive="base">
                                        <p:cTn id="33" dur="500" fill="hold"/>
                                        <p:tgtEl>
                                          <p:spTgt spid="8">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8">
                                            <p:txEl>
                                              <p:pRg st="7" end="7"/>
                                            </p:txEl>
                                          </p:spTgt>
                                        </p:tgtEl>
                                        <p:attrNameLst>
                                          <p:attrName>ppt_y</p:attrName>
                                        </p:attrNameLst>
                                      </p:cBhvr>
                                      <p:tavLst>
                                        <p:tav tm="0">
                                          <p:val>
                                            <p:strVal val="0-#ppt_h/2"/>
                                          </p:val>
                                        </p:tav>
                                        <p:tav tm="100000">
                                          <p:val>
                                            <p:strVal val="#ppt_y"/>
                                          </p:val>
                                        </p:tav>
                                      </p:tavLst>
                                    </p:anim>
                                  </p:childTnLst>
                                </p:cTn>
                              </p:par>
                              <p:par>
                                <p:cTn id="35" presetID="2" presetClass="entr" presetSubtype="9"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 calcmode="lin" valueType="num">
                                      <p:cBhvr additive="base">
                                        <p:cTn id="37" dur="500" fill="hold"/>
                                        <p:tgtEl>
                                          <p:spTgt spid="8">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 calcmode="lin" valueType="num">
                                      <p:cBhvr additive="base">
                                        <p:cTn id="43"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83155-4B90-4C41-BD77-76B5EA29AA24}"/>
              </a:ext>
            </a:extLst>
          </p:cNvPr>
          <p:cNvSpPr>
            <a:spLocks noGrp="1"/>
          </p:cNvSpPr>
          <p:nvPr>
            <p:ph idx="1"/>
          </p:nvPr>
        </p:nvSpPr>
        <p:spPr>
          <a:xfrm>
            <a:off x="1543299" y="2267369"/>
            <a:ext cx="10015451" cy="1138843"/>
          </a:xfrm>
        </p:spPr>
        <p:txBody>
          <a:bodyPr>
            <a:normAutofit/>
          </a:bodyPr>
          <a:lstStyle/>
          <a:p>
            <a:pPr marL="0" indent="0" algn="ctr">
              <a:buNone/>
            </a:pPr>
            <a:r>
              <a:rPr lang="en-US" sz="7200" dirty="0" smtClean="0">
                <a:latin typeface="Arial" panose="020B0604020202020204" pitchFamily="34" charset="0"/>
                <a:cs typeface="Arial" panose="020B0604020202020204" pitchFamily="34" charset="0"/>
              </a:rPr>
              <a:t>Additional Resources</a:t>
            </a:r>
          </a:p>
        </p:txBody>
      </p:sp>
    </p:spTree>
    <p:extLst>
      <p:ext uri="{BB962C8B-B14F-4D97-AF65-F5344CB8AC3E}">
        <p14:creationId xmlns:p14="http://schemas.microsoft.com/office/powerpoint/2010/main" val="659618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C66B-485B-9540-B2BA-C2D95987746F}"/>
              </a:ext>
            </a:extLst>
          </p:cNvPr>
          <p:cNvSpPr>
            <a:spLocks noGrp="1"/>
          </p:cNvSpPr>
          <p:nvPr>
            <p:ph type="title"/>
          </p:nvPr>
        </p:nvSpPr>
        <p:spPr>
          <a:xfrm>
            <a:off x="1111460" y="0"/>
            <a:ext cx="10515600" cy="1325563"/>
          </a:xfrm>
        </p:spPr>
        <p:txBody>
          <a:bodyPr/>
          <a:lstStyle/>
          <a:p>
            <a:r>
              <a:rPr lang="en-US" dirty="0">
                <a:latin typeface="Arial" panose="020B0604020202020204" pitchFamily="34" charset="0"/>
                <a:cs typeface="Arial" panose="020B0604020202020204" pitchFamily="34" charset="0"/>
              </a:rPr>
              <a:t>Vibrant’s Crisis Emotional Care Team</a:t>
            </a:r>
          </a:p>
        </p:txBody>
      </p:sp>
      <p:sp>
        <p:nvSpPr>
          <p:cNvPr id="4" name="Content Placeholder 3"/>
          <p:cNvSpPr>
            <a:spLocks noGrp="1"/>
          </p:cNvSpPr>
          <p:nvPr>
            <p:ph idx="1"/>
          </p:nvPr>
        </p:nvSpPr>
        <p:spPr>
          <a:xfrm>
            <a:off x="1111460" y="845048"/>
            <a:ext cx="10029900" cy="6035209"/>
          </a:xfrm>
        </p:spPr>
        <p:txBody>
          <a:bodyPr>
            <a:normAutofit fontScale="92500" lnSpcReduction="10000"/>
          </a:bodyPr>
          <a:lstStyle/>
          <a:p>
            <a:pPr marL="0" indent="0">
              <a:buNone/>
            </a:pPr>
            <a:endParaRPr lang="en-US" sz="15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Over 900 mental health professional volunteers across the US</a:t>
            </a:r>
          </a:p>
          <a:p>
            <a:r>
              <a:rPr lang="en-US" dirty="0">
                <a:latin typeface="Arial" panose="020B0604020202020204" pitchFamily="34" charset="0"/>
                <a:cs typeface="Arial" panose="020B0604020202020204" pitchFamily="34" charset="0"/>
              </a:rPr>
              <a:t>Provides care to communities and organizations after disasters or crises</a:t>
            </a:r>
          </a:p>
          <a:p>
            <a:r>
              <a:rPr lang="en-US" dirty="0">
                <a:latin typeface="Arial" panose="020B0604020202020204" pitchFamily="34" charset="0"/>
                <a:cs typeface="Arial" panose="020B0604020202020204" pitchFamily="34" charset="0"/>
              </a:rPr>
              <a:t>Conducts regular trainings and webinars on disaster mental </a:t>
            </a:r>
            <a:r>
              <a:rPr lang="en-US" dirty="0" smtClean="0">
                <a:latin typeface="Arial" panose="020B0604020202020204" pitchFamily="34" charset="0"/>
                <a:cs typeface="Arial" panose="020B0604020202020204" pitchFamily="34" charset="0"/>
              </a:rPr>
              <a:t>health</a:t>
            </a:r>
          </a:p>
          <a:p>
            <a:r>
              <a:rPr lang="en-US" dirty="0" smtClean="0">
                <a:latin typeface="Arial" panose="020B0604020202020204" pitchFamily="34" charset="0"/>
                <a:cs typeface="Arial" panose="020B0604020202020204" pitchFamily="34" charset="0"/>
              </a:rPr>
              <a:t>Hosts annual Disaster Behavioral Health Symposium</a:t>
            </a:r>
          </a:p>
          <a:p>
            <a:pPr marL="0" indent="0">
              <a:buNone/>
            </a:pPr>
            <a:endParaRPr lang="en-US" sz="1100"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Responses include:</a:t>
            </a:r>
          </a:p>
          <a:p>
            <a:r>
              <a:rPr lang="en-US" dirty="0">
                <a:latin typeface="Arial" panose="020B0604020202020204" pitchFamily="34" charset="0"/>
                <a:cs typeface="Arial" panose="020B0604020202020204" pitchFamily="34" charset="0"/>
              </a:rPr>
              <a:t>Supporting US refugees and immigrants</a:t>
            </a:r>
          </a:p>
          <a:p>
            <a:r>
              <a:rPr lang="en-US" dirty="0">
                <a:latin typeface="Arial" panose="020B0604020202020204" pitchFamily="34" charset="0"/>
                <a:cs typeface="Arial" panose="020B0604020202020204" pitchFamily="34" charset="0"/>
              </a:rPr>
              <a:t>Supporting KY flood survivors</a:t>
            </a:r>
          </a:p>
          <a:p>
            <a:r>
              <a:rPr lang="en-US" dirty="0">
                <a:latin typeface="Arial" panose="020B0604020202020204" pitchFamily="34" charset="0"/>
                <a:cs typeface="Arial" panose="020B0604020202020204" pitchFamily="34" charset="0"/>
              </a:rPr>
              <a:t>Trainings for mental health professionals following </a:t>
            </a:r>
            <a:r>
              <a:rPr lang="en-US" dirty="0" smtClean="0">
                <a:latin typeface="Arial" panose="020B0604020202020204" pitchFamily="34" charset="0"/>
                <a:cs typeface="Arial" panose="020B0604020202020204" pitchFamily="34" charset="0"/>
              </a:rPr>
              <a:t>                    mass </a:t>
            </a:r>
            <a:r>
              <a:rPr lang="en-US" dirty="0">
                <a:latin typeface="Arial" panose="020B0604020202020204" pitchFamily="34" charset="0"/>
                <a:cs typeface="Arial" panose="020B0604020202020204" pitchFamily="34" charset="0"/>
              </a:rPr>
              <a:t>violence incidents</a:t>
            </a:r>
          </a:p>
          <a:p>
            <a:r>
              <a:rPr lang="en-US" dirty="0">
                <a:latin typeface="Arial" panose="020B0604020202020204" pitchFamily="34" charset="0"/>
                <a:cs typeface="Arial" panose="020B0604020202020204" pitchFamily="34" charset="0"/>
              </a:rPr>
              <a:t>Trainings for frontline healthcare workers on </a:t>
            </a:r>
            <a:r>
              <a:rPr lang="en-US" dirty="0" smtClean="0">
                <a:latin typeface="Arial" panose="020B0604020202020204" pitchFamily="34" charset="0"/>
                <a:cs typeface="Arial" panose="020B0604020202020204" pitchFamily="34" charset="0"/>
              </a:rPr>
              <a:t>                             disaster </a:t>
            </a:r>
            <a:r>
              <a:rPr lang="en-US" dirty="0">
                <a:latin typeface="Arial" panose="020B0604020202020204" pitchFamily="34" charset="0"/>
                <a:cs typeface="Arial" panose="020B0604020202020204" pitchFamily="34" charset="0"/>
              </a:rPr>
              <a:t>mental healthcare</a:t>
            </a:r>
          </a:p>
          <a:p>
            <a:pPr marL="0" indent="0">
              <a:buNone/>
            </a:pPr>
            <a:endParaRPr lang="en-US" dirty="0"/>
          </a:p>
          <a:p>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27047327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90520" y="2199621"/>
            <a:ext cx="11589667" cy="4995158"/>
          </a:xfrm>
        </p:spPr>
        <p:txBody>
          <a:bodyPr>
            <a:normAutofit/>
          </a:bodyPr>
          <a:lstStyle/>
          <a:p>
            <a:pPr marL="0" indent="0">
              <a:buNone/>
            </a:pPr>
            <a:endParaRPr lang="en-US" sz="1500"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hlinkClick r:id="rId4"/>
              </a:rPr>
              <a:t>https://</a:t>
            </a:r>
            <a:r>
              <a:rPr lang="en-US" dirty="0" smtClean="0">
                <a:latin typeface="Arial" panose="020B0604020202020204" pitchFamily="34" charset="0"/>
                <a:cs typeface="Arial" panose="020B0604020202020204" pitchFamily="34" charset="0"/>
                <a:hlinkClick r:id="rId4"/>
              </a:rPr>
              <a:t>www.vibrant.org/cect</a:t>
            </a:r>
            <a:r>
              <a:rPr lang="en-US" dirty="0" smtClean="0">
                <a:latin typeface="Arial" panose="020B0604020202020204" pitchFamily="34" charset="0"/>
                <a:cs typeface="Arial" panose="020B0604020202020204" pitchFamily="34" charset="0"/>
              </a:rPr>
              <a:t>   </a:t>
            </a:r>
          </a:p>
          <a:p>
            <a:pPr marL="0" indent="0">
              <a:buNone/>
            </a:pP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Crisis </a:t>
            </a:r>
            <a:r>
              <a:rPr lang="en-US" dirty="0">
                <a:latin typeface="Arial" panose="020B0604020202020204" pitchFamily="34" charset="0"/>
                <a:cs typeface="Arial" panose="020B0604020202020204" pitchFamily="34" charset="0"/>
              </a:rPr>
              <a:t>Emotional Care Team</a:t>
            </a:r>
          </a:p>
          <a:p>
            <a:pPr marL="0" indent="0">
              <a:buNone/>
            </a:pP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5"/>
              </a:rPr>
              <a:t>crisisemotionalcare@vibrant.org</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Amy Carol Dominguez, MPA, Program Director</a:t>
            </a:r>
          </a:p>
          <a:p>
            <a:pPr marL="0" indent="0">
              <a:buNone/>
            </a:pP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6"/>
              </a:rPr>
              <a:t>adominguez@vibrant.org</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t/>
            </a:r>
            <a:br>
              <a:rPr lang="en-US" dirty="0"/>
            </a:br>
            <a:endParaRPr lang="en-US" dirty="0"/>
          </a:p>
        </p:txBody>
      </p:sp>
      <p:pic>
        <p:nvPicPr>
          <p:cNvPr id="8" name="Picture 7">
            <a:extLst>
              <a:ext uri="{FF2B5EF4-FFF2-40B4-BE49-F238E27FC236}">
                <a16:creationId xmlns:a16="http://schemas.microsoft.com/office/drawing/2014/main" id="{EC5AEE6C-34A8-461A-BFE6-C46F1E5EAEF7}"/>
              </a:ext>
            </a:extLst>
          </p:cNvPr>
          <p:cNvPicPr>
            <a:picLocks noChangeAspect="1"/>
          </p:cNvPicPr>
          <p:nvPr/>
        </p:nvPicPr>
        <p:blipFill>
          <a:blip r:embed="rId7"/>
          <a:stretch>
            <a:fillRect/>
          </a:stretch>
        </p:blipFill>
        <p:spPr>
          <a:xfrm>
            <a:off x="1276787" y="639801"/>
            <a:ext cx="5422622" cy="1527373"/>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8659" y="639801"/>
            <a:ext cx="3704421" cy="2622555"/>
          </a:xfrm>
          <a:prstGeom prst="rect">
            <a:avLst/>
          </a:prstGeom>
          <a:ln w="25400">
            <a:solidFill>
              <a:schemeClr val="tx2">
                <a:lumMod val="50000"/>
              </a:schemeClr>
            </a:solidFill>
          </a:ln>
        </p:spPr>
      </p:pic>
    </p:spTree>
    <p:custDataLst>
      <p:tags r:id="rId1"/>
    </p:custDataLst>
    <p:extLst>
      <p:ext uri="{BB962C8B-B14F-4D97-AF65-F5344CB8AC3E}">
        <p14:creationId xmlns:p14="http://schemas.microsoft.com/office/powerpoint/2010/main" val="659720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1948" y="195777"/>
            <a:ext cx="11080051" cy="3570208"/>
          </a:xfrm>
          <a:prstGeom prst="rect">
            <a:avLst/>
          </a:prstGeom>
          <a:noFill/>
        </p:spPr>
        <p:txBody>
          <a:bodyPr wrap="square" rtlCol="0">
            <a:spAutoFit/>
          </a:bodyPr>
          <a:lstStyle/>
          <a:p>
            <a:endParaRPr lang="en-US" sz="1400" b="1" dirty="0">
              <a:solidFill>
                <a:srgbClr val="34515A"/>
              </a:solidFill>
            </a:endParaRPr>
          </a:p>
          <a:p>
            <a:r>
              <a:rPr lang="en-US" sz="2400" b="1" i="1" u="sng" dirty="0">
                <a:solidFill>
                  <a:srgbClr val="34515A"/>
                </a:solidFill>
              </a:rPr>
              <a:t>National VOAD Emotional </a:t>
            </a:r>
            <a:r>
              <a:rPr lang="en-US" sz="2400" b="1" i="1" u="sng" dirty="0" smtClean="0">
                <a:solidFill>
                  <a:srgbClr val="34515A"/>
                </a:solidFill>
              </a:rPr>
              <a:t>and Spiritual Care Resources</a:t>
            </a:r>
            <a:endParaRPr lang="en-US" b="1" dirty="0">
              <a:solidFill>
                <a:srgbClr val="34515A"/>
              </a:solidFill>
            </a:endParaRPr>
          </a:p>
          <a:p>
            <a:endParaRPr lang="en-US" sz="800" dirty="0">
              <a:solidFill>
                <a:srgbClr val="34515A"/>
              </a:solidFill>
            </a:endParaRPr>
          </a:p>
          <a:p>
            <a:pPr marL="285750" indent="-285750">
              <a:buFont typeface="Arial" panose="020B0604020202020204" pitchFamily="34" charset="0"/>
              <a:buChar char="•"/>
            </a:pPr>
            <a:r>
              <a:rPr lang="en-US" sz="2400" i="1" dirty="0" smtClean="0">
                <a:solidFill>
                  <a:srgbClr val="34515A"/>
                </a:solidFill>
              </a:rPr>
              <a:t>NVOAD.org/resources-center</a:t>
            </a:r>
          </a:p>
          <a:p>
            <a:pPr marL="285750" indent="-285750">
              <a:buFont typeface="Arial" panose="020B0604020202020204" pitchFamily="34" charset="0"/>
              <a:buChar char="•"/>
            </a:pPr>
            <a:r>
              <a:rPr lang="en-US" sz="2400" i="1" dirty="0" smtClean="0">
                <a:solidFill>
                  <a:srgbClr val="34515A"/>
                </a:solidFill>
              </a:rPr>
              <a:t>Points of Consensus, Guidelines, Light Our Way, “Quick Guides”, more</a:t>
            </a:r>
          </a:p>
          <a:p>
            <a:pPr marL="285750" indent="-285750">
              <a:buFont typeface="Arial" panose="020B0604020202020204" pitchFamily="34" charset="0"/>
              <a:buChar char="•"/>
            </a:pPr>
            <a:r>
              <a:rPr lang="en-US" sz="2400" i="1" dirty="0" smtClean="0">
                <a:solidFill>
                  <a:srgbClr val="34515A"/>
                </a:solidFill>
              </a:rPr>
              <a:t>Webinars to guide you through resources (captioned + with ASL interpretation)</a:t>
            </a:r>
          </a:p>
          <a:p>
            <a:pPr marL="285750" indent="-285750">
              <a:buFont typeface="Arial" panose="020B0604020202020204" pitchFamily="34" charset="0"/>
              <a:buChar char="•"/>
            </a:pPr>
            <a:r>
              <a:rPr lang="en-US" sz="2400" i="1" dirty="0" smtClean="0">
                <a:solidFill>
                  <a:srgbClr val="34515A"/>
                </a:solidFill>
              </a:rPr>
              <a:t>Points of Consensus and Light Our Way also available in Spanish</a:t>
            </a:r>
          </a:p>
          <a:p>
            <a:pPr marL="285750" indent="-285750">
              <a:buFont typeface="Arial" panose="020B0604020202020204" pitchFamily="34" charset="0"/>
              <a:buChar char="•"/>
            </a:pPr>
            <a:endParaRPr lang="en-US" sz="2400" i="1" dirty="0">
              <a:solidFill>
                <a:srgbClr val="34515A"/>
              </a:solidFill>
            </a:endParaRPr>
          </a:p>
          <a:p>
            <a:pPr marL="285750" indent="-285750">
              <a:buFont typeface="Arial" panose="020B0604020202020204" pitchFamily="34" charset="0"/>
              <a:buChar char="•"/>
            </a:pPr>
            <a:endParaRPr lang="en-US" sz="2400" i="1" dirty="0">
              <a:solidFill>
                <a:srgbClr val="34515A"/>
              </a:solidFill>
            </a:endParaRPr>
          </a:p>
          <a:p>
            <a:r>
              <a:rPr lang="en-US" sz="1400" dirty="0">
                <a:solidFill>
                  <a:srgbClr val="34515A"/>
                </a:solidFill>
              </a:rPr>
              <a:t>	</a:t>
            </a:r>
          </a:p>
          <a:p>
            <a:endParaRPr lang="en-US" sz="1400" dirty="0">
              <a:solidFill>
                <a:srgbClr val="34515A"/>
              </a:solidFill>
            </a:endParaRPr>
          </a:p>
          <a:p>
            <a:endParaRPr lang="en-US" sz="800" i="1" dirty="0">
              <a:solidFill>
                <a:srgbClr val="34515A"/>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7112" y="2567117"/>
            <a:ext cx="2997831" cy="3881636"/>
          </a:xfrm>
          <a:prstGeom prst="rect">
            <a:avLst/>
          </a:prstGeom>
          <a:ln w="31750">
            <a:solidFill>
              <a:schemeClr val="accent1">
                <a:lumMod val="75000"/>
              </a:schemeClr>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607" y="3015461"/>
            <a:ext cx="3609487" cy="2483326"/>
          </a:xfrm>
          <a:prstGeom prst="rect">
            <a:avLst/>
          </a:prstGeom>
          <a:ln w="31750">
            <a:solidFill>
              <a:schemeClr val="accent1">
                <a:lumMod val="75000"/>
              </a:schemeClr>
            </a:solidFill>
          </a:ln>
        </p:spPr>
      </p:pic>
      <p:sp>
        <p:nvSpPr>
          <p:cNvPr id="7" name="Right Arrow 6"/>
          <p:cNvSpPr/>
          <p:nvPr/>
        </p:nvSpPr>
        <p:spPr>
          <a:xfrm>
            <a:off x="5092024" y="3868632"/>
            <a:ext cx="677334" cy="689098"/>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0528" y="4241657"/>
            <a:ext cx="2640364" cy="1929996"/>
          </a:xfrm>
          <a:prstGeom prst="rect">
            <a:avLst/>
          </a:prstGeom>
          <a:ln w="31750">
            <a:solidFill>
              <a:schemeClr val="accent1">
                <a:lumMod val="75000"/>
              </a:schemeClr>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2290" y="2845908"/>
            <a:ext cx="2640364" cy="1367273"/>
          </a:xfrm>
          <a:prstGeom prst="rect">
            <a:avLst/>
          </a:prstGeom>
          <a:ln w="31750">
            <a:solidFill>
              <a:schemeClr val="accent1">
                <a:lumMod val="75000"/>
              </a:schemeClr>
            </a:solidFill>
          </a:ln>
        </p:spPr>
      </p:pic>
    </p:spTree>
    <p:extLst>
      <p:ext uri="{BB962C8B-B14F-4D97-AF65-F5344CB8AC3E}">
        <p14:creationId xmlns:p14="http://schemas.microsoft.com/office/powerpoint/2010/main" val="73982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0062" y="149493"/>
            <a:ext cx="6383955" cy="461665"/>
          </a:xfrm>
          <a:prstGeom prst="rect">
            <a:avLst/>
          </a:prstGeom>
          <a:noFill/>
        </p:spPr>
        <p:txBody>
          <a:bodyPr wrap="square" rtlCol="0">
            <a:spAutoFit/>
          </a:bodyPr>
          <a:lstStyle/>
          <a:p>
            <a:r>
              <a:rPr lang="en-US" sz="2400" b="1" i="1" u="sng" dirty="0" smtClean="0">
                <a:solidFill>
                  <a:srgbClr val="34515A"/>
                </a:solidFill>
              </a:rPr>
              <a:t>FEMA </a:t>
            </a:r>
            <a:r>
              <a:rPr lang="en-US" sz="2400" b="1" i="1" u="sng" dirty="0">
                <a:solidFill>
                  <a:srgbClr val="34515A"/>
                </a:solidFill>
              </a:rPr>
              <a:t>ESF / RSF: </a:t>
            </a:r>
          </a:p>
        </p:txBody>
      </p:sp>
      <p:sp>
        <p:nvSpPr>
          <p:cNvPr id="5" name="Text Box 2"/>
          <p:cNvSpPr txBox="1">
            <a:spLocks noChangeArrowheads="1"/>
          </p:cNvSpPr>
          <p:nvPr/>
        </p:nvSpPr>
        <p:spPr bwMode="auto">
          <a:xfrm>
            <a:off x="1200061" y="687843"/>
            <a:ext cx="10670205" cy="3200876"/>
          </a:xfrm>
          <a:prstGeom prst="rect">
            <a:avLst/>
          </a:prstGeom>
          <a:noFill/>
          <a:ln w="9525">
            <a:noFill/>
            <a:miter lim="800000"/>
            <a:headEnd/>
            <a:tailEnd/>
          </a:ln>
        </p:spPr>
        <p:txBody>
          <a:bodyPr wrap="square">
            <a:spAutoFit/>
          </a:bodyPr>
          <a:lstStyle/>
          <a:p>
            <a:r>
              <a:rPr lang="en-US" sz="2400" i="1" dirty="0">
                <a:solidFill>
                  <a:srgbClr val="34515A"/>
                </a:solidFill>
              </a:rPr>
              <a:t>Dept. of Health and Human Services</a:t>
            </a:r>
          </a:p>
          <a:p>
            <a:pPr marL="285750" indent="-285750">
              <a:buFont typeface="Arial" panose="020B0604020202020204" pitchFamily="34" charset="0"/>
              <a:buChar char="•"/>
            </a:pPr>
            <a:r>
              <a:rPr lang="en-US" sz="2400" i="1" dirty="0">
                <a:solidFill>
                  <a:srgbClr val="34515A"/>
                </a:solidFill>
              </a:rPr>
              <a:t>Support Agency for ESF 6</a:t>
            </a:r>
          </a:p>
          <a:p>
            <a:pPr marL="285750" indent="-285750">
              <a:buFont typeface="Arial" panose="020B0604020202020204" pitchFamily="34" charset="0"/>
              <a:buChar char="•"/>
            </a:pPr>
            <a:r>
              <a:rPr lang="en-US" sz="2400" i="1" dirty="0">
                <a:solidFill>
                  <a:srgbClr val="34515A"/>
                </a:solidFill>
              </a:rPr>
              <a:t>Coordinator / Primary Agency for ESF 8</a:t>
            </a:r>
          </a:p>
          <a:p>
            <a:pPr marL="285750" indent="-285750">
              <a:buFont typeface="Arial" panose="020B0604020202020204" pitchFamily="34" charset="0"/>
              <a:buChar char="•"/>
            </a:pPr>
            <a:r>
              <a:rPr lang="en-US" sz="2400" i="1" dirty="0">
                <a:solidFill>
                  <a:srgbClr val="34515A"/>
                </a:solidFill>
              </a:rPr>
              <a:t>Coordinating Agency for RSF Health and Social Services</a:t>
            </a:r>
          </a:p>
          <a:p>
            <a:pPr algn="ctr"/>
            <a:endParaRPr lang="en-US" sz="1000" i="1" dirty="0">
              <a:solidFill>
                <a:srgbClr val="34515A"/>
              </a:solidFill>
            </a:endParaRPr>
          </a:p>
          <a:p>
            <a:pPr marL="285750" indent="-285750">
              <a:buFont typeface="Wingdings" panose="05000000000000000000" pitchFamily="2" charset="2"/>
              <a:buChar char="à"/>
            </a:pPr>
            <a:r>
              <a:rPr lang="en-US" sz="2400" i="1" dirty="0">
                <a:solidFill>
                  <a:srgbClr val="34515A"/>
                </a:solidFill>
              </a:rPr>
              <a:t>HHS Disaster Behavioral Health Concept of Operations (</a:t>
            </a:r>
            <a:r>
              <a:rPr lang="en-US" sz="2400" i="1" dirty="0" err="1">
                <a:solidFill>
                  <a:srgbClr val="34515A"/>
                </a:solidFill>
              </a:rPr>
              <a:t>ConOps</a:t>
            </a:r>
            <a:r>
              <a:rPr lang="en-US" sz="2400" i="1" dirty="0">
                <a:solidFill>
                  <a:srgbClr val="34515A"/>
                </a:solidFill>
              </a:rPr>
              <a:t>)</a:t>
            </a:r>
          </a:p>
          <a:p>
            <a:pPr marL="285750" indent="-285750">
              <a:buFont typeface="Arial" panose="020B0604020202020204" pitchFamily="34" charset="0"/>
              <a:buChar char="•"/>
            </a:pPr>
            <a:r>
              <a:rPr lang="en-US" sz="2400" i="1" dirty="0">
                <a:solidFill>
                  <a:srgbClr val="34515A"/>
                </a:solidFill>
              </a:rPr>
              <a:t>Updated February 2014</a:t>
            </a:r>
          </a:p>
          <a:p>
            <a:pPr marL="285750" indent="-285750">
              <a:buFont typeface="Arial" panose="020B0604020202020204" pitchFamily="34" charset="0"/>
              <a:buChar char="•"/>
            </a:pPr>
            <a:r>
              <a:rPr lang="en-US" sz="2400" i="1" dirty="0">
                <a:solidFill>
                  <a:srgbClr val="34515A"/>
                </a:solidFill>
              </a:rPr>
              <a:t>Available at HHS ASPR “At-Risk, Behavioral Health &amp; Community Resilience” (ABC) Resource Section: </a:t>
            </a:r>
            <a:r>
              <a:rPr lang="en-US" sz="2400" i="1" dirty="0">
                <a:solidFill>
                  <a:srgbClr val="34515A"/>
                </a:solidFill>
                <a:hlinkClick r:id="rId3"/>
              </a:rPr>
              <a:t>http://www.phe.gov/preparedness/planning/abc</a:t>
            </a:r>
            <a:r>
              <a:rPr lang="en-US" sz="2400" i="1" dirty="0">
                <a:solidFill>
                  <a:srgbClr val="34515A"/>
                </a:solidFill>
              </a:rPr>
              <a:t>  </a:t>
            </a:r>
            <a:endParaRPr lang="en-US" sz="2400" dirty="0">
              <a:solidFill>
                <a:srgbClr val="34515A"/>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718" y="4117936"/>
            <a:ext cx="1795234" cy="2311400"/>
          </a:xfrm>
          <a:prstGeom prst="rect">
            <a:avLst/>
          </a:prstGeom>
          <a:ln w="28575">
            <a:solidFill>
              <a:srgbClr val="34515A"/>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429" y="4232822"/>
            <a:ext cx="2974410" cy="1989592"/>
          </a:xfrm>
          <a:prstGeom prst="rect">
            <a:avLst/>
          </a:prstGeom>
          <a:ln w="28575">
            <a:solidFill>
              <a:srgbClr val="34515A"/>
            </a:solidFill>
          </a:ln>
        </p:spPr>
      </p:pic>
      <p:sp>
        <p:nvSpPr>
          <p:cNvPr id="8" name="Right Arrow 7"/>
          <p:cNvSpPr/>
          <p:nvPr/>
        </p:nvSpPr>
        <p:spPr>
          <a:xfrm>
            <a:off x="5963678" y="4587836"/>
            <a:ext cx="838201" cy="685800"/>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147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anim calcmode="lin" valueType="num">
                                      <p:cBhvr>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anim calcmode="lin" valueType="num">
                                      <p:cBhvr>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anim calcmode="lin" valueType="num">
                                      <p:cBhvr>
                                        <p:cTn id="2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5">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anim calcmode="lin" valueType="num">
                                      <p:cBhvr>
                                        <p:cTn id="3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fade">
                                      <p:cBhvr>
                                        <p:cTn id="39" dur="500"/>
                                        <p:tgtEl>
                                          <p:spTgt spid="5">
                                            <p:txEl>
                                              <p:pRg st="5" end="5"/>
                                            </p:txEl>
                                          </p:spTgt>
                                        </p:tgtEl>
                                      </p:cBhvr>
                                    </p:animEffect>
                                    <p:anim calcmode="lin" valueType="num">
                                      <p:cBhvr>
                                        <p:cTn id="4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1" dur="500" fill="hold"/>
                                        <p:tgtEl>
                                          <p:spTgt spid="5">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fade">
                                      <p:cBhvr>
                                        <p:cTn id="44" dur="500"/>
                                        <p:tgtEl>
                                          <p:spTgt spid="5">
                                            <p:txEl>
                                              <p:pRg st="6" end="6"/>
                                            </p:txEl>
                                          </p:spTgt>
                                        </p:tgtEl>
                                      </p:cBhvr>
                                    </p:animEffect>
                                    <p:anim calcmode="lin" valueType="num">
                                      <p:cBhvr>
                                        <p:cTn id="4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6" dur="500" fill="hold"/>
                                        <p:tgtEl>
                                          <p:spTgt spid="5">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fade">
                                      <p:cBhvr>
                                        <p:cTn id="49" dur="500"/>
                                        <p:tgtEl>
                                          <p:spTgt spid="5">
                                            <p:txEl>
                                              <p:pRg st="7" end="7"/>
                                            </p:txEl>
                                          </p:spTgt>
                                        </p:tgtEl>
                                      </p:cBhvr>
                                    </p:animEffect>
                                    <p:anim calcmode="lin" valueType="num">
                                      <p:cBhvr>
                                        <p:cTn id="50"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circle(in)">
                                      <p:cBhvr>
                                        <p:cTn id="56" dur="10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9599" y="437695"/>
            <a:ext cx="7398667" cy="461665"/>
          </a:xfrm>
          <a:prstGeom prst="rect">
            <a:avLst/>
          </a:prstGeom>
          <a:noFill/>
        </p:spPr>
        <p:txBody>
          <a:bodyPr wrap="square" rtlCol="0">
            <a:spAutoFit/>
          </a:bodyPr>
          <a:lstStyle/>
          <a:p>
            <a:r>
              <a:rPr lang="en-US" sz="2400" b="1" i="1" u="sng" dirty="0">
                <a:solidFill>
                  <a:srgbClr val="34515A"/>
                </a:solidFill>
              </a:rPr>
              <a:t>SAMHSA Disaster Technical Assistance Center (DTAC)</a:t>
            </a:r>
          </a:p>
        </p:txBody>
      </p:sp>
      <p:sp>
        <p:nvSpPr>
          <p:cNvPr id="5" name="Text Box 2"/>
          <p:cNvSpPr txBox="1">
            <a:spLocks noChangeArrowheads="1"/>
          </p:cNvSpPr>
          <p:nvPr/>
        </p:nvSpPr>
        <p:spPr bwMode="auto">
          <a:xfrm>
            <a:off x="1169600" y="917887"/>
            <a:ext cx="7872444" cy="1261884"/>
          </a:xfrm>
          <a:prstGeom prst="rect">
            <a:avLst/>
          </a:prstGeom>
          <a:noFill/>
          <a:ln w="9525">
            <a:noFill/>
            <a:miter lim="800000"/>
            <a:headEnd/>
            <a:tailEnd/>
          </a:ln>
        </p:spPr>
        <p:txBody>
          <a:bodyPr wrap="square">
            <a:spAutoFit/>
          </a:bodyPr>
          <a:lstStyle/>
          <a:p>
            <a:pPr algn="ctr"/>
            <a:endParaRPr lang="en-US" sz="1600" b="1" dirty="0">
              <a:solidFill>
                <a:srgbClr val="34515A"/>
              </a:solidFill>
            </a:endParaRPr>
          </a:p>
          <a:p>
            <a:pPr marL="285750" indent="-285750">
              <a:buFont typeface="Arial" panose="020B0604020202020204" pitchFamily="34" charset="0"/>
              <a:buChar char="•"/>
            </a:pPr>
            <a:r>
              <a:rPr lang="en-US" sz="2400" i="1" dirty="0">
                <a:solidFill>
                  <a:srgbClr val="34515A"/>
                </a:solidFill>
                <a:hlinkClick r:id="rId3"/>
              </a:rPr>
              <a:t>http://www.samhsa.gov/dtac</a:t>
            </a:r>
            <a:endParaRPr lang="en-US" sz="2400" i="1" dirty="0">
              <a:solidFill>
                <a:srgbClr val="34515A"/>
              </a:solidFill>
            </a:endParaRPr>
          </a:p>
          <a:p>
            <a:endParaRPr lang="en-US" sz="1200" i="1" dirty="0">
              <a:solidFill>
                <a:srgbClr val="34515A"/>
              </a:solidFill>
            </a:endParaRPr>
          </a:p>
          <a:p>
            <a:endParaRPr lang="en-US" sz="1200" dirty="0"/>
          </a:p>
          <a:p>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8953" y="1996836"/>
            <a:ext cx="2820882" cy="4235928"/>
          </a:xfrm>
          <a:prstGeom prst="rect">
            <a:avLst/>
          </a:prstGeom>
          <a:ln w="28575">
            <a:solidFill>
              <a:schemeClr val="accent1">
                <a:lumMod val="75000"/>
              </a:schemeClr>
            </a:solidFill>
          </a:ln>
        </p:spPr>
      </p:pic>
      <p:sp>
        <p:nvSpPr>
          <p:cNvPr id="7" name="Right Arrow 6"/>
          <p:cNvSpPr/>
          <p:nvPr/>
        </p:nvSpPr>
        <p:spPr>
          <a:xfrm>
            <a:off x="5304572" y="3367851"/>
            <a:ext cx="878386" cy="746949"/>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4451" y="1996836"/>
            <a:ext cx="3039797" cy="4235928"/>
          </a:xfrm>
          <a:prstGeom prst="rect">
            <a:avLst/>
          </a:prstGeom>
          <a:ln w="28575">
            <a:solidFill>
              <a:srgbClr val="34515A"/>
            </a:solidFill>
          </a:ln>
        </p:spPr>
      </p:pic>
    </p:spTree>
    <p:extLst>
      <p:ext uri="{BB962C8B-B14F-4D97-AF65-F5344CB8AC3E}">
        <p14:creationId xmlns:p14="http://schemas.microsoft.com/office/powerpoint/2010/main" val="24842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594" y="10501"/>
            <a:ext cx="4912813" cy="6836998"/>
          </a:xfrm>
          <a:prstGeom prst="rect">
            <a:avLst/>
          </a:prstGeom>
        </p:spPr>
      </p:pic>
      <p:pic>
        <p:nvPicPr>
          <p:cNvPr id="1026" name="Picture 2" descr="SAMHSA Behavioral Health Disaster Response Ap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98600"/>
            <a:ext cx="2667000" cy="444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76400" y="431385"/>
            <a:ext cx="7924800" cy="646331"/>
          </a:xfrm>
          <a:prstGeom prst="rect">
            <a:avLst/>
          </a:prstGeom>
          <a:solidFill>
            <a:srgbClr val="A6270E"/>
          </a:solidFill>
          <a:ln w="63500">
            <a:solidFill>
              <a:srgbClr val="A6270E"/>
            </a:solidFill>
          </a:ln>
        </p:spPr>
        <p:txBody>
          <a:bodyPr wrap="square">
            <a:spAutoFit/>
          </a:bodyPr>
          <a:lstStyle/>
          <a:p>
            <a:pPr algn="ctr">
              <a:lnSpc>
                <a:spcPct val="90000"/>
              </a:lnSpc>
              <a:spcBef>
                <a:spcPct val="0"/>
              </a:spcBef>
            </a:pPr>
            <a:r>
              <a:rPr lang="en-US" sz="2000" b="1" cap="small" dirty="0">
                <a:solidFill>
                  <a:schemeClr val="bg1"/>
                </a:solidFill>
                <a:latin typeface="Aharoni" pitchFamily="2" charset="-79"/>
                <a:ea typeface="+mj-ea"/>
                <a:cs typeface="Aharoni" pitchFamily="2" charset="-79"/>
              </a:rPr>
              <a:t>New SAMHSA Disaster Mobile Application</a:t>
            </a:r>
          </a:p>
          <a:p>
            <a:pPr algn="ctr">
              <a:lnSpc>
                <a:spcPct val="90000"/>
              </a:lnSpc>
              <a:spcBef>
                <a:spcPct val="0"/>
              </a:spcBef>
            </a:pPr>
            <a:r>
              <a:rPr lang="en-US" sz="2000" b="1" cap="small" dirty="0">
                <a:solidFill>
                  <a:schemeClr val="bg1"/>
                </a:solidFill>
                <a:latin typeface="Aharoni" pitchFamily="2" charset="-79"/>
                <a:ea typeface="+mj-ea"/>
                <a:cs typeface="Aharoni" pitchFamily="2" charset="-79"/>
              </a:rPr>
              <a:t>Available at / More Info: </a:t>
            </a:r>
            <a:r>
              <a:rPr lang="en-US" sz="2000" b="1" cap="small" dirty="0">
                <a:solidFill>
                  <a:schemeClr val="bg1"/>
                </a:solidFill>
                <a:latin typeface="Aharoni" pitchFamily="2" charset="-79"/>
                <a:ea typeface="+mj-ea"/>
                <a:cs typeface="Aharoni" pitchFamily="2" charset="-79"/>
                <a:hlinkClick r:id="rId5"/>
              </a:rPr>
              <a:t>Bit.ly/</a:t>
            </a:r>
            <a:r>
              <a:rPr lang="en-US" sz="2000" b="1" cap="small" dirty="0" err="1">
                <a:solidFill>
                  <a:schemeClr val="bg1"/>
                </a:solidFill>
                <a:latin typeface="Aharoni" pitchFamily="2" charset="-79"/>
                <a:ea typeface="+mj-ea"/>
                <a:cs typeface="Aharoni" pitchFamily="2" charset="-79"/>
                <a:hlinkClick r:id="rId5"/>
              </a:rPr>
              <a:t>disasterapp</a:t>
            </a:r>
            <a:endParaRPr lang="en-US" sz="2000" b="1" cap="small" dirty="0">
              <a:solidFill>
                <a:schemeClr val="bg1"/>
              </a:solidFill>
              <a:latin typeface="Aharoni" pitchFamily="2" charset="-79"/>
              <a:ea typeface="+mj-ea"/>
              <a:cs typeface="Aharoni" pitchFamily="2" charset="-79"/>
            </a:endParaRPr>
          </a:p>
        </p:txBody>
      </p:sp>
      <p:sp>
        <p:nvSpPr>
          <p:cNvPr id="9" name="Rectangle 8"/>
          <p:cNvSpPr/>
          <p:nvPr/>
        </p:nvSpPr>
        <p:spPr>
          <a:xfrm>
            <a:off x="4419600" y="1790190"/>
            <a:ext cx="5486400" cy="4255011"/>
          </a:xfrm>
          <a:prstGeom prst="rect">
            <a:avLst/>
          </a:prstGeom>
          <a:noFill/>
        </p:spPr>
        <p:txBody>
          <a:bodyPr wrap="square">
            <a:spAutoFit/>
          </a:bodyPr>
          <a:lstStyle/>
          <a:p>
            <a:endParaRPr lang="en-US" sz="1050" b="1" dirty="0"/>
          </a:p>
          <a:p>
            <a:r>
              <a:rPr lang="en-US" sz="2200" b="1" dirty="0"/>
              <a:t>SAMHSA set out to develop a  </a:t>
            </a:r>
            <a:r>
              <a:rPr lang="en-US" sz="2200" b="1" dirty="0">
                <a:hlinkClick r:id="rId5"/>
              </a:rPr>
              <a:t>mobile app </a:t>
            </a:r>
            <a:r>
              <a:rPr lang="en-US" sz="2200" b="1" dirty="0"/>
              <a:t>that: </a:t>
            </a:r>
          </a:p>
          <a:p>
            <a:pPr marL="285750" indent="-285750">
              <a:buFont typeface="Arial" pitchFamily="34" charset="0"/>
              <a:buChar char="•"/>
            </a:pPr>
            <a:r>
              <a:rPr lang="en-US" sz="2200" b="1" dirty="0"/>
              <a:t>Provides the evidence-based resources of the Disaster Kit.</a:t>
            </a:r>
          </a:p>
          <a:p>
            <a:pPr marL="285750" indent="-285750">
              <a:buFont typeface="Arial" pitchFamily="34" charset="0"/>
              <a:buChar char="•"/>
            </a:pPr>
            <a:r>
              <a:rPr lang="en-US" sz="2200" b="1" dirty="0"/>
              <a:t>Identifies local treatment facilities.</a:t>
            </a:r>
          </a:p>
          <a:p>
            <a:pPr marL="285750" indent="-285750">
              <a:buFont typeface="Arial" pitchFamily="34" charset="0"/>
              <a:buChar char="•"/>
            </a:pPr>
            <a:r>
              <a:rPr lang="en-US" sz="2200" b="1" dirty="0"/>
              <a:t>Shares resources directly from the app via text message or email.</a:t>
            </a:r>
          </a:p>
          <a:p>
            <a:pPr marL="285750" indent="-285750">
              <a:buFont typeface="Arial" pitchFamily="34" charset="0"/>
              <a:buChar char="•"/>
            </a:pPr>
            <a:r>
              <a:rPr lang="en-US" sz="2200" b="1" dirty="0"/>
              <a:t>Functions with limited internet connectivity.</a:t>
            </a:r>
          </a:p>
          <a:p>
            <a:pPr marL="285750" indent="-285750">
              <a:buFont typeface="Arial" pitchFamily="34" charset="0"/>
              <a:buChar char="•"/>
            </a:pPr>
            <a:r>
              <a:rPr lang="en-US" sz="2200" b="1" dirty="0"/>
              <a:t>Would be a valuable tool for behavioral health disaster responders.</a:t>
            </a:r>
          </a:p>
          <a:p>
            <a:pPr marL="285750" indent="-285750">
              <a:buFont typeface="Arial" pitchFamily="34" charset="0"/>
              <a:buChar char="•"/>
            </a:pPr>
            <a:endParaRPr lang="en-US" b="1" dirty="0"/>
          </a:p>
        </p:txBody>
      </p:sp>
      <p:sp>
        <p:nvSpPr>
          <p:cNvPr id="2" name="Slide Number Placeholder 1"/>
          <p:cNvSpPr>
            <a:spLocks noGrp="1"/>
          </p:cNvSpPr>
          <p:nvPr>
            <p:ph type="sldNum" sz="quarter" idx="12"/>
          </p:nvPr>
        </p:nvSpPr>
        <p:spPr/>
        <p:txBody>
          <a:bodyPr/>
          <a:lstStyle/>
          <a:p>
            <a:fld id="{2004B88E-2E01-4D19-A0A6-EFBF53662D19}" type="slidenum">
              <a:rPr lang="en-US" smtClean="0"/>
              <a:t>27</a:t>
            </a:fld>
            <a:endParaRPr lang="en-US"/>
          </a:p>
        </p:txBody>
      </p:sp>
    </p:spTree>
    <p:extLst>
      <p:ext uri="{BB962C8B-B14F-4D97-AF65-F5344CB8AC3E}">
        <p14:creationId xmlns:p14="http://schemas.microsoft.com/office/powerpoint/2010/main" val="446695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83155-4B90-4C41-BD77-76B5EA29AA24}"/>
              </a:ext>
            </a:extLst>
          </p:cNvPr>
          <p:cNvSpPr>
            <a:spLocks noGrp="1"/>
          </p:cNvSpPr>
          <p:nvPr>
            <p:ph idx="1"/>
          </p:nvPr>
        </p:nvSpPr>
        <p:spPr>
          <a:xfrm>
            <a:off x="867102" y="391707"/>
            <a:ext cx="11324897" cy="5977561"/>
          </a:xfrm>
        </p:spPr>
        <p:txBody>
          <a:bodyPr>
            <a:normAutofit fontScale="70000" lnSpcReduction="20000"/>
          </a:bodyPr>
          <a:lstStyle/>
          <a:p>
            <a:pPr marL="0" indent="0" algn="ctr">
              <a:spcBef>
                <a:spcPts val="600"/>
              </a:spcBef>
              <a:buNone/>
            </a:pPr>
            <a:r>
              <a:rPr lang="en-US" sz="5200" dirty="0" smtClean="0">
                <a:latin typeface="Arial" panose="020B0604020202020204" pitchFamily="34" charset="0"/>
                <a:cs typeface="Arial" panose="020B0604020202020204" pitchFamily="34" charset="0"/>
              </a:rPr>
              <a:t>Christian Burges, Director, DDH</a:t>
            </a:r>
          </a:p>
          <a:p>
            <a:pPr marL="0" indent="0" algn="ctr">
              <a:spcBef>
                <a:spcPts val="600"/>
              </a:spcBef>
              <a:buNone/>
            </a:pPr>
            <a:endParaRPr lang="en-US" sz="1400" dirty="0" smtClean="0">
              <a:latin typeface="Arial" panose="020B0604020202020204" pitchFamily="34" charset="0"/>
              <a:cs typeface="Arial" panose="020B0604020202020204" pitchFamily="34" charset="0"/>
            </a:endParaRPr>
          </a:p>
          <a:p>
            <a:pPr marL="0" indent="0" algn="ctr">
              <a:spcBef>
                <a:spcPts val="600"/>
              </a:spcBef>
              <a:buNone/>
            </a:pPr>
            <a:r>
              <a:rPr lang="en-US" sz="5200" dirty="0" smtClean="0">
                <a:latin typeface="Arial" panose="020B0604020202020204" pitchFamily="34" charset="0"/>
                <a:cs typeface="Arial" panose="020B0604020202020204" pitchFamily="34" charset="0"/>
              </a:rPr>
              <a:t>cburgess@vibrant.org </a:t>
            </a:r>
          </a:p>
          <a:p>
            <a:pPr marL="0" indent="0" algn="ctr">
              <a:spcBef>
                <a:spcPts val="600"/>
              </a:spcBef>
              <a:buNone/>
            </a:pPr>
            <a:endParaRPr lang="en-US" sz="1400" dirty="0" smtClean="0">
              <a:latin typeface="Arial" panose="020B0604020202020204" pitchFamily="34" charset="0"/>
              <a:cs typeface="Arial" panose="020B0604020202020204" pitchFamily="34" charset="0"/>
            </a:endParaRPr>
          </a:p>
          <a:p>
            <a:pPr marL="0" indent="0" algn="ctr">
              <a:spcBef>
                <a:spcPts val="600"/>
              </a:spcBef>
              <a:buNone/>
            </a:pPr>
            <a:r>
              <a:rPr lang="en-US" sz="5200" dirty="0" smtClean="0">
                <a:latin typeface="Arial" panose="020B0604020202020204" pitchFamily="34" charset="0"/>
                <a:cs typeface="Arial" panose="020B0604020202020204" pitchFamily="34" charset="0"/>
              </a:rPr>
              <a:t>       @</a:t>
            </a:r>
            <a:r>
              <a:rPr lang="en-US" sz="5200" dirty="0" err="1" smtClean="0">
                <a:latin typeface="Arial" panose="020B0604020202020204" pitchFamily="34" charset="0"/>
                <a:cs typeface="Arial" panose="020B0604020202020204" pitchFamily="34" charset="0"/>
              </a:rPr>
              <a:t>cburgessDDH</a:t>
            </a:r>
            <a:r>
              <a:rPr lang="en-US" sz="5200" dirty="0" smtClean="0">
                <a:latin typeface="Arial" panose="020B0604020202020204" pitchFamily="34" charset="0"/>
                <a:cs typeface="Arial" panose="020B0604020202020204" pitchFamily="34" charset="0"/>
              </a:rPr>
              <a:t> /     christian-burgess-4ba9386</a:t>
            </a:r>
          </a:p>
          <a:p>
            <a:pPr marL="0" indent="0" algn="ctr">
              <a:spcBef>
                <a:spcPts val="600"/>
              </a:spcBef>
              <a:buNone/>
            </a:pPr>
            <a:endParaRPr lang="en-US" sz="5200" dirty="0" smtClean="0">
              <a:latin typeface="Arial" panose="020B0604020202020204" pitchFamily="34" charset="0"/>
              <a:cs typeface="Arial" panose="020B0604020202020204" pitchFamily="34" charset="0"/>
            </a:endParaRPr>
          </a:p>
          <a:p>
            <a:pPr marL="0" indent="0" algn="ctr">
              <a:spcBef>
                <a:spcPts val="600"/>
              </a:spcBef>
              <a:buNone/>
            </a:pPr>
            <a:endParaRPr lang="en-US" sz="5200" dirty="0">
              <a:latin typeface="Arial" panose="020B0604020202020204" pitchFamily="34" charset="0"/>
              <a:cs typeface="Arial" panose="020B0604020202020204" pitchFamily="34" charset="0"/>
            </a:endParaRPr>
          </a:p>
          <a:p>
            <a:pPr marL="0" indent="0" algn="ctr">
              <a:spcBef>
                <a:spcPts val="600"/>
              </a:spcBef>
              <a:buNone/>
            </a:pPr>
            <a:r>
              <a:rPr lang="en-US" sz="5200" dirty="0" smtClean="0">
                <a:latin typeface="Arial" panose="020B0604020202020204" pitchFamily="34" charset="0"/>
                <a:cs typeface="Arial" panose="020B0604020202020204" pitchFamily="34" charset="0"/>
              </a:rPr>
              <a:t>For more information, questions, DDH materials      and other coordination or requests, email </a:t>
            </a:r>
            <a:r>
              <a:rPr lang="en-US" sz="5200" dirty="0">
                <a:latin typeface="Arial" panose="020B0604020202020204" pitchFamily="34" charset="0"/>
                <a:cs typeface="Arial" panose="020B0604020202020204" pitchFamily="34" charset="0"/>
              </a:rPr>
              <a:t>u</a:t>
            </a:r>
            <a:r>
              <a:rPr lang="en-US" sz="5200" dirty="0" smtClean="0">
                <a:latin typeface="Arial" panose="020B0604020202020204" pitchFamily="34" charset="0"/>
                <a:cs typeface="Arial" panose="020B0604020202020204" pitchFamily="34" charset="0"/>
              </a:rPr>
              <a:t>s:</a:t>
            </a:r>
          </a:p>
          <a:p>
            <a:pPr marL="0" indent="0" algn="ctr">
              <a:spcBef>
                <a:spcPts val="600"/>
              </a:spcBef>
              <a:buNone/>
            </a:pPr>
            <a:endParaRPr lang="en-US" sz="2000" dirty="0" smtClean="0">
              <a:latin typeface="Arial" panose="020B0604020202020204" pitchFamily="34" charset="0"/>
              <a:cs typeface="Arial" panose="020B0604020202020204" pitchFamily="34" charset="0"/>
            </a:endParaRPr>
          </a:p>
          <a:p>
            <a:pPr marL="0" indent="0" algn="ctr">
              <a:spcBef>
                <a:spcPts val="600"/>
              </a:spcBef>
              <a:buNone/>
            </a:pPr>
            <a:r>
              <a:rPr lang="en-US" sz="5200" dirty="0" smtClean="0">
                <a:latin typeface="Arial" panose="020B0604020202020204" pitchFamily="34" charset="0"/>
                <a:cs typeface="Arial" panose="020B0604020202020204" pitchFamily="34" charset="0"/>
              </a:rPr>
              <a:t>ddh@vibrant.org</a:t>
            </a:r>
          </a:p>
          <a:p>
            <a:pPr marL="0" indent="0" algn="ctr">
              <a:spcBef>
                <a:spcPts val="600"/>
              </a:spcBef>
              <a:buNone/>
            </a:pPr>
            <a:endParaRPr lang="en-US" sz="1400" dirty="0">
              <a:latin typeface="Arial" panose="020B0604020202020204" pitchFamily="34" charset="0"/>
              <a:cs typeface="Arial" panose="020B0604020202020204" pitchFamily="34" charset="0"/>
            </a:endParaRPr>
          </a:p>
          <a:p>
            <a:pPr marL="0" indent="0" algn="ctr">
              <a:spcBef>
                <a:spcPts val="600"/>
              </a:spcBef>
              <a:buNone/>
            </a:pPr>
            <a:r>
              <a:rPr lang="en-US" sz="5200" dirty="0" smtClean="0">
                <a:latin typeface="Arial" panose="020B0604020202020204" pitchFamily="34" charset="0"/>
                <a:cs typeface="Arial" panose="020B0604020202020204" pitchFamily="34" charset="0"/>
              </a:rPr>
              <a:t>/</a:t>
            </a:r>
            <a:r>
              <a:rPr lang="en-US" sz="5200" dirty="0" err="1" smtClean="0">
                <a:latin typeface="Arial" panose="020B0604020202020204" pitchFamily="34" charset="0"/>
                <a:cs typeface="Arial" panose="020B0604020202020204" pitchFamily="34" charset="0"/>
              </a:rPr>
              <a:t>distresshelpline</a:t>
            </a:r>
            <a:endParaRPr lang="en-US" sz="5200" dirty="0" smtClean="0">
              <a:latin typeface="Arial" panose="020B0604020202020204" pitchFamily="34" charset="0"/>
              <a:cs typeface="Arial" panose="020B0604020202020204" pitchFamily="34" charset="0"/>
            </a:endParaRPr>
          </a:p>
          <a:p>
            <a:pPr marL="0" indent="0" algn="ctr">
              <a:spcBef>
                <a:spcPts val="600"/>
              </a:spcBef>
              <a:buNone/>
            </a:pPr>
            <a:endParaRPr lang="en-US" sz="1400" dirty="0" smtClean="0">
              <a:latin typeface="Arial" panose="020B0604020202020204" pitchFamily="34" charset="0"/>
              <a:cs typeface="Arial" panose="020B0604020202020204" pitchFamily="34" charset="0"/>
            </a:endParaRPr>
          </a:p>
          <a:p>
            <a:pPr marL="0" indent="0" algn="ctr">
              <a:spcBef>
                <a:spcPts val="600"/>
              </a:spcBef>
              <a:buNone/>
            </a:pPr>
            <a:r>
              <a:rPr lang="en-US" sz="5200" dirty="0" smtClean="0">
                <a:latin typeface="Arial" panose="020B0604020202020204" pitchFamily="34" charset="0"/>
                <a:cs typeface="Arial" panose="020B0604020202020204" pitchFamily="34" charset="0"/>
              </a:rPr>
              <a:t>@</a:t>
            </a:r>
            <a:r>
              <a:rPr lang="en-US" sz="5200" dirty="0" err="1" smtClean="0">
                <a:latin typeface="Arial" panose="020B0604020202020204" pitchFamily="34" charset="0"/>
                <a:cs typeface="Arial" panose="020B0604020202020204" pitchFamily="34" charset="0"/>
              </a:rPr>
              <a:t>distressline</a:t>
            </a:r>
            <a:endParaRPr lang="en-US" sz="52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172" y="1653956"/>
            <a:ext cx="532785" cy="52168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103" y="1653956"/>
            <a:ext cx="450778" cy="45077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2019" y="4524702"/>
            <a:ext cx="775139" cy="775139"/>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114" y="5301263"/>
            <a:ext cx="611612" cy="59887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795" y="4271413"/>
            <a:ext cx="1616428" cy="1628720"/>
          </a:xfrm>
          <a:prstGeom prst="rect">
            <a:avLst/>
          </a:prstGeom>
        </p:spPr>
      </p:pic>
      <p:cxnSp>
        <p:nvCxnSpPr>
          <p:cNvPr id="13" name="Straight Connector 12"/>
          <p:cNvCxnSpPr/>
          <p:nvPr/>
        </p:nvCxnSpPr>
        <p:spPr>
          <a:xfrm flipV="1">
            <a:off x="4564114" y="2490952"/>
            <a:ext cx="3870438" cy="31531"/>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05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92741-F1BE-F049-A5BF-A7F425989678}"/>
              </a:ext>
            </a:extLst>
          </p:cNvPr>
          <p:cNvSpPr>
            <a:spLocks noGrp="1"/>
          </p:cNvSpPr>
          <p:nvPr>
            <p:ph type="title"/>
          </p:nvPr>
        </p:nvSpPr>
        <p:spPr>
          <a:xfrm>
            <a:off x="1205344" y="365125"/>
            <a:ext cx="10148455" cy="1325563"/>
          </a:xfrm>
        </p:spPr>
        <p:txBody>
          <a:bodyPr/>
          <a:lstStyle/>
          <a:p>
            <a:r>
              <a:rPr lang="en-US" dirty="0" smtClean="0"/>
              <a:t>Introduction</a:t>
            </a:r>
            <a:endParaRPr lang="en-US" dirty="0"/>
          </a:p>
        </p:txBody>
      </p:sp>
      <p:sp>
        <p:nvSpPr>
          <p:cNvPr id="3" name="Content Placeholder 2">
            <a:extLst>
              <a:ext uri="{FF2B5EF4-FFF2-40B4-BE49-F238E27FC236}">
                <a16:creationId xmlns:a16="http://schemas.microsoft.com/office/drawing/2014/main" id="{78883155-4B90-4C41-BD77-76B5EA29AA24}"/>
              </a:ext>
            </a:extLst>
          </p:cNvPr>
          <p:cNvSpPr>
            <a:spLocks noGrp="1"/>
          </p:cNvSpPr>
          <p:nvPr>
            <p:ph idx="1"/>
          </p:nvPr>
        </p:nvSpPr>
        <p:spPr>
          <a:xfrm>
            <a:off x="1205344" y="3738944"/>
            <a:ext cx="10986656" cy="4351338"/>
          </a:xfrm>
        </p:spPr>
        <p:txBody>
          <a:bodyPr/>
          <a:lstStyle/>
          <a:p>
            <a:r>
              <a:rPr lang="en-US" dirty="0" smtClean="0"/>
              <a:t>Christian Burgess (he/him/his), Director, Disaster Distress Helpline</a:t>
            </a:r>
          </a:p>
          <a:p>
            <a:pPr marL="0" indent="0">
              <a:buNone/>
            </a:pPr>
            <a:r>
              <a:rPr lang="en-US" dirty="0"/>
              <a:t> </a:t>
            </a:r>
            <a:r>
              <a:rPr lang="en-US" dirty="0" smtClean="0"/>
              <a:t>  Email: cburgess@vibrant.org </a:t>
            </a:r>
          </a:p>
          <a:p>
            <a:pPr marL="0" indent="0">
              <a:buNone/>
            </a:pPr>
            <a:r>
              <a:rPr lang="en-US" dirty="0" smtClean="0"/>
              <a:t>   Mobile: 917-842-2847</a:t>
            </a:r>
          </a:p>
          <a:p>
            <a:pPr marL="0" indent="0">
              <a:buNone/>
            </a:pPr>
            <a:r>
              <a:rPr lang="en-US" dirty="0" smtClean="0"/>
              <a:t>   LinkedIn: </a:t>
            </a:r>
            <a:r>
              <a:rPr lang="en-US" dirty="0" smtClean="0">
                <a:hlinkClick r:id="rId3"/>
              </a:rPr>
              <a:t>/christian-burgess-4ba9386/</a:t>
            </a:r>
            <a:r>
              <a:rPr lang="en-US" dirty="0" smtClean="0"/>
              <a:t> </a:t>
            </a:r>
          </a:p>
          <a:p>
            <a:pPr marL="0" indent="0">
              <a:buNone/>
            </a:pPr>
            <a:r>
              <a:rPr lang="en-US" dirty="0" smtClean="0"/>
              <a:t>   Twitter: </a:t>
            </a:r>
            <a:r>
              <a:rPr lang="en-US" dirty="0" smtClean="0">
                <a:hlinkClick r:id="rId4"/>
              </a:rPr>
              <a:t>@</a:t>
            </a:r>
            <a:r>
              <a:rPr lang="en-US" dirty="0" err="1" smtClean="0">
                <a:hlinkClick r:id="rId4"/>
              </a:rPr>
              <a:t>cburgessDDH</a:t>
            </a:r>
            <a:endParaRPr lang="en-US" dirty="0" smtClean="0"/>
          </a:p>
          <a:p>
            <a:pPr marL="0" indent="0">
              <a:buNone/>
            </a:pPr>
            <a:endParaRPr lang="en-US" sz="1600" dirty="0" smtClean="0"/>
          </a:p>
          <a:p>
            <a:pPr marL="0" indent="0">
              <a:buNone/>
            </a:pPr>
            <a:endParaRPr lang="en-US" sz="1600" dirty="0" smtClean="0"/>
          </a:p>
        </p:txBody>
      </p:sp>
      <p:pic>
        <p:nvPicPr>
          <p:cNvPr id="4" name="Picture 3" descr="Photo of Christian Burgess, presenter" title="Photo of Presente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086372" y="949687"/>
            <a:ext cx="1816585" cy="2422113"/>
          </a:xfrm>
          <a:prstGeom prst="rect">
            <a:avLst/>
          </a:prstGeom>
          <a:ln w="25400">
            <a:solidFill>
              <a:schemeClr val="bg2">
                <a:lumMod val="10000"/>
              </a:schemeClr>
            </a:solidFill>
          </a:ln>
        </p:spPr>
      </p:pic>
    </p:spTree>
    <p:extLst>
      <p:ext uri="{BB962C8B-B14F-4D97-AF65-F5344CB8AC3E}">
        <p14:creationId xmlns:p14="http://schemas.microsoft.com/office/powerpoint/2010/main" val="14928272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92741-F1BE-F049-A5BF-A7F425989678}"/>
              </a:ext>
            </a:extLst>
          </p:cNvPr>
          <p:cNvSpPr>
            <a:spLocks noGrp="1"/>
          </p:cNvSpPr>
          <p:nvPr>
            <p:ph type="title"/>
          </p:nvPr>
        </p:nvSpPr>
        <p:spPr>
          <a:xfrm>
            <a:off x="1205344" y="-33547"/>
            <a:ext cx="10148455" cy="1325563"/>
          </a:xfrm>
        </p:spPr>
        <p:txBody>
          <a:bodyPr/>
          <a:lstStyle/>
          <a:p>
            <a:r>
              <a:rPr lang="en-US" dirty="0" smtClean="0"/>
              <a:t>Agenda</a:t>
            </a:r>
            <a:endParaRPr lang="en-US" dirty="0"/>
          </a:p>
        </p:txBody>
      </p:sp>
      <p:sp>
        <p:nvSpPr>
          <p:cNvPr id="3" name="Content Placeholder 2">
            <a:extLst>
              <a:ext uri="{FF2B5EF4-FFF2-40B4-BE49-F238E27FC236}">
                <a16:creationId xmlns:a16="http://schemas.microsoft.com/office/drawing/2014/main" id="{78883155-4B90-4C41-BD77-76B5EA29AA24}"/>
              </a:ext>
            </a:extLst>
          </p:cNvPr>
          <p:cNvSpPr>
            <a:spLocks noGrp="1"/>
          </p:cNvSpPr>
          <p:nvPr>
            <p:ph idx="1"/>
          </p:nvPr>
        </p:nvSpPr>
        <p:spPr>
          <a:xfrm>
            <a:off x="1205344" y="1151907"/>
            <a:ext cx="10472652" cy="5375172"/>
          </a:xfrm>
        </p:spPr>
        <p:txBody>
          <a:bodyPr>
            <a:normAutofit/>
          </a:bodyPr>
          <a:lstStyle/>
          <a:p>
            <a:r>
              <a:rPr lang="en-US" sz="3200" dirty="0" smtClean="0"/>
              <a:t>Definitions- What is Crisis and Emotional Support? </a:t>
            </a:r>
          </a:p>
          <a:p>
            <a:pPr marL="0" indent="0">
              <a:buNone/>
            </a:pPr>
            <a:endParaRPr lang="en-US" sz="900" dirty="0" smtClean="0"/>
          </a:p>
          <a:p>
            <a:r>
              <a:rPr lang="en-US" sz="3200" dirty="0" smtClean="0"/>
              <a:t>Emotional and Mental Health Impacts throughout the Disaster Cycle</a:t>
            </a:r>
          </a:p>
          <a:p>
            <a:pPr marL="0" indent="0">
              <a:buNone/>
            </a:pPr>
            <a:endParaRPr lang="en-US" sz="900" dirty="0" smtClean="0"/>
          </a:p>
          <a:p>
            <a:r>
              <a:rPr lang="en-US" sz="3200" dirty="0" smtClean="0"/>
              <a:t>Expanding Access:                                                       Resources from Vibrant Emotional Health</a:t>
            </a:r>
          </a:p>
          <a:p>
            <a:pPr marL="0" indent="0">
              <a:buNone/>
            </a:pPr>
            <a:endParaRPr lang="en-US" sz="900" dirty="0"/>
          </a:p>
          <a:p>
            <a:r>
              <a:rPr lang="en-US" sz="3200" dirty="0" smtClean="0"/>
              <a:t>Outreach and Collaboration in                                      Crisis and Emotional Support</a:t>
            </a:r>
          </a:p>
          <a:p>
            <a:endParaRPr lang="en-US" sz="1100" dirty="0" smtClean="0"/>
          </a:p>
          <a:p>
            <a:r>
              <a:rPr lang="en-US" sz="3200" dirty="0" smtClean="0"/>
              <a:t>Discussion / Q&amp;A</a:t>
            </a:r>
          </a:p>
        </p:txBody>
      </p:sp>
    </p:spTree>
    <p:extLst>
      <p:ext uri="{BB962C8B-B14F-4D97-AF65-F5344CB8AC3E}">
        <p14:creationId xmlns:p14="http://schemas.microsoft.com/office/powerpoint/2010/main" val="1884367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83155-4B90-4C41-BD77-76B5EA29AA24}"/>
              </a:ext>
            </a:extLst>
          </p:cNvPr>
          <p:cNvSpPr>
            <a:spLocks noGrp="1"/>
          </p:cNvSpPr>
          <p:nvPr>
            <p:ph idx="1"/>
          </p:nvPr>
        </p:nvSpPr>
        <p:spPr>
          <a:xfrm>
            <a:off x="1543299" y="2267369"/>
            <a:ext cx="10015451" cy="1138843"/>
          </a:xfrm>
        </p:spPr>
        <p:txBody>
          <a:bodyPr>
            <a:normAutofit/>
          </a:bodyPr>
          <a:lstStyle/>
          <a:p>
            <a:pPr marL="0" indent="0" algn="ctr">
              <a:buNone/>
            </a:pPr>
            <a:r>
              <a:rPr lang="en-US" sz="7200" dirty="0" smtClean="0">
                <a:latin typeface="Arial" panose="020B0604020202020204" pitchFamily="34" charset="0"/>
                <a:cs typeface="Arial" panose="020B0604020202020204" pitchFamily="34" charset="0"/>
              </a:rPr>
              <a:t>Definitions</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47711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305185" y="16295"/>
            <a:ext cx="9922547" cy="7032694"/>
          </a:xfrm>
          <a:prstGeom prst="rect">
            <a:avLst/>
          </a:prstGeom>
          <a:noFill/>
          <a:ln w="9525">
            <a:noFill/>
            <a:miter lim="800000"/>
            <a:headEnd/>
            <a:tailEnd/>
          </a:ln>
        </p:spPr>
        <p:txBody>
          <a:bodyPr wrap="square">
            <a:spAutoFit/>
          </a:bodyPr>
          <a:lstStyle/>
          <a:p>
            <a:pPr>
              <a:spcBef>
                <a:spcPct val="50000"/>
              </a:spcBef>
            </a:pPr>
            <a:r>
              <a:rPr lang="en-US" sz="2600" b="1" u="sng" dirty="0" smtClean="0">
                <a:solidFill>
                  <a:srgbClr val="34515A"/>
                </a:solidFill>
                <a:latin typeface="Arial" panose="020B0604020202020204" pitchFamily="34" charset="0"/>
                <a:cs typeface="Arial" panose="020B0604020202020204" pitchFamily="34" charset="0"/>
              </a:rPr>
              <a:t>Emotional Support</a:t>
            </a:r>
          </a:p>
          <a:p>
            <a:pPr>
              <a:spcBef>
                <a:spcPct val="50000"/>
              </a:spcBef>
            </a:pPr>
            <a:endParaRPr lang="en-US" sz="1000" b="1" u="sng"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smtClean="0">
                <a:solidFill>
                  <a:srgbClr val="34515A"/>
                </a:solidFill>
                <a:latin typeface="Arial" panose="020B0604020202020204" pitchFamily="34" charset="0"/>
                <a:cs typeface="Arial" panose="020B0604020202020204" pitchFamily="34" charset="0"/>
              </a:rPr>
              <a:t> Care and compassion for another person(s)</a:t>
            </a:r>
          </a:p>
          <a:p>
            <a:endParaRPr lang="en-US" sz="1000"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a:solidFill>
                  <a:srgbClr val="34515A"/>
                </a:solidFill>
                <a:latin typeface="Arial" panose="020B0604020202020204" pitchFamily="34" charset="0"/>
                <a:cs typeface="Arial" panose="020B0604020202020204" pitchFamily="34" charset="0"/>
              </a:rPr>
              <a:t> </a:t>
            </a:r>
            <a:r>
              <a:rPr lang="en-US" sz="2600" dirty="0" smtClean="0">
                <a:solidFill>
                  <a:srgbClr val="34515A"/>
                </a:solidFill>
                <a:latin typeface="Arial" panose="020B0604020202020204" pitchFamily="34" charset="0"/>
                <a:cs typeface="Arial" panose="020B0604020202020204" pitchFamily="34" charset="0"/>
              </a:rPr>
              <a:t>Ranges from informal to formal</a:t>
            </a:r>
          </a:p>
          <a:p>
            <a:endParaRPr lang="en-US" sz="1000"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a:solidFill>
                  <a:srgbClr val="34515A"/>
                </a:solidFill>
                <a:latin typeface="Arial" panose="020B0604020202020204" pitchFamily="34" charset="0"/>
                <a:cs typeface="Arial" panose="020B0604020202020204" pitchFamily="34" charset="0"/>
              </a:rPr>
              <a:t> </a:t>
            </a:r>
            <a:r>
              <a:rPr lang="en-US" sz="2600" dirty="0" smtClean="0">
                <a:solidFill>
                  <a:srgbClr val="34515A"/>
                </a:solidFill>
                <a:latin typeface="Arial" panose="020B0604020202020204" pitchFamily="34" charset="0"/>
                <a:cs typeface="Arial" panose="020B0604020202020204" pitchFamily="34" charset="0"/>
              </a:rPr>
              <a:t>Encompasses many types of care</a:t>
            </a:r>
          </a:p>
          <a:p>
            <a:endParaRPr lang="en-US" sz="1000"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smtClean="0">
                <a:solidFill>
                  <a:srgbClr val="34515A"/>
                </a:solidFill>
                <a:latin typeface="Arial" panose="020B0604020202020204" pitchFamily="34" charset="0"/>
                <a:cs typeface="Arial" panose="020B0604020202020204" pitchFamily="34" charset="0"/>
              </a:rPr>
              <a:t> Intersects with other practices (spiritual, psychological, etc.)</a:t>
            </a:r>
          </a:p>
          <a:p>
            <a:endParaRPr lang="en-US" sz="1000"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a:solidFill>
                  <a:srgbClr val="34515A"/>
                </a:solidFill>
                <a:latin typeface="Arial" panose="020B0604020202020204" pitchFamily="34" charset="0"/>
                <a:cs typeface="Arial" panose="020B0604020202020204" pitchFamily="34" charset="0"/>
              </a:rPr>
              <a:t> </a:t>
            </a:r>
            <a:r>
              <a:rPr lang="en-US" sz="2600" dirty="0" smtClean="0">
                <a:solidFill>
                  <a:srgbClr val="34515A"/>
                </a:solidFill>
                <a:latin typeface="Arial" panose="020B0604020202020204" pitchFamily="34" charset="0"/>
                <a:cs typeface="Arial" panose="020B0604020202020204" pitchFamily="34" charset="0"/>
              </a:rPr>
              <a:t>Disaster Emotional Care and Disaster Spiritual Care</a:t>
            </a:r>
          </a:p>
          <a:p>
            <a:pPr>
              <a:spcBef>
                <a:spcPct val="50000"/>
              </a:spcBef>
            </a:pPr>
            <a:r>
              <a:rPr lang="en-US" sz="2600" b="1" u="sng" dirty="0" smtClean="0">
                <a:solidFill>
                  <a:srgbClr val="34515A"/>
                </a:solidFill>
                <a:latin typeface="Arial" panose="020B0604020202020204" pitchFamily="34" charset="0"/>
                <a:cs typeface="Arial" panose="020B0604020202020204" pitchFamily="34" charset="0"/>
              </a:rPr>
              <a:t>Crisis </a:t>
            </a:r>
            <a:r>
              <a:rPr lang="en-US" sz="2600" b="1" u="sng" dirty="0">
                <a:solidFill>
                  <a:srgbClr val="34515A"/>
                </a:solidFill>
                <a:latin typeface="Arial" panose="020B0604020202020204" pitchFamily="34" charset="0"/>
                <a:cs typeface="Arial" panose="020B0604020202020204" pitchFamily="34" charset="0"/>
              </a:rPr>
              <a:t>Support</a:t>
            </a:r>
          </a:p>
          <a:p>
            <a:pPr>
              <a:spcBef>
                <a:spcPct val="50000"/>
              </a:spcBef>
            </a:pPr>
            <a:endParaRPr lang="en-US" sz="1000" i="1"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smtClean="0">
                <a:solidFill>
                  <a:srgbClr val="34515A"/>
                </a:solidFill>
                <a:latin typeface="Arial" panose="020B0604020202020204" pitchFamily="34" charset="0"/>
                <a:cs typeface="Arial" panose="020B0604020202020204" pitchFamily="34" charset="0"/>
              </a:rPr>
              <a:t> Care for when someone is experiencing acute distress reactions</a:t>
            </a:r>
          </a:p>
          <a:p>
            <a:endParaRPr lang="en-US" sz="1000" dirty="0">
              <a:solidFill>
                <a:srgbClr val="34515A"/>
              </a:solidFill>
              <a:latin typeface="Arial" panose="020B0604020202020204" pitchFamily="34" charset="0"/>
              <a:cs typeface="Arial" panose="020B0604020202020204" pitchFamily="34" charset="0"/>
            </a:endParaRPr>
          </a:p>
          <a:p>
            <a:pPr>
              <a:buFontTx/>
              <a:buChar char="•"/>
            </a:pPr>
            <a:r>
              <a:rPr lang="en-US" sz="2600" dirty="0" smtClean="0">
                <a:solidFill>
                  <a:srgbClr val="34515A"/>
                </a:solidFill>
                <a:latin typeface="Arial" panose="020B0604020202020204" pitchFamily="34" charset="0"/>
                <a:cs typeface="Arial" panose="020B0604020202020204" pitchFamily="34" charset="0"/>
              </a:rPr>
              <a:t> Assessment, Intervention, Referral</a:t>
            </a:r>
          </a:p>
          <a:p>
            <a:endParaRPr lang="en-US" sz="1000"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a:solidFill>
                  <a:srgbClr val="34515A"/>
                </a:solidFill>
                <a:latin typeface="Arial" panose="020B0604020202020204" pitchFamily="34" charset="0"/>
                <a:cs typeface="Arial" panose="020B0604020202020204" pitchFamily="34" charset="0"/>
              </a:rPr>
              <a:t> </a:t>
            </a:r>
            <a:r>
              <a:rPr lang="en-US" sz="2600" dirty="0" smtClean="0">
                <a:solidFill>
                  <a:srgbClr val="34515A"/>
                </a:solidFill>
                <a:latin typeface="Arial" panose="020B0604020202020204" pitchFamily="34" charset="0"/>
                <a:cs typeface="Arial" panose="020B0604020202020204" pitchFamily="34" charset="0"/>
              </a:rPr>
              <a:t>May or may not involve emergency services </a:t>
            </a:r>
          </a:p>
          <a:p>
            <a:endParaRPr lang="en-US" sz="1000"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smtClean="0">
                <a:solidFill>
                  <a:srgbClr val="34515A"/>
                </a:solidFill>
                <a:latin typeface="Arial" panose="020B0604020202020204" pitchFamily="34" charset="0"/>
                <a:cs typeface="Arial" panose="020B0604020202020204" pitchFamily="34" charset="0"/>
              </a:rPr>
              <a:t> Mobile Crisis Teams </a:t>
            </a:r>
          </a:p>
          <a:p>
            <a:endParaRPr lang="en-US" sz="1000"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smtClean="0">
                <a:solidFill>
                  <a:srgbClr val="34515A"/>
                </a:solidFill>
                <a:latin typeface="Arial" panose="020B0604020202020204" pitchFamily="34" charset="0"/>
                <a:cs typeface="Arial" panose="020B0604020202020204" pitchFamily="34" charset="0"/>
              </a:rPr>
              <a:t> Continuum of Care</a:t>
            </a:r>
            <a:endParaRPr lang="en-US" sz="2600" dirty="0">
              <a:solidFill>
                <a:srgbClr val="34515A"/>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147" y="732682"/>
            <a:ext cx="2076492" cy="1384981"/>
          </a:xfrm>
          <a:prstGeom prst="rect">
            <a:avLst/>
          </a:prstGeom>
          <a:ln w="31750">
            <a:solidFill>
              <a:srgbClr val="34515A"/>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7732" y="1919772"/>
            <a:ext cx="1679742" cy="1119828"/>
          </a:xfrm>
          <a:prstGeom prst="rect">
            <a:avLst/>
          </a:prstGeom>
          <a:ln w="31750">
            <a:solidFill>
              <a:srgbClr val="34515A"/>
            </a:solid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7196" y="5179208"/>
            <a:ext cx="1679742" cy="1119828"/>
          </a:xfrm>
          <a:prstGeom prst="rect">
            <a:avLst/>
          </a:prstGeom>
          <a:ln w="31750">
            <a:solidFill>
              <a:srgbClr val="34515A"/>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6713" y="4832202"/>
            <a:ext cx="1678950" cy="1119828"/>
          </a:xfrm>
          <a:prstGeom prst="rect">
            <a:avLst/>
          </a:prstGeom>
          <a:ln w="31750">
            <a:solidFill>
              <a:srgbClr val="34515A"/>
            </a:solidFill>
          </a:ln>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12399" y="2948546"/>
            <a:ext cx="1679742" cy="1290503"/>
          </a:xfrm>
          <a:prstGeom prst="rect">
            <a:avLst/>
          </a:prstGeom>
          <a:ln w="31750">
            <a:solidFill>
              <a:srgbClr val="34515A"/>
            </a:solidFill>
          </a:ln>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97067" y="4183704"/>
            <a:ext cx="1510407" cy="1006938"/>
          </a:xfrm>
          <a:prstGeom prst="rect">
            <a:avLst/>
          </a:prstGeom>
          <a:ln w="31750">
            <a:solidFill>
              <a:srgbClr val="34515A"/>
            </a:solidFill>
          </a:ln>
        </p:spPr>
      </p:pic>
    </p:spTree>
    <p:extLst>
      <p:ext uri="{BB962C8B-B14F-4D97-AF65-F5344CB8AC3E}">
        <p14:creationId xmlns:p14="http://schemas.microsoft.com/office/powerpoint/2010/main" val="39083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2" presetClass="entr" presetSubtype="8"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anim calcmode="lin" valueType="num">
                                      <p:cBhvr additive="base">
                                        <p:cTn id="41"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6">
                                            <p:txEl>
                                              <p:pRg st="8" end="8"/>
                                            </p:txEl>
                                          </p:spTgt>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anim calcmode="lin" valueType="num">
                                      <p:cBhvr additive="base">
                                        <p:cTn id="45" dur="500" fill="hold"/>
                                        <p:tgtEl>
                                          <p:spTgt spid="6">
                                            <p:txEl>
                                              <p:pRg st="10" end="1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anim calcmode="lin" valueType="num">
                                      <p:cBhvr additive="base">
                                        <p:cTn id="51" dur="500" fill="hold"/>
                                        <p:tgtEl>
                                          <p:spTgt spid="6">
                                            <p:txEl>
                                              <p:pRg st="11" end="11"/>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6">
                                            <p:txEl>
                                              <p:pRg st="11" end="11"/>
                                            </p:txEl>
                                          </p:spTgt>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6">
                                            <p:txEl>
                                              <p:pRg st="13" end="13"/>
                                            </p:txEl>
                                          </p:spTgt>
                                        </p:tgtEl>
                                        <p:attrNameLst>
                                          <p:attrName>style.visibility</p:attrName>
                                        </p:attrNameLst>
                                      </p:cBhvr>
                                      <p:to>
                                        <p:strVal val="visible"/>
                                      </p:to>
                                    </p:set>
                                    <p:anim calcmode="lin" valueType="num">
                                      <p:cBhvr additive="base">
                                        <p:cTn id="55" dur="500" fill="hold"/>
                                        <p:tgtEl>
                                          <p:spTgt spid="6">
                                            <p:txEl>
                                              <p:pRg st="13" end="13"/>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
                                            <p:txEl>
                                              <p:pRg st="13" end="13"/>
                                            </p:txEl>
                                          </p:spTgt>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6">
                                            <p:txEl>
                                              <p:pRg st="15" end="15"/>
                                            </p:txEl>
                                          </p:spTgt>
                                        </p:tgtEl>
                                        <p:attrNameLst>
                                          <p:attrName>style.visibility</p:attrName>
                                        </p:attrNameLst>
                                      </p:cBhvr>
                                      <p:to>
                                        <p:strVal val="visible"/>
                                      </p:to>
                                    </p:set>
                                    <p:anim calcmode="lin" valueType="num">
                                      <p:cBhvr additive="base">
                                        <p:cTn id="59" dur="500" fill="hold"/>
                                        <p:tgtEl>
                                          <p:spTgt spid="6">
                                            <p:txEl>
                                              <p:pRg st="15" end="15"/>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6">
                                            <p:txEl>
                                              <p:pRg st="15" end="15"/>
                                            </p:txEl>
                                          </p:spTgt>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6">
                                            <p:txEl>
                                              <p:pRg st="17" end="17"/>
                                            </p:txEl>
                                          </p:spTgt>
                                        </p:tgtEl>
                                        <p:attrNameLst>
                                          <p:attrName>style.visibility</p:attrName>
                                        </p:attrNameLst>
                                      </p:cBhvr>
                                      <p:to>
                                        <p:strVal val="visible"/>
                                      </p:to>
                                    </p:set>
                                    <p:anim calcmode="lin" valueType="num">
                                      <p:cBhvr additive="base">
                                        <p:cTn id="63" dur="500" fill="hold"/>
                                        <p:tgtEl>
                                          <p:spTgt spid="6">
                                            <p:txEl>
                                              <p:pRg st="17" end="17"/>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6">
                                            <p:txEl>
                                              <p:pRg st="17" end="17"/>
                                            </p:txEl>
                                          </p:spTgt>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6">
                                            <p:txEl>
                                              <p:pRg st="19" end="19"/>
                                            </p:txEl>
                                          </p:spTgt>
                                        </p:tgtEl>
                                        <p:attrNameLst>
                                          <p:attrName>style.visibility</p:attrName>
                                        </p:attrNameLst>
                                      </p:cBhvr>
                                      <p:to>
                                        <p:strVal val="visible"/>
                                      </p:to>
                                    </p:set>
                                    <p:anim calcmode="lin" valueType="num">
                                      <p:cBhvr additive="base">
                                        <p:cTn id="67" dur="500" fill="hold"/>
                                        <p:tgtEl>
                                          <p:spTgt spid="6">
                                            <p:txEl>
                                              <p:pRg st="19" end="1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6">
                                            <p:txEl>
                                              <p:pRg st="19" end="19"/>
                                            </p:txEl>
                                          </p:spTgt>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6">
                                            <p:txEl>
                                              <p:pRg st="21" end="21"/>
                                            </p:txEl>
                                          </p:spTgt>
                                        </p:tgtEl>
                                        <p:attrNameLst>
                                          <p:attrName>style.visibility</p:attrName>
                                        </p:attrNameLst>
                                      </p:cBhvr>
                                      <p:to>
                                        <p:strVal val="visible"/>
                                      </p:to>
                                    </p:set>
                                    <p:anim calcmode="lin" valueType="num">
                                      <p:cBhvr additive="base">
                                        <p:cTn id="71" dur="500" fill="hold"/>
                                        <p:tgtEl>
                                          <p:spTgt spid="6">
                                            <p:txEl>
                                              <p:pRg st="21" end="21"/>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6">
                                            <p:txEl>
                                              <p:pRg st="21" end="2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890" y="914400"/>
            <a:ext cx="3842327" cy="5283200"/>
          </a:xfrm>
          <a:prstGeom prst="rect">
            <a:avLst/>
          </a:prstGeom>
          <a:solidFill>
            <a:schemeClr val="accent1">
              <a:lumMod val="50000"/>
            </a:schemeClr>
          </a:solidFill>
        </p:spPr>
      </p:pic>
      <p:graphicFrame>
        <p:nvGraphicFramePr>
          <p:cNvPr id="23" name="Diagram 22"/>
          <p:cNvGraphicFramePr/>
          <p:nvPr>
            <p:extLst>
              <p:ext uri="{D42A27DB-BD31-4B8C-83A1-F6EECF244321}">
                <p14:modId xmlns:p14="http://schemas.microsoft.com/office/powerpoint/2010/main" val="2163101869"/>
              </p:ext>
            </p:extLst>
          </p:nvPr>
        </p:nvGraphicFramePr>
        <p:xfrm>
          <a:off x="1741053" y="33867"/>
          <a:ext cx="8128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TextBox 23"/>
          <p:cNvSpPr txBox="1"/>
          <p:nvPr/>
        </p:nvSpPr>
        <p:spPr>
          <a:xfrm>
            <a:off x="7027333" y="2909669"/>
            <a:ext cx="1811867" cy="738664"/>
          </a:xfrm>
          <a:prstGeom prst="rect">
            <a:avLst/>
          </a:prstGeom>
          <a:noFill/>
        </p:spPr>
        <p:txBody>
          <a:bodyPr wrap="square" rtlCol="0">
            <a:spAutoFit/>
          </a:bodyPr>
          <a:lstStyle/>
          <a:p>
            <a:pPr algn="ctr"/>
            <a:r>
              <a:rPr lang="en-US" sz="2100" b="1" dirty="0" smtClean="0"/>
              <a:t>Emotional Care</a:t>
            </a:r>
            <a:endParaRPr lang="en-US" sz="2100" b="1" dirty="0"/>
          </a:p>
        </p:txBody>
      </p:sp>
    </p:spTree>
    <p:extLst>
      <p:ext uri="{BB962C8B-B14F-4D97-AF65-F5344CB8AC3E}">
        <p14:creationId xmlns:p14="http://schemas.microsoft.com/office/powerpoint/2010/main" val="399993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ircle(in)">
                                      <p:cBhvr>
                                        <p:cTn id="1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83155-4B90-4C41-BD77-76B5EA29AA24}"/>
              </a:ext>
            </a:extLst>
          </p:cNvPr>
          <p:cNvSpPr>
            <a:spLocks noGrp="1"/>
          </p:cNvSpPr>
          <p:nvPr>
            <p:ph idx="1"/>
          </p:nvPr>
        </p:nvSpPr>
        <p:spPr>
          <a:xfrm>
            <a:off x="1543299" y="2267369"/>
            <a:ext cx="10015451" cy="1932098"/>
          </a:xfrm>
        </p:spPr>
        <p:txBody>
          <a:bodyPr>
            <a:normAutofit fontScale="77500" lnSpcReduction="20000"/>
          </a:bodyPr>
          <a:lstStyle/>
          <a:p>
            <a:pPr marL="0" indent="0" algn="ctr">
              <a:buNone/>
            </a:pPr>
            <a:r>
              <a:rPr lang="en-US" sz="7200" dirty="0">
                <a:latin typeface="Arial" panose="020B0604020202020204" pitchFamily="34" charset="0"/>
                <a:cs typeface="Arial" panose="020B0604020202020204" pitchFamily="34" charset="0"/>
              </a:rPr>
              <a:t>Emotional and Mental Health Impacts throughout the Disaster Cycle</a:t>
            </a:r>
          </a:p>
        </p:txBody>
      </p:sp>
    </p:spTree>
    <p:extLst>
      <p:ext uri="{BB962C8B-B14F-4D97-AF65-F5344CB8AC3E}">
        <p14:creationId xmlns:p14="http://schemas.microsoft.com/office/powerpoint/2010/main" val="3009489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42253" y="388828"/>
            <a:ext cx="7848600" cy="5909310"/>
          </a:xfrm>
          <a:prstGeom prst="rect">
            <a:avLst/>
          </a:prstGeom>
          <a:noFill/>
          <a:ln w="9525">
            <a:noFill/>
            <a:miter lim="800000"/>
            <a:headEnd/>
            <a:tailEnd/>
          </a:ln>
        </p:spPr>
        <p:txBody>
          <a:bodyPr wrap="square">
            <a:spAutoFit/>
          </a:bodyPr>
          <a:lstStyle/>
          <a:p>
            <a:pPr>
              <a:spcBef>
                <a:spcPct val="50000"/>
              </a:spcBef>
            </a:pPr>
            <a:r>
              <a:rPr lang="en-US" sz="2600" b="1" u="sng" dirty="0" smtClean="0">
                <a:solidFill>
                  <a:srgbClr val="34515A"/>
                </a:solidFill>
                <a:latin typeface="Arial" panose="020B0604020202020204" pitchFamily="34" charset="0"/>
                <a:cs typeface="Arial" panose="020B0604020202020204" pitchFamily="34" charset="0"/>
              </a:rPr>
              <a:t>Disaster Distress Risk Factors</a:t>
            </a:r>
          </a:p>
          <a:p>
            <a:pPr>
              <a:spcBef>
                <a:spcPct val="50000"/>
              </a:spcBef>
            </a:pPr>
            <a:endParaRPr lang="en-US" sz="1000" b="1" u="sng"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smtClean="0">
                <a:solidFill>
                  <a:srgbClr val="34515A"/>
                </a:solidFill>
                <a:latin typeface="Arial" panose="020B0604020202020204" pitchFamily="34" charset="0"/>
                <a:cs typeface="Arial" panose="020B0604020202020204" pitchFamily="34" charset="0"/>
              </a:rPr>
              <a:t> Exposure</a:t>
            </a:r>
          </a:p>
          <a:p>
            <a:endParaRPr lang="en-US" sz="1000"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a:solidFill>
                  <a:srgbClr val="34515A"/>
                </a:solidFill>
                <a:latin typeface="Arial" panose="020B0604020202020204" pitchFamily="34" charset="0"/>
                <a:cs typeface="Arial" panose="020B0604020202020204" pitchFamily="34" charset="0"/>
              </a:rPr>
              <a:t> </a:t>
            </a:r>
            <a:r>
              <a:rPr lang="en-US" sz="2600" dirty="0" smtClean="0">
                <a:solidFill>
                  <a:srgbClr val="34515A"/>
                </a:solidFill>
                <a:latin typeface="Arial" panose="020B0604020202020204" pitchFamily="34" charset="0"/>
                <a:cs typeface="Arial" panose="020B0604020202020204" pitchFamily="34" charset="0"/>
              </a:rPr>
              <a:t>Loss</a:t>
            </a:r>
          </a:p>
          <a:p>
            <a:endParaRPr lang="en-US" sz="1000"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smtClean="0">
                <a:solidFill>
                  <a:srgbClr val="34515A"/>
                </a:solidFill>
                <a:latin typeface="Arial" panose="020B0604020202020204" pitchFamily="34" charset="0"/>
                <a:cs typeface="Arial" panose="020B0604020202020204" pitchFamily="34" charset="0"/>
              </a:rPr>
              <a:t> Response &amp; Recovery Work</a:t>
            </a:r>
          </a:p>
          <a:p>
            <a:pPr>
              <a:spcBef>
                <a:spcPct val="50000"/>
              </a:spcBef>
            </a:pPr>
            <a:endParaRPr lang="en-US" sz="1000" dirty="0">
              <a:solidFill>
                <a:srgbClr val="34515A"/>
              </a:solidFill>
              <a:latin typeface="Arial" panose="020B0604020202020204" pitchFamily="34" charset="0"/>
              <a:cs typeface="Arial" panose="020B0604020202020204" pitchFamily="34" charset="0"/>
            </a:endParaRPr>
          </a:p>
          <a:p>
            <a:pPr>
              <a:spcBef>
                <a:spcPct val="50000"/>
              </a:spcBef>
            </a:pPr>
            <a:r>
              <a:rPr lang="en-US" sz="2600" i="1" dirty="0" smtClean="0">
                <a:solidFill>
                  <a:srgbClr val="34515A"/>
                </a:solidFill>
                <a:latin typeface="Arial" panose="020B0604020202020204" pitchFamily="34" charset="0"/>
                <a:cs typeface="Arial" panose="020B0604020202020204" pitchFamily="34" charset="0"/>
              </a:rPr>
              <a:t>Other factors that influence risk for distress:</a:t>
            </a:r>
          </a:p>
          <a:p>
            <a:pPr>
              <a:spcBef>
                <a:spcPct val="50000"/>
              </a:spcBef>
            </a:pPr>
            <a:endParaRPr lang="en-US" sz="1000" i="1"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smtClean="0">
                <a:solidFill>
                  <a:srgbClr val="34515A"/>
                </a:solidFill>
                <a:latin typeface="Arial" panose="020B0604020202020204" pitchFamily="34" charset="0"/>
                <a:cs typeface="Arial" panose="020B0604020202020204" pitchFamily="34" charset="0"/>
              </a:rPr>
              <a:t> Pre-disaster level of functioning</a:t>
            </a:r>
          </a:p>
          <a:p>
            <a:endParaRPr lang="en-US" sz="1000" dirty="0">
              <a:solidFill>
                <a:srgbClr val="34515A"/>
              </a:solidFill>
              <a:latin typeface="Arial" panose="020B0604020202020204" pitchFamily="34" charset="0"/>
              <a:cs typeface="Arial" panose="020B0604020202020204" pitchFamily="34" charset="0"/>
            </a:endParaRPr>
          </a:p>
          <a:p>
            <a:pPr>
              <a:buFontTx/>
              <a:buChar char="•"/>
            </a:pPr>
            <a:r>
              <a:rPr lang="en-US" sz="2600" dirty="0" smtClean="0">
                <a:solidFill>
                  <a:srgbClr val="34515A"/>
                </a:solidFill>
                <a:latin typeface="Arial" panose="020B0604020202020204" pitchFamily="34" charset="0"/>
                <a:cs typeface="Arial" panose="020B0604020202020204" pitchFamily="34" charset="0"/>
              </a:rPr>
              <a:t> Size and scope of event</a:t>
            </a:r>
          </a:p>
          <a:p>
            <a:endParaRPr lang="en-US" sz="1000"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a:solidFill>
                  <a:srgbClr val="34515A"/>
                </a:solidFill>
                <a:latin typeface="Arial" panose="020B0604020202020204" pitchFamily="34" charset="0"/>
                <a:cs typeface="Arial" panose="020B0604020202020204" pitchFamily="34" charset="0"/>
              </a:rPr>
              <a:t> </a:t>
            </a:r>
            <a:r>
              <a:rPr lang="en-US" sz="2600" dirty="0" smtClean="0">
                <a:solidFill>
                  <a:srgbClr val="34515A"/>
                </a:solidFill>
                <a:latin typeface="Arial" panose="020B0604020202020204" pitchFamily="34" charset="0"/>
                <a:cs typeface="Arial" panose="020B0604020202020204" pitchFamily="34" charset="0"/>
              </a:rPr>
              <a:t>Degree of exposure/loss</a:t>
            </a:r>
          </a:p>
          <a:p>
            <a:endParaRPr lang="en-US" sz="1000"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smtClean="0">
                <a:solidFill>
                  <a:srgbClr val="34515A"/>
                </a:solidFill>
                <a:latin typeface="Arial" panose="020B0604020202020204" pitchFamily="34" charset="0"/>
                <a:cs typeface="Arial" panose="020B0604020202020204" pitchFamily="34" charset="0"/>
              </a:rPr>
              <a:t> Access to care post-event</a:t>
            </a:r>
          </a:p>
          <a:p>
            <a:endParaRPr lang="en-US" sz="1000" dirty="0" smtClean="0">
              <a:solidFill>
                <a:srgbClr val="34515A"/>
              </a:solidFill>
              <a:latin typeface="Arial" panose="020B0604020202020204" pitchFamily="34" charset="0"/>
              <a:cs typeface="Arial" panose="020B0604020202020204" pitchFamily="34" charset="0"/>
            </a:endParaRPr>
          </a:p>
          <a:p>
            <a:pPr>
              <a:buFontTx/>
              <a:buChar char="•"/>
            </a:pPr>
            <a:r>
              <a:rPr lang="en-US" sz="2600" dirty="0" smtClean="0">
                <a:solidFill>
                  <a:srgbClr val="34515A"/>
                </a:solidFill>
                <a:latin typeface="Arial" panose="020B0604020202020204" pitchFamily="34" charset="0"/>
                <a:cs typeface="Arial" panose="020B0604020202020204" pitchFamily="34" charset="0"/>
              </a:rPr>
              <a:t> Access &amp; functional needs</a:t>
            </a:r>
            <a:endParaRPr lang="en-US" sz="2600" dirty="0">
              <a:solidFill>
                <a:srgbClr val="34515A"/>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873" y="3044155"/>
            <a:ext cx="2066211" cy="1379099"/>
          </a:xfrm>
          <a:prstGeom prst="rect">
            <a:avLst/>
          </a:prstGeom>
          <a:ln w="31750">
            <a:solidFill>
              <a:srgbClr val="34515A"/>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4773" y="578014"/>
            <a:ext cx="2101607" cy="1384981"/>
          </a:xfrm>
          <a:prstGeom prst="rect">
            <a:avLst/>
          </a:prstGeom>
          <a:ln w="31750">
            <a:solidFill>
              <a:srgbClr val="34515A"/>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0015" y="1736046"/>
            <a:ext cx="1825561" cy="1438781"/>
          </a:xfrm>
          <a:prstGeom prst="rect">
            <a:avLst/>
          </a:prstGeom>
          <a:ln w="34925">
            <a:solidFill>
              <a:srgbClr val="34515A"/>
            </a:solid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5764" y="4423254"/>
            <a:ext cx="2164268" cy="1436055"/>
          </a:xfrm>
          <a:prstGeom prst="rect">
            <a:avLst/>
          </a:prstGeom>
          <a:ln w="34925">
            <a:solidFill>
              <a:srgbClr val="34515A"/>
            </a:solidFill>
          </a:ln>
        </p:spPr>
      </p:pic>
    </p:spTree>
    <p:extLst>
      <p:ext uri="{BB962C8B-B14F-4D97-AF65-F5344CB8AC3E}">
        <p14:creationId xmlns:p14="http://schemas.microsoft.com/office/powerpoint/2010/main" val="319090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2" presetClass="entr" presetSubtype="8"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 calcmode="lin" valueType="num">
                                      <p:cBhvr additive="base">
                                        <p:cTn id="37"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 calcmode="lin" valueType="num">
                                      <p:cBhvr additive="base">
                                        <p:cTn id="43" dur="500" fill="hold"/>
                                        <p:tgtEl>
                                          <p:spTgt spid="6">
                                            <p:txEl>
                                              <p:pRg st="10" end="1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10" end="10"/>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anim calcmode="lin" valueType="num">
                                      <p:cBhvr additive="base">
                                        <p:cTn id="47" dur="500" fill="hold"/>
                                        <p:tgtEl>
                                          <p:spTgt spid="6">
                                            <p:txEl>
                                              <p:pRg st="12" end="12"/>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
                                            <p:txEl>
                                              <p:pRg st="12" end="12"/>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6">
                                            <p:txEl>
                                              <p:pRg st="14" end="14"/>
                                            </p:txEl>
                                          </p:spTgt>
                                        </p:tgtEl>
                                        <p:attrNameLst>
                                          <p:attrName>style.visibility</p:attrName>
                                        </p:attrNameLst>
                                      </p:cBhvr>
                                      <p:to>
                                        <p:strVal val="visible"/>
                                      </p:to>
                                    </p:set>
                                    <p:anim calcmode="lin" valueType="num">
                                      <p:cBhvr additive="base">
                                        <p:cTn id="51" dur="500" fill="hold"/>
                                        <p:tgtEl>
                                          <p:spTgt spid="6">
                                            <p:txEl>
                                              <p:pRg st="14" end="14"/>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6">
                                            <p:txEl>
                                              <p:pRg st="14" end="14"/>
                                            </p:txEl>
                                          </p:spTgt>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6">
                                            <p:txEl>
                                              <p:pRg st="16" end="16"/>
                                            </p:txEl>
                                          </p:spTgt>
                                        </p:tgtEl>
                                        <p:attrNameLst>
                                          <p:attrName>style.visibility</p:attrName>
                                        </p:attrNameLst>
                                      </p:cBhvr>
                                      <p:to>
                                        <p:strVal val="visible"/>
                                      </p:to>
                                    </p:set>
                                    <p:anim calcmode="lin" valueType="num">
                                      <p:cBhvr additive="base">
                                        <p:cTn id="55" dur="500" fill="hold"/>
                                        <p:tgtEl>
                                          <p:spTgt spid="6">
                                            <p:txEl>
                                              <p:pRg st="16" end="16"/>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
                                            <p:txEl>
                                              <p:pRg st="16" end="16"/>
                                            </p:txEl>
                                          </p:spTgt>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6">
                                            <p:txEl>
                                              <p:pRg st="18" end="18"/>
                                            </p:txEl>
                                          </p:spTgt>
                                        </p:tgtEl>
                                        <p:attrNameLst>
                                          <p:attrName>style.visibility</p:attrName>
                                        </p:attrNameLst>
                                      </p:cBhvr>
                                      <p:to>
                                        <p:strVal val="visible"/>
                                      </p:to>
                                    </p:set>
                                    <p:anim calcmode="lin" valueType="num">
                                      <p:cBhvr additive="base">
                                        <p:cTn id="59" dur="500" fill="hold"/>
                                        <p:tgtEl>
                                          <p:spTgt spid="6">
                                            <p:txEl>
                                              <p:pRg st="18" end="18"/>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6">
                                            <p:txEl>
                                              <p:pRg st="18" end="1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20834</TotalTime>
  <Words>1491</Words>
  <Application>Microsoft Office PowerPoint</Application>
  <PresentationFormat>Widescreen</PresentationFormat>
  <Paragraphs>280</Paragraphs>
  <Slides>28</Slides>
  <Notes>27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Aharoni</vt:lpstr>
      <vt:lpstr>Arial</vt:lpstr>
      <vt:lpstr>Arial Black</vt:lpstr>
      <vt:lpstr>Calibri</vt:lpstr>
      <vt:lpstr>Calibri Light</vt:lpstr>
      <vt:lpstr>Centra No2 Extrabold</vt:lpstr>
      <vt:lpstr>Centra No2 Light</vt:lpstr>
      <vt:lpstr>Centra No2 Medium</vt:lpstr>
      <vt:lpstr>Poppins</vt:lpstr>
      <vt:lpstr>Poppins ExtraBold</vt:lpstr>
      <vt:lpstr>Poppins Medium</vt:lpstr>
      <vt:lpstr>Symbol</vt:lpstr>
      <vt:lpstr>Wingdings</vt:lpstr>
      <vt:lpstr>Custom Design</vt:lpstr>
      <vt:lpstr>1_Custom Design</vt:lpstr>
      <vt:lpstr>PowerPoint Presentation</vt:lpstr>
      <vt:lpstr>Disclaimer</vt:lpstr>
      <vt:lpstr>Introduction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#DDHTurns10</vt:lpstr>
      <vt:lpstr>Disaster Distress Helpline: Overview</vt:lpstr>
      <vt:lpstr>Additional DDH Resources</vt:lpstr>
      <vt:lpstr>Disaster Distress Helpline: Key Players</vt:lpstr>
      <vt:lpstr>PowerPoint Presentation</vt:lpstr>
      <vt:lpstr>DDH Videophone for ASL Users</vt:lpstr>
      <vt:lpstr>DDH Videophone for ASL Users</vt:lpstr>
      <vt:lpstr>DDH Online Peer Support Communities</vt:lpstr>
      <vt:lpstr>PowerPoint Presentation</vt:lpstr>
      <vt:lpstr>PowerPoint Presentation</vt:lpstr>
      <vt:lpstr>Vibrant’s Crisis Emotional Care Team</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Nunez</dc:creator>
  <cp:lastModifiedBy>Christian Burgess</cp:lastModifiedBy>
  <cp:revision>256</cp:revision>
  <dcterms:created xsi:type="dcterms:W3CDTF">2021-02-23T15:30:52Z</dcterms:created>
  <dcterms:modified xsi:type="dcterms:W3CDTF">2023-09-14T15:57:24Z</dcterms:modified>
</cp:coreProperties>
</file>