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8"/>
  </p:notesMasterIdLst>
  <p:sldIdLst>
    <p:sldId id="354" r:id="rId3"/>
    <p:sldId id="334" r:id="rId4"/>
    <p:sldId id="257" r:id="rId5"/>
    <p:sldId id="281" r:id="rId6"/>
    <p:sldId id="340" r:id="rId7"/>
    <p:sldId id="341" r:id="rId8"/>
    <p:sldId id="332" r:id="rId9"/>
    <p:sldId id="324" r:id="rId10"/>
    <p:sldId id="325" r:id="rId11"/>
    <p:sldId id="326" r:id="rId12"/>
    <p:sldId id="327" r:id="rId13"/>
    <p:sldId id="336" r:id="rId14"/>
    <p:sldId id="342" r:id="rId15"/>
    <p:sldId id="338" r:id="rId16"/>
    <p:sldId id="343" r:id="rId17"/>
    <p:sldId id="344" r:id="rId18"/>
    <p:sldId id="337" r:id="rId19"/>
    <p:sldId id="345" r:id="rId20"/>
    <p:sldId id="339" r:id="rId21"/>
    <p:sldId id="346" r:id="rId22"/>
    <p:sldId id="347" r:id="rId23"/>
    <p:sldId id="348" r:id="rId24"/>
    <p:sldId id="287" r:id="rId25"/>
    <p:sldId id="299" r:id="rId26"/>
    <p:sldId id="353"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gsQuDLSa4IjhuE1Xop8IBw6gXt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713E2BA-1C49-4D10-9ED2-94D36C6A22FD}">
  <a:tblStyle styleId="{F713E2BA-1C49-4D10-9ED2-94D36C6A22F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60"/>
  </p:normalViewPr>
  <p:slideViewPr>
    <p:cSldViewPr snapToGrid="0">
      <p:cViewPr varScale="1">
        <p:scale>
          <a:sx n="76" d="100"/>
          <a:sy n="76" d="100"/>
        </p:scale>
        <p:origin x="109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57"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52"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56"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Robert T" userId="26b604a9-a493-47e1-be73-b75b47e5d17a" providerId="ADAL" clId="{2EA9354E-7B5C-4605-8C3B-95B0EBE8F5BF}"/>
    <pc:docChg chg="addSld delSld modSld sldOrd">
      <pc:chgData name="Martin, Robert T" userId="26b604a9-a493-47e1-be73-b75b47e5d17a" providerId="ADAL" clId="{2EA9354E-7B5C-4605-8C3B-95B0EBE8F5BF}" dt="2023-09-18T18:36:20.885" v="36" actId="14100"/>
      <pc:docMkLst>
        <pc:docMk/>
      </pc:docMkLst>
      <pc:sldChg chg="modSp mod">
        <pc:chgData name="Martin, Robert T" userId="26b604a9-a493-47e1-be73-b75b47e5d17a" providerId="ADAL" clId="{2EA9354E-7B5C-4605-8C3B-95B0EBE8F5BF}" dt="2023-09-18T18:34:32.915" v="10" actId="6549"/>
        <pc:sldMkLst>
          <pc:docMk/>
          <pc:sldMk cId="0" sldId="281"/>
        </pc:sldMkLst>
        <pc:spChg chg="mod">
          <ac:chgData name="Martin, Robert T" userId="26b604a9-a493-47e1-be73-b75b47e5d17a" providerId="ADAL" clId="{2EA9354E-7B5C-4605-8C3B-95B0EBE8F5BF}" dt="2023-09-18T18:34:32.915" v="10" actId="6549"/>
          <ac:spMkLst>
            <pc:docMk/>
            <pc:sldMk cId="0" sldId="281"/>
            <ac:spMk id="213" creationId="{00000000-0000-0000-0000-000000000000}"/>
          </ac:spMkLst>
        </pc:spChg>
      </pc:sldChg>
      <pc:sldChg chg="del">
        <pc:chgData name="Martin, Robert T" userId="26b604a9-a493-47e1-be73-b75b47e5d17a" providerId="ADAL" clId="{2EA9354E-7B5C-4605-8C3B-95B0EBE8F5BF}" dt="2023-09-18T18:31:06.016" v="0" actId="47"/>
        <pc:sldMkLst>
          <pc:docMk/>
          <pc:sldMk cId="0" sldId="288"/>
        </pc:sldMkLst>
      </pc:sldChg>
      <pc:sldChg chg="del">
        <pc:chgData name="Martin, Robert T" userId="26b604a9-a493-47e1-be73-b75b47e5d17a" providerId="ADAL" clId="{2EA9354E-7B5C-4605-8C3B-95B0EBE8F5BF}" dt="2023-09-18T18:31:06.016" v="0" actId="47"/>
        <pc:sldMkLst>
          <pc:docMk/>
          <pc:sldMk cId="0" sldId="289"/>
        </pc:sldMkLst>
      </pc:sldChg>
      <pc:sldChg chg="del">
        <pc:chgData name="Martin, Robert T" userId="26b604a9-a493-47e1-be73-b75b47e5d17a" providerId="ADAL" clId="{2EA9354E-7B5C-4605-8C3B-95B0EBE8F5BF}" dt="2023-09-18T18:31:06.016" v="0" actId="47"/>
        <pc:sldMkLst>
          <pc:docMk/>
          <pc:sldMk cId="0" sldId="290"/>
        </pc:sldMkLst>
      </pc:sldChg>
      <pc:sldChg chg="del">
        <pc:chgData name="Martin, Robert T" userId="26b604a9-a493-47e1-be73-b75b47e5d17a" providerId="ADAL" clId="{2EA9354E-7B5C-4605-8C3B-95B0EBE8F5BF}" dt="2023-09-18T18:31:06.016" v="0" actId="47"/>
        <pc:sldMkLst>
          <pc:docMk/>
          <pc:sldMk cId="0" sldId="291"/>
        </pc:sldMkLst>
      </pc:sldChg>
      <pc:sldChg chg="del">
        <pc:chgData name="Martin, Robert T" userId="26b604a9-a493-47e1-be73-b75b47e5d17a" providerId="ADAL" clId="{2EA9354E-7B5C-4605-8C3B-95B0EBE8F5BF}" dt="2023-09-18T18:31:06.016" v="0" actId="47"/>
        <pc:sldMkLst>
          <pc:docMk/>
          <pc:sldMk cId="0" sldId="292"/>
        </pc:sldMkLst>
      </pc:sldChg>
      <pc:sldChg chg="del">
        <pc:chgData name="Martin, Robert T" userId="26b604a9-a493-47e1-be73-b75b47e5d17a" providerId="ADAL" clId="{2EA9354E-7B5C-4605-8C3B-95B0EBE8F5BF}" dt="2023-09-18T18:31:06.016" v="0" actId="47"/>
        <pc:sldMkLst>
          <pc:docMk/>
          <pc:sldMk cId="0" sldId="293"/>
        </pc:sldMkLst>
      </pc:sldChg>
      <pc:sldChg chg="modSp mod">
        <pc:chgData name="Martin, Robert T" userId="26b604a9-a493-47e1-be73-b75b47e5d17a" providerId="ADAL" clId="{2EA9354E-7B5C-4605-8C3B-95B0EBE8F5BF}" dt="2023-09-18T18:35:35.873" v="13" actId="115"/>
        <pc:sldMkLst>
          <pc:docMk/>
          <pc:sldMk cId="2107886833" sldId="340"/>
        </pc:sldMkLst>
        <pc:spChg chg="mod">
          <ac:chgData name="Martin, Robert T" userId="26b604a9-a493-47e1-be73-b75b47e5d17a" providerId="ADAL" clId="{2EA9354E-7B5C-4605-8C3B-95B0EBE8F5BF}" dt="2023-09-18T18:35:35.873" v="13" actId="115"/>
          <ac:spMkLst>
            <pc:docMk/>
            <pc:sldMk cId="2107886833" sldId="340"/>
            <ac:spMk id="213" creationId="{00000000-0000-0000-0000-000000000000}"/>
          </ac:spMkLst>
        </pc:spChg>
      </pc:sldChg>
      <pc:sldChg chg="modSp mod">
        <pc:chgData name="Martin, Robert T" userId="26b604a9-a493-47e1-be73-b75b47e5d17a" providerId="ADAL" clId="{2EA9354E-7B5C-4605-8C3B-95B0EBE8F5BF}" dt="2023-09-18T18:36:20.885" v="36" actId="14100"/>
        <pc:sldMkLst>
          <pc:docMk/>
          <pc:sldMk cId="2024444947" sldId="341"/>
        </pc:sldMkLst>
        <pc:spChg chg="mod">
          <ac:chgData name="Martin, Robert T" userId="26b604a9-a493-47e1-be73-b75b47e5d17a" providerId="ADAL" clId="{2EA9354E-7B5C-4605-8C3B-95B0EBE8F5BF}" dt="2023-09-18T18:36:20.885" v="36" actId="14100"/>
          <ac:spMkLst>
            <pc:docMk/>
            <pc:sldMk cId="2024444947" sldId="341"/>
            <ac:spMk id="213" creationId="{00000000-0000-0000-0000-000000000000}"/>
          </ac:spMkLst>
        </pc:spChg>
      </pc:sldChg>
      <pc:sldChg chg="del">
        <pc:chgData name="Martin, Robert T" userId="26b604a9-a493-47e1-be73-b75b47e5d17a" providerId="ADAL" clId="{2EA9354E-7B5C-4605-8C3B-95B0EBE8F5BF}" dt="2023-09-18T18:31:06.016" v="0" actId="47"/>
        <pc:sldMkLst>
          <pc:docMk/>
          <pc:sldMk cId="3549881792" sldId="349"/>
        </pc:sldMkLst>
      </pc:sldChg>
      <pc:sldChg chg="del">
        <pc:chgData name="Martin, Robert T" userId="26b604a9-a493-47e1-be73-b75b47e5d17a" providerId="ADAL" clId="{2EA9354E-7B5C-4605-8C3B-95B0EBE8F5BF}" dt="2023-09-18T18:31:06.016" v="0" actId="47"/>
        <pc:sldMkLst>
          <pc:docMk/>
          <pc:sldMk cId="58007748" sldId="350"/>
        </pc:sldMkLst>
      </pc:sldChg>
      <pc:sldChg chg="del">
        <pc:chgData name="Martin, Robert T" userId="26b604a9-a493-47e1-be73-b75b47e5d17a" providerId="ADAL" clId="{2EA9354E-7B5C-4605-8C3B-95B0EBE8F5BF}" dt="2023-09-18T18:31:06.016" v="0" actId="47"/>
        <pc:sldMkLst>
          <pc:docMk/>
          <pc:sldMk cId="1335567888" sldId="351"/>
        </pc:sldMkLst>
      </pc:sldChg>
      <pc:sldChg chg="del">
        <pc:chgData name="Martin, Robert T" userId="26b604a9-a493-47e1-be73-b75b47e5d17a" providerId="ADAL" clId="{2EA9354E-7B5C-4605-8C3B-95B0EBE8F5BF}" dt="2023-09-18T18:31:06.016" v="0" actId="47"/>
        <pc:sldMkLst>
          <pc:docMk/>
          <pc:sldMk cId="2513934439" sldId="352"/>
        </pc:sldMkLst>
      </pc:sldChg>
      <pc:sldChg chg="add ord">
        <pc:chgData name="Martin, Robert T" userId="26b604a9-a493-47e1-be73-b75b47e5d17a" providerId="ADAL" clId="{2EA9354E-7B5C-4605-8C3B-95B0EBE8F5BF}" dt="2023-09-18T18:31:26.298" v="3"/>
        <pc:sldMkLst>
          <pc:docMk/>
          <pc:sldMk cId="3138024324" sldId="35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3976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0006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5120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0564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2729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0680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2856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83201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097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3289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70855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2757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1811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1152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7784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484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0501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1605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4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48"/>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48"/>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48"/>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8"/>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8"/>
          <p:cNvSpPr txBox="1">
            <a:spLocks noGrp="1"/>
          </p:cNvSpPr>
          <p:nvPr>
            <p:ph type="title"/>
          </p:nvPr>
        </p:nvSpPr>
        <p:spPr>
          <a:xfrm rot="5400000">
            <a:off x="7133433"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8"/>
          <p:cNvSpPr txBox="1">
            <a:spLocks noGrp="1"/>
          </p:cNvSpPr>
          <p:nvPr>
            <p:ph type="body" idx="1"/>
          </p:nvPr>
        </p:nvSpPr>
        <p:spPr>
          <a:xfrm rot="5400000">
            <a:off x="1799434"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8"/>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8"/>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8"/>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
        <p:cNvGrpSpPr/>
        <p:nvPr/>
      </p:nvGrpSpPr>
      <p:grpSpPr>
        <a:xfrm>
          <a:off x="0" y="0"/>
          <a:ext cx="0" cy="0"/>
          <a:chOff x="0" y="0"/>
          <a:chExt cx="0" cy="0"/>
        </a:xfrm>
      </p:grpSpPr>
      <p:sp>
        <p:nvSpPr>
          <p:cNvPr id="12" name="Google Shape;12;p48"/>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48"/>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48"/>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8"/>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50118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7"/>
        <p:cNvGrpSpPr/>
        <p:nvPr/>
      </p:nvGrpSpPr>
      <p:grpSpPr>
        <a:xfrm>
          <a:off x="0" y="0"/>
          <a:ext cx="0" cy="0"/>
          <a:chOff x="0" y="0"/>
          <a:chExt cx="0" cy="0"/>
        </a:xfrm>
      </p:grpSpPr>
      <p:sp>
        <p:nvSpPr>
          <p:cNvPr id="18" name="Google Shape;18;p49"/>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49"/>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9"/>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9"/>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77890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50"/>
          <p:cNvSpPr txBox="1">
            <a:spLocks noGrp="1"/>
          </p:cNvSpPr>
          <p:nvPr>
            <p:ph type="title"/>
          </p:nvPr>
        </p:nvSpPr>
        <p:spPr>
          <a:xfrm>
            <a:off x="831851" y="1709744"/>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0"/>
          <p:cNvSpPr txBox="1">
            <a:spLocks noGrp="1"/>
          </p:cNvSpPr>
          <p:nvPr>
            <p:ph type="body" idx="1"/>
          </p:nvPr>
        </p:nvSpPr>
        <p:spPr>
          <a:xfrm>
            <a:off x="831851" y="4589469"/>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50"/>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0"/>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0"/>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2701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5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1"/>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1"/>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1"/>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0798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52"/>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2"/>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52"/>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2"/>
          <p:cNvSpPr txBox="1">
            <a:spLocks noGrp="1"/>
          </p:cNvSpPr>
          <p:nvPr>
            <p:ph type="body" idx="3"/>
          </p:nvPr>
        </p:nvSpPr>
        <p:spPr>
          <a:xfrm>
            <a:off x="6172203"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52"/>
          <p:cNvSpPr txBox="1">
            <a:spLocks noGrp="1"/>
          </p:cNvSpPr>
          <p:nvPr>
            <p:ph type="body" idx="4"/>
          </p:nvPr>
        </p:nvSpPr>
        <p:spPr>
          <a:xfrm>
            <a:off x="6172203"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2"/>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2"/>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2"/>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74537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54"/>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4"/>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4"/>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17170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5"/>
          <p:cNvSpPr txBox="1">
            <a:spLocks noGrp="1"/>
          </p:cNvSpPr>
          <p:nvPr>
            <p:ph type="body" idx="1"/>
          </p:nvPr>
        </p:nvSpPr>
        <p:spPr>
          <a:xfrm>
            <a:off x="5183188" y="987431"/>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5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55"/>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5"/>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27588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6"/>
          <p:cNvSpPr>
            <a:spLocks noGrp="1"/>
          </p:cNvSpPr>
          <p:nvPr>
            <p:ph type="pic" idx="2"/>
          </p:nvPr>
        </p:nvSpPr>
        <p:spPr>
          <a:xfrm>
            <a:off x="5183188" y="987431"/>
            <a:ext cx="6172200" cy="4873625"/>
          </a:xfrm>
          <a:prstGeom prst="rect">
            <a:avLst/>
          </a:prstGeom>
          <a:noFill/>
          <a:ln>
            <a:noFill/>
          </a:ln>
        </p:spPr>
      </p:sp>
      <p:sp>
        <p:nvSpPr>
          <p:cNvPr id="64" name="Google Shape;64;p5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56"/>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6"/>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6"/>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14191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57"/>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57"/>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7"/>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57"/>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9728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0"/>
          <p:cNvSpPr txBox="1">
            <a:spLocks noGrp="1"/>
          </p:cNvSpPr>
          <p:nvPr>
            <p:ph type="title"/>
          </p:nvPr>
        </p:nvSpPr>
        <p:spPr>
          <a:xfrm>
            <a:off x="831851" y="1709744"/>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0"/>
          <p:cNvSpPr txBox="1">
            <a:spLocks noGrp="1"/>
          </p:cNvSpPr>
          <p:nvPr>
            <p:ph type="body" idx="1"/>
          </p:nvPr>
        </p:nvSpPr>
        <p:spPr>
          <a:xfrm>
            <a:off x="831851" y="4589469"/>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50"/>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0"/>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0"/>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58"/>
          <p:cNvSpPr txBox="1">
            <a:spLocks noGrp="1"/>
          </p:cNvSpPr>
          <p:nvPr>
            <p:ph type="title"/>
          </p:nvPr>
        </p:nvSpPr>
        <p:spPr>
          <a:xfrm rot="5400000">
            <a:off x="7133433"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8"/>
          <p:cNvSpPr txBox="1">
            <a:spLocks noGrp="1"/>
          </p:cNvSpPr>
          <p:nvPr>
            <p:ph type="body" idx="1"/>
          </p:nvPr>
        </p:nvSpPr>
        <p:spPr>
          <a:xfrm rot="5400000">
            <a:off x="1799434"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8"/>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8"/>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8"/>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1969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1"/>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1"/>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1"/>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52"/>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2"/>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52"/>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2"/>
          <p:cNvSpPr txBox="1">
            <a:spLocks noGrp="1"/>
          </p:cNvSpPr>
          <p:nvPr>
            <p:ph type="body" idx="3"/>
          </p:nvPr>
        </p:nvSpPr>
        <p:spPr>
          <a:xfrm>
            <a:off x="6172203"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52"/>
          <p:cNvSpPr txBox="1">
            <a:spLocks noGrp="1"/>
          </p:cNvSpPr>
          <p:nvPr>
            <p:ph type="body" idx="4"/>
          </p:nvPr>
        </p:nvSpPr>
        <p:spPr>
          <a:xfrm>
            <a:off x="6172203"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2"/>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2"/>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2"/>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53"/>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3"/>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3"/>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3"/>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54"/>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4"/>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55"/>
          <p:cNvSpPr txBox="1">
            <a:spLocks noGrp="1"/>
          </p:cNvSpPr>
          <p:nvPr>
            <p:ph type="body" idx="1"/>
          </p:nvPr>
        </p:nvSpPr>
        <p:spPr>
          <a:xfrm>
            <a:off x="5183188" y="987431"/>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5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55"/>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5"/>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6"/>
          <p:cNvSpPr>
            <a:spLocks noGrp="1"/>
          </p:cNvSpPr>
          <p:nvPr>
            <p:ph type="pic" idx="2"/>
          </p:nvPr>
        </p:nvSpPr>
        <p:spPr>
          <a:xfrm>
            <a:off x="5183188" y="987431"/>
            <a:ext cx="6172200" cy="4873625"/>
          </a:xfrm>
          <a:prstGeom prst="rect">
            <a:avLst/>
          </a:prstGeom>
          <a:noFill/>
          <a:ln>
            <a:noFill/>
          </a:ln>
        </p:spPr>
      </p:sp>
      <p:sp>
        <p:nvSpPr>
          <p:cNvPr id="64" name="Google Shape;64;p5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56"/>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6"/>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6"/>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57"/>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57"/>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7"/>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7"/>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Shape 5"/>
        <p:cNvGrpSpPr/>
        <p:nvPr/>
      </p:nvGrpSpPr>
      <p:grpSpPr>
        <a:xfrm>
          <a:off x="0" y="0"/>
          <a:ext cx="0" cy="0"/>
          <a:chOff x="0" y="0"/>
          <a:chExt cx="0" cy="0"/>
        </a:xfrm>
      </p:grpSpPr>
      <p:sp>
        <p:nvSpPr>
          <p:cNvPr id="6" name="Google Shape;6;p47"/>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7"/>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7"/>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7"/>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Shape 5"/>
        <p:cNvGrpSpPr/>
        <p:nvPr/>
      </p:nvGrpSpPr>
      <p:grpSpPr>
        <a:xfrm>
          <a:off x="0" y="0"/>
          <a:ext cx="0" cy="0"/>
          <a:chOff x="0" y="0"/>
          <a:chExt cx="0" cy="0"/>
        </a:xfrm>
      </p:grpSpPr>
      <p:sp>
        <p:nvSpPr>
          <p:cNvPr id="6" name="Google Shape;6;p47"/>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7"/>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7"/>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7"/>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3982980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mailto:robert.t.martin@wv.gov"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mailto:holly.a.quentrill@wv.go" TargetMode="External"/><Relationship Id="rId4" Type="http://schemas.openxmlformats.org/officeDocument/2006/relationships/hyperlink" Target="mailto:edwin.r.martin@wv.gov"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code.wvlegislature.gov/29-31-1/" TargetMode="External"/><Relationship Id="rId7" Type="http://schemas.openxmlformats.org/officeDocument/2006/relationships/hyperlink" Target="https://code.wvlegislature.gov/29-31-6/"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code.wvlegislature.gov/29-31-5/" TargetMode="External"/><Relationship Id="rId5" Type="http://schemas.openxmlformats.org/officeDocument/2006/relationships/hyperlink" Target="https://code.wvlegislature.gov/29-31-3/" TargetMode="External"/><Relationship Id="rId4" Type="http://schemas.openxmlformats.org/officeDocument/2006/relationships/hyperlink" Target="https://code.wvlegislature.gov/29-31-2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ode.wvlegislature.gov/29-31-8/" TargetMode="External"/><Relationship Id="rId7" Type="http://schemas.openxmlformats.org/officeDocument/2006/relationships/hyperlink" Target="https://code.wvlegislature.gov/29-31-14/"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code.wvlegislature.gov/29-31-12/" TargetMode="External"/><Relationship Id="rId5" Type="http://schemas.openxmlformats.org/officeDocument/2006/relationships/hyperlink" Target="https://code.wvlegislature.gov/29-31-11/" TargetMode="External"/><Relationship Id="rId4" Type="http://schemas.openxmlformats.org/officeDocument/2006/relationships/hyperlink" Target="https://code.wvlegislature.gov/29-31-9/"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6"/>
        <p:cNvGrpSpPr/>
        <p:nvPr/>
      </p:nvGrpSpPr>
      <p:grpSpPr>
        <a:xfrm>
          <a:off x="0" y="0"/>
          <a:ext cx="0" cy="0"/>
          <a:chOff x="0" y="0"/>
          <a:chExt cx="0" cy="0"/>
        </a:xfrm>
      </p:grpSpPr>
      <p:sp>
        <p:nvSpPr>
          <p:cNvPr id="307" name="Google Shape;307;p4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138024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1"/>
        <p:cNvGrpSpPr/>
        <p:nvPr/>
      </p:nvGrpSpPr>
      <p:grpSpPr>
        <a:xfrm>
          <a:off x="0" y="0"/>
          <a:ext cx="0" cy="0"/>
          <a:chOff x="0" y="0"/>
          <a:chExt cx="0" cy="0"/>
        </a:xfrm>
      </p:grpSpPr>
      <p:sp useBgFill="1">
        <p:nvSpPr>
          <p:cNvPr id="228" name="Rectangle 22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0" name="Rectangle 22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2" name="Rectangle 23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4" name="Rectangle 23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36" name="Rectangle 23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8" name="Oval 23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23" name="Google Shape;223;p27"/>
          <p:cNvSpPr txBox="1">
            <a:spLocks noGrp="1"/>
          </p:cNvSpPr>
          <p:nvPr>
            <p:ph type="body" idx="1"/>
          </p:nvPr>
        </p:nvSpPr>
        <p:spPr>
          <a:xfrm>
            <a:off x="6503158" y="649480"/>
            <a:ext cx="4862447" cy="5546047"/>
          </a:xfrm>
          <a:prstGeom prst="rect">
            <a:avLst/>
          </a:prstGeom>
        </p:spPr>
        <p:txBody>
          <a:bodyPr spcFirstLastPara="1" lIns="91425" tIns="45700" rIns="91425" bIns="45700" anchor="ctr" anchorCtr="0">
            <a:normAutofit fontScale="92500" lnSpcReduction="10000"/>
          </a:bodyPr>
          <a:lstStyle/>
          <a:p>
            <a:pPr marL="0" lvl="0" indent="0" rtl="0">
              <a:spcBef>
                <a:spcPts val="0"/>
              </a:spcBef>
              <a:spcAft>
                <a:spcPts val="0"/>
              </a:spcAft>
              <a:buClr>
                <a:schemeClr val="lt1"/>
              </a:buClr>
              <a:buSzPts val="2400"/>
              <a:buNone/>
            </a:pPr>
            <a:r>
              <a:rPr lang="en-US" sz="1700" dirty="0">
                <a:solidFill>
                  <a:srgbClr val="141F39"/>
                </a:solidFill>
                <a:latin typeface="Times New Roman"/>
                <a:ea typeface="Times New Roman"/>
                <a:cs typeface="Times New Roman"/>
                <a:sym typeface="Times New Roman"/>
              </a:rPr>
              <a:t>(20) Accept and use funds from the federal government, its instrumentalities and agencies, any state, territory, or the District of Columbia, and its agencies and instrumentalities, municipalities, foreign governments, public bodies, private corporations, partnerships, associations, and individuals for the purposes of disaster recovery, hazard mitigation, flood mitigation, flood prevention, and disaster response programs;</a:t>
            </a:r>
          </a:p>
          <a:p>
            <a:pPr marL="0" lvl="0" indent="0" rtl="0">
              <a:spcBef>
                <a:spcPts val="0"/>
              </a:spcBef>
              <a:spcAft>
                <a:spcPts val="0"/>
              </a:spcAft>
              <a:buClr>
                <a:schemeClr val="lt1"/>
              </a:buClr>
              <a:buSzPts val="2400"/>
              <a:buNone/>
            </a:pPr>
            <a:endParaRPr lang="en-US" sz="1700" dirty="0">
              <a:solidFill>
                <a:srgbClr val="141F39"/>
              </a:solidFill>
              <a:latin typeface="Times New Roman"/>
              <a:ea typeface="Times New Roman"/>
              <a:cs typeface="Times New Roman"/>
              <a:sym typeface="Times New Roman"/>
            </a:endParaRPr>
          </a:p>
          <a:p>
            <a:pPr marL="0" lvl="0" indent="0" rtl="0">
              <a:spcBef>
                <a:spcPts val="0"/>
              </a:spcBef>
              <a:spcAft>
                <a:spcPts val="0"/>
              </a:spcAft>
              <a:buClr>
                <a:schemeClr val="lt1"/>
              </a:buClr>
              <a:buSzPts val="2400"/>
              <a:buNone/>
            </a:pPr>
            <a:r>
              <a:rPr lang="en-US" sz="1700" dirty="0">
                <a:solidFill>
                  <a:srgbClr val="141F39"/>
                </a:solidFill>
                <a:latin typeface="Times New Roman"/>
                <a:ea typeface="Times New Roman"/>
                <a:cs typeface="Times New Roman"/>
                <a:sym typeface="Times New Roman"/>
              </a:rPr>
              <a:t>(21) Hire necessary employees at an appropriate salary equivalent to a competitive wage rate;</a:t>
            </a:r>
          </a:p>
          <a:p>
            <a:pPr marL="0" lvl="0" indent="0" rtl="0">
              <a:spcBef>
                <a:spcPts val="0"/>
              </a:spcBef>
              <a:spcAft>
                <a:spcPts val="0"/>
              </a:spcAft>
              <a:buClr>
                <a:schemeClr val="lt1"/>
              </a:buClr>
              <a:buSzPts val="2400"/>
              <a:buNone/>
            </a:pPr>
            <a:endParaRPr lang="en-US" sz="1700" dirty="0">
              <a:solidFill>
                <a:srgbClr val="141F39"/>
              </a:solidFill>
              <a:latin typeface="Times New Roman"/>
              <a:ea typeface="Times New Roman"/>
              <a:cs typeface="Times New Roman"/>
              <a:sym typeface="Times New Roman"/>
            </a:endParaRPr>
          </a:p>
          <a:p>
            <a:pPr marL="0" lvl="0" indent="0" rtl="0">
              <a:spcBef>
                <a:spcPts val="0"/>
              </a:spcBef>
              <a:spcAft>
                <a:spcPts val="0"/>
              </a:spcAft>
              <a:buClr>
                <a:schemeClr val="lt1"/>
              </a:buClr>
              <a:buSzPts val="2400"/>
              <a:buNone/>
            </a:pPr>
            <a:r>
              <a:rPr lang="en-US" sz="1700" dirty="0">
                <a:solidFill>
                  <a:srgbClr val="141F39"/>
                </a:solidFill>
                <a:latin typeface="Times New Roman"/>
                <a:ea typeface="Times New Roman"/>
                <a:cs typeface="Times New Roman"/>
                <a:sym typeface="Times New Roman"/>
              </a:rPr>
              <a:t>(22) Enroll appropriate employees in PERS, PEIA, and workers’ compensation and unemployment programs, or their equivalents: Provided, That the State Resiliency Office, through the receipt of federal and/or state funds, pays the required employer contributions;</a:t>
            </a:r>
          </a:p>
          <a:p>
            <a:pPr marL="0" lvl="0" indent="0" rtl="0">
              <a:spcBef>
                <a:spcPts val="0"/>
              </a:spcBef>
              <a:spcAft>
                <a:spcPts val="0"/>
              </a:spcAft>
              <a:buClr>
                <a:schemeClr val="lt1"/>
              </a:buClr>
              <a:buSzPts val="2400"/>
              <a:buNone/>
            </a:pPr>
            <a:endParaRPr lang="en-US" sz="1700" dirty="0">
              <a:solidFill>
                <a:srgbClr val="141F39"/>
              </a:solidFill>
              <a:latin typeface="Times New Roman"/>
              <a:ea typeface="Times New Roman"/>
              <a:cs typeface="Times New Roman"/>
              <a:sym typeface="Times New Roman"/>
            </a:endParaRPr>
          </a:p>
          <a:p>
            <a:pPr marL="0" lvl="0" indent="0" rtl="0">
              <a:spcBef>
                <a:spcPts val="0"/>
              </a:spcBef>
              <a:spcAft>
                <a:spcPts val="0"/>
              </a:spcAft>
              <a:buClr>
                <a:schemeClr val="lt1"/>
              </a:buClr>
              <a:buSzPts val="2400"/>
              <a:buNone/>
            </a:pPr>
            <a:r>
              <a:rPr lang="en-US" sz="1700" dirty="0">
                <a:solidFill>
                  <a:srgbClr val="141F39"/>
                </a:solidFill>
                <a:latin typeface="Times New Roman"/>
                <a:ea typeface="Times New Roman"/>
                <a:cs typeface="Times New Roman"/>
                <a:sym typeface="Times New Roman"/>
              </a:rPr>
              <a:t>(23) Develop a human resources division that will administer and manage its employees and receive state matching funds as necessary to ensure maximum federal funds are secured;</a:t>
            </a:r>
          </a:p>
          <a:p>
            <a:pPr marL="0" lvl="0" indent="0" rtl="0">
              <a:spcBef>
                <a:spcPts val="0"/>
              </a:spcBef>
              <a:spcAft>
                <a:spcPts val="0"/>
              </a:spcAft>
              <a:buClr>
                <a:schemeClr val="lt1"/>
              </a:buClr>
              <a:buSzPts val="2400"/>
              <a:buNone/>
            </a:pPr>
            <a:endParaRPr lang="en-US" sz="1700" dirty="0">
              <a:solidFill>
                <a:srgbClr val="141F39"/>
              </a:solidFill>
              <a:latin typeface="Times New Roman"/>
              <a:ea typeface="Times New Roman"/>
              <a:cs typeface="Times New Roman"/>
              <a:sym typeface="Times New Roman"/>
            </a:endParaRPr>
          </a:p>
          <a:p>
            <a:pPr marL="0" lvl="0" indent="0" rtl="0">
              <a:spcBef>
                <a:spcPts val="0"/>
              </a:spcBef>
              <a:spcAft>
                <a:spcPts val="0"/>
              </a:spcAft>
              <a:buClr>
                <a:schemeClr val="lt1"/>
              </a:buClr>
              <a:buSzPts val="2400"/>
              <a:buNone/>
            </a:pPr>
            <a:r>
              <a:rPr lang="en-US" sz="1700" dirty="0">
                <a:solidFill>
                  <a:srgbClr val="141F39"/>
                </a:solidFill>
                <a:latin typeface="Times New Roman"/>
                <a:ea typeface="Times New Roman"/>
                <a:cs typeface="Times New Roman"/>
                <a:sym typeface="Times New Roman"/>
              </a:rPr>
              <a:t>(24) Have the ability to secure all other bonding, insurance, or other liability protections necessary for its employees to fulfill their duties and responsibilities; </a:t>
            </a:r>
          </a:p>
        </p:txBody>
      </p:sp>
      <p:sp>
        <p:nvSpPr>
          <p:cNvPr id="4" name="Google Shape;222;p27">
            <a:extLst>
              <a:ext uri="{FF2B5EF4-FFF2-40B4-BE49-F238E27FC236}">
                <a16:creationId xmlns:a16="http://schemas.microsoft.com/office/drawing/2014/main" id="{34A5386D-4402-639B-1712-D00040CAF32F}"/>
              </a:ext>
            </a:extLst>
          </p:cNvPr>
          <p:cNvSpPr txBox="1">
            <a:spLocks/>
          </p:cNvSpPr>
          <p:nvPr/>
        </p:nvSpPr>
        <p:spPr>
          <a:xfrm>
            <a:off x="826396" y="649479"/>
            <a:ext cx="4230100" cy="570687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3600"/>
            </a:pPr>
            <a:r>
              <a:rPr lang="en-US" sz="4000" b="1" dirty="0">
                <a:solidFill>
                  <a:schemeClr val="bg1"/>
                </a:solidFill>
                <a:latin typeface="Times New Roman" panose="02020603050405020304" pitchFamily="18" charset="0"/>
                <a:ea typeface="Times New Roman"/>
                <a:cs typeface="Times New Roman" panose="02020603050405020304" pitchFamily="18" charset="0"/>
                <a:sym typeface="Times New Roman"/>
              </a:rPr>
              <a:t>SC 29-31-3 </a:t>
            </a:r>
            <a:r>
              <a:rPr lang="en-US" sz="4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Authority of State Resiliency Office and State Resiliency Officer.</a:t>
            </a:r>
          </a:p>
          <a:p>
            <a:pPr algn="ctr">
              <a:buClr>
                <a:schemeClr val="lt1"/>
              </a:buClr>
              <a:buSzPts val="3600"/>
            </a:pPr>
            <a:r>
              <a:rPr lang="en-US" sz="1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1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of 5)</a:t>
            </a:r>
            <a:endParaRPr lang="en-US" sz="1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7757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1"/>
        <p:cNvGrpSpPr/>
        <p:nvPr/>
      </p:nvGrpSpPr>
      <p:grpSpPr>
        <a:xfrm>
          <a:off x="0" y="0"/>
          <a:ext cx="0" cy="0"/>
          <a:chOff x="0" y="0"/>
          <a:chExt cx="0" cy="0"/>
        </a:xfrm>
      </p:grpSpPr>
      <p:sp useBgFill="1">
        <p:nvSpPr>
          <p:cNvPr id="228" name="Rectangle 22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0" name="Rectangle 22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2" name="Rectangle 23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4" name="Rectangle 23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36" name="Rectangle 23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8" name="Oval 23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23" name="Google Shape;223;p27"/>
          <p:cNvSpPr txBox="1">
            <a:spLocks noGrp="1"/>
          </p:cNvSpPr>
          <p:nvPr>
            <p:ph type="body" idx="1"/>
          </p:nvPr>
        </p:nvSpPr>
        <p:spPr>
          <a:xfrm>
            <a:off x="6503158" y="649480"/>
            <a:ext cx="4862447" cy="5546047"/>
          </a:xfrm>
          <a:prstGeom prst="rect">
            <a:avLst/>
          </a:prstGeom>
        </p:spPr>
        <p:txBody>
          <a:bodyPr spcFirstLastPara="1" lIns="91425" tIns="45700" rIns="91425" bIns="45700" anchor="ctr" anchorCtr="0">
            <a:normAutofit fontScale="92500" lnSpcReduction="20000"/>
          </a:bodyPr>
          <a:lstStyle/>
          <a:p>
            <a:pPr marL="0" lvl="0" indent="0" rtl="0">
              <a:spcBef>
                <a:spcPts val="0"/>
              </a:spcBef>
              <a:spcAft>
                <a:spcPts val="0"/>
              </a:spcAft>
              <a:buClr>
                <a:schemeClr val="lt1"/>
              </a:buClr>
              <a:buSzPts val="2400"/>
              <a:buNone/>
            </a:pPr>
            <a:r>
              <a:rPr lang="en-US" sz="1700" dirty="0">
                <a:solidFill>
                  <a:srgbClr val="141F39"/>
                </a:solidFill>
                <a:latin typeface="Times New Roman"/>
                <a:ea typeface="Times New Roman"/>
                <a:cs typeface="Times New Roman"/>
                <a:sym typeface="Times New Roman"/>
              </a:rPr>
              <a:t>(25) Have the ability to draw upon other departments, divisions, agencies, and all other subdivisions of the state for research and input in fulfilling the requirements of this article, and its requests are to have priority over other such requests;</a:t>
            </a:r>
          </a:p>
          <a:p>
            <a:pPr marL="0" lvl="0" indent="0" rtl="0">
              <a:spcBef>
                <a:spcPts val="0"/>
              </a:spcBef>
              <a:spcAft>
                <a:spcPts val="0"/>
              </a:spcAft>
              <a:buClr>
                <a:schemeClr val="lt1"/>
              </a:buClr>
              <a:buSzPts val="2400"/>
              <a:buNone/>
            </a:pPr>
            <a:endParaRPr lang="en-US" sz="1700" dirty="0">
              <a:solidFill>
                <a:srgbClr val="141F39"/>
              </a:solidFill>
              <a:latin typeface="Times New Roman"/>
              <a:ea typeface="Times New Roman"/>
              <a:cs typeface="Times New Roman"/>
              <a:sym typeface="Times New Roman"/>
            </a:endParaRPr>
          </a:p>
          <a:p>
            <a:pPr marL="0" lvl="0" indent="0" rtl="0">
              <a:spcBef>
                <a:spcPts val="0"/>
              </a:spcBef>
              <a:spcAft>
                <a:spcPts val="0"/>
              </a:spcAft>
              <a:buClr>
                <a:schemeClr val="lt1"/>
              </a:buClr>
              <a:buSzPts val="2400"/>
              <a:buNone/>
            </a:pPr>
            <a:r>
              <a:rPr lang="en-US" sz="1700" dirty="0">
                <a:solidFill>
                  <a:srgbClr val="141F39"/>
                </a:solidFill>
                <a:latin typeface="Times New Roman"/>
                <a:ea typeface="Times New Roman"/>
                <a:cs typeface="Times New Roman"/>
                <a:sym typeface="Times New Roman"/>
              </a:rPr>
              <a:t>(26) Participate in the interdepartmental transfer of permanent state employees, as if he or she were a department secretary, under the provisions of §5F-2-7 of this code.</a:t>
            </a:r>
          </a:p>
          <a:p>
            <a:pPr marL="0" lvl="0" indent="0" rtl="0">
              <a:spcBef>
                <a:spcPts val="0"/>
              </a:spcBef>
              <a:spcAft>
                <a:spcPts val="0"/>
              </a:spcAft>
              <a:buClr>
                <a:schemeClr val="lt1"/>
              </a:buClr>
              <a:buSzPts val="2400"/>
              <a:buNone/>
            </a:pPr>
            <a:endParaRPr lang="en-US" sz="1700" dirty="0">
              <a:solidFill>
                <a:srgbClr val="141F39"/>
              </a:solidFill>
              <a:latin typeface="Times New Roman"/>
              <a:ea typeface="Times New Roman"/>
              <a:cs typeface="Times New Roman"/>
              <a:sym typeface="Times New Roman"/>
            </a:endParaRPr>
          </a:p>
          <a:p>
            <a:pPr marL="0" lvl="0" indent="0" rtl="0">
              <a:spcBef>
                <a:spcPts val="0"/>
              </a:spcBef>
              <a:spcAft>
                <a:spcPts val="0"/>
              </a:spcAft>
              <a:buClr>
                <a:schemeClr val="lt1"/>
              </a:buClr>
              <a:buSzPts val="2400"/>
              <a:buNone/>
            </a:pPr>
            <a:r>
              <a:rPr lang="en-US" sz="1700" dirty="0">
                <a:solidFill>
                  <a:srgbClr val="141F39"/>
                </a:solidFill>
                <a:latin typeface="Times New Roman"/>
                <a:ea typeface="Times New Roman"/>
                <a:cs typeface="Times New Roman"/>
                <a:sym typeface="Times New Roman"/>
              </a:rPr>
              <a:t>(27) Notwithstanding any other provision of this code to the contrary, acquire legal services that are necessary, including representation of the board, its employees, and officers before any court or administrative body from the office of the Attorney General, who shall provide such legal assistance and representation, and</a:t>
            </a:r>
          </a:p>
          <a:p>
            <a:pPr marL="0" lvl="0" indent="0" rtl="0">
              <a:spcBef>
                <a:spcPts val="0"/>
              </a:spcBef>
              <a:spcAft>
                <a:spcPts val="0"/>
              </a:spcAft>
              <a:buClr>
                <a:schemeClr val="lt1"/>
              </a:buClr>
              <a:buSzPts val="2400"/>
              <a:buNone/>
            </a:pPr>
            <a:endParaRPr lang="en-US" sz="1700" dirty="0">
              <a:solidFill>
                <a:srgbClr val="141F39"/>
              </a:solidFill>
              <a:latin typeface="Times New Roman"/>
              <a:ea typeface="Times New Roman"/>
              <a:cs typeface="Times New Roman"/>
              <a:sym typeface="Times New Roman"/>
            </a:endParaRPr>
          </a:p>
          <a:p>
            <a:pPr marL="0" lvl="0" indent="0" rtl="0">
              <a:spcBef>
                <a:spcPts val="0"/>
              </a:spcBef>
              <a:spcAft>
                <a:spcPts val="0"/>
              </a:spcAft>
              <a:buClr>
                <a:schemeClr val="lt1"/>
              </a:buClr>
              <a:buSzPts val="2400"/>
              <a:buNone/>
            </a:pPr>
            <a:r>
              <a:rPr lang="en-US" sz="1700" dirty="0">
                <a:solidFill>
                  <a:srgbClr val="141F39"/>
                </a:solidFill>
                <a:latin typeface="Times New Roman"/>
                <a:ea typeface="Times New Roman"/>
                <a:cs typeface="Times New Roman"/>
                <a:sym typeface="Times New Roman"/>
              </a:rPr>
              <a:t>(28) Take all other actions necessary and proper to effectuate the purposes of this article.</a:t>
            </a:r>
          </a:p>
          <a:p>
            <a:pPr marL="0" lvl="0" indent="0" rtl="0">
              <a:spcBef>
                <a:spcPts val="0"/>
              </a:spcBef>
              <a:spcAft>
                <a:spcPts val="0"/>
              </a:spcAft>
              <a:buClr>
                <a:schemeClr val="lt1"/>
              </a:buClr>
              <a:buSzPts val="2400"/>
              <a:buNone/>
            </a:pPr>
            <a:endParaRPr lang="en-US" sz="1700">
              <a:solidFill>
                <a:srgbClr val="141F39"/>
              </a:solidFill>
              <a:latin typeface="Times New Roman"/>
              <a:ea typeface="Times New Roman"/>
              <a:cs typeface="Times New Roman"/>
              <a:sym typeface="Times New Roman"/>
            </a:endParaRPr>
          </a:p>
          <a:p>
            <a:pPr marL="0" lvl="0" indent="0" rtl="0">
              <a:spcBef>
                <a:spcPts val="0"/>
              </a:spcBef>
              <a:spcAft>
                <a:spcPts val="0"/>
              </a:spcAft>
              <a:buClr>
                <a:schemeClr val="lt1"/>
              </a:buClr>
              <a:buSzPts val="2400"/>
              <a:buNone/>
            </a:pPr>
            <a:r>
              <a:rPr lang="en-US" sz="1700">
                <a:solidFill>
                  <a:srgbClr val="141F39"/>
                </a:solidFill>
                <a:latin typeface="Times New Roman"/>
                <a:ea typeface="Times New Roman"/>
                <a:cs typeface="Times New Roman"/>
                <a:sym typeface="Times New Roman"/>
              </a:rPr>
              <a:t>The </a:t>
            </a:r>
            <a:r>
              <a:rPr lang="en-US" sz="1700" dirty="0">
                <a:solidFill>
                  <a:srgbClr val="141F39"/>
                </a:solidFill>
                <a:latin typeface="Times New Roman"/>
                <a:ea typeface="Times New Roman"/>
                <a:cs typeface="Times New Roman"/>
                <a:sym typeface="Times New Roman"/>
              </a:rPr>
              <a:t>office shall have any other additional authority, duties, and responsibilities as prescribed by the Governor to effectuate the purposes of this article. Due to the at-will employment relationship with the office, its employees may not avail themselves of the state grievance procedure as set forth in §6C-2-1 et seq. of this code.</a:t>
            </a:r>
          </a:p>
        </p:txBody>
      </p:sp>
      <p:sp>
        <p:nvSpPr>
          <p:cNvPr id="4" name="Google Shape;222;p27">
            <a:extLst>
              <a:ext uri="{FF2B5EF4-FFF2-40B4-BE49-F238E27FC236}">
                <a16:creationId xmlns:a16="http://schemas.microsoft.com/office/drawing/2014/main" id="{7C3BECE5-B673-7606-ACD2-2BB027278D72}"/>
              </a:ext>
            </a:extLst>
          </p:cNvPr>
          <p:cNvSpPr txBox="1">
            <a:spLocks/>
          </p:cNvSpPr>
          <p:nvPr/>
        </p:nvSpPr>
        <p:spPr>
          <a:xfrm>
            <a:off x="826396" y="649479"/>
            <a:ext cx="4230100" cy="570687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3600"/>
            </a:pPr>
            <a:r>
              <a:rPr lang="en-US" sz="4000" b="1" dirty="0">
                <a:solidFill>
                  <a:schemeClr val="bg1"/>
                </a:solidFill>
                <a:latin typeface="Times New Roman" panose="02020603050405020304" pitchFamily="18" charset="0"/>
                <a:ea typeface="Times New Roman"/>
                <a:cs typeface="Times New Roman" panose="02020603050405020304" pitchFamily="18" charset="0"/>
                <a:sym typeface="Times New Roman"/>
              </a:rPr>
              <a:t>SC 29-31-3 </a:t>
            </a:r>
            <a:r>
              <a:rPr lang="en-US" sz="4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Authority of State Resiliency Office and State Resiliency Officer.</a:t>
            </a:r>
          </a:p>
          <a:p>
            <a:pPr algn="ctr">
              <a:buClr>
                <a:schemeClr val="lt1"/>
              </a:buClr>
              <a:buSzPts val="3600"/>
            </a:pPr>
            <a:r>
              <a:rPr lang="en-US" sz="1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5 </a:t>
            </a:r>
            <a:r>
              <a:rPr lang="en-US" sz="1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of 5)</a:t>
            </a:r>
            <a:endParaRPr lang="en-US" sz="1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1293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1"/>
        <p:cNvGrpSpPr/>
        <p:nvPr/>
      </p:nvGrpSpPr>
      <p:grpSpPr>
        <a:xfrm>
          <a:off x="0" y="0"/>
          <a:ext cx="0" cy="0"/>
          <a:chOff x="0" y="0"/>
          <a:chExt cx="0" cy="0"/>
        </a:xfrm>
      </p:grpSpPr>
      <p:sp useBgFill="1">
        <p:nvSpPr>
          <p:cNvPr id="228" name="Rectangle 22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0" name="Rectangle 22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2" name="Rectangle 23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4" name="Rectangle 23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36" name="Rectangle 23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8" name="Oval 23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23" name="Google Shape;223;p27"/>
          <p:cNvSpPr txBox="1">
            <a:spLocks noGrp="1"/>
          </p:cNvSpPr>
          <p:nvPr>
            <p:ph type="body" idx="1"/>
          </p:nvPr>
        </p:nvSpPr>
        <p:spPr>
          <a:xfrm>
            <a:off x="6503158" y="649480"/>
            <a:ext cx="4862447" cy="5546047"/>
          </a:xfrm>
          <a:prstGeom prst="rect">
            <a:avLst/>
          </a:prstGeom>
        </p:spPr>
        <p:txBody>
          <a:bodyPr spcFirstLastPara="1" lIns="91425" tIns="45700" rIns="91425" bIns="45700" anchor="ctr" anchorCtr="0">
            <a:noAutofit/>
          </a:bodyPr>
          <a:lstStyle/>
          <a:p>
            <a:pPr marL="0" marR="0" fontAlgn="base">
              <a:lnSpc>
                <a:spcPct val="107000"/>
              </a:lnSpc>
              <a:spcBef>
                <a:spcPts val="0"/>
              </a:spcBef>
              <a:spcAft>
                <a:spcPts val="2250"/>
              </a:spcAft>
            </a:pPr>
            <a:r>
              <a:rPr lang="en-US" sz="1800" kern="0" dirty="0">
                <a:solidFill>
                  <a:srgbClr val="1A1A1A"/>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 There is hereby created a special trust fund which shall be designated and known as the West Virginia Disaster Recovery Trust Fund to be administered by the State Resiliency Officer. </a:t>
            </a:r>
            <a:r>
              <a:rPr lang="en-US" sz="1800" kern="0"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The recovery fund shall consist of: (1) Any appropriations, grants, gifts, contributions, or revenues received by the recovery fund from any source, public or private; and (2) all income earned on moneys, properties, and assets held in the Recovery Fund. When any funds are received by the State Resiliency Officer from any source for the purpose of disaster recovery, they shall be paid into the Recovery Fund, and shall be disbursed and otherwise managed in the manner set forth in this article unless such a transfer is not allowable by law. The Recovery Fund shall be treated by the Auditor and Treasurer as a special revenue fund and not as part of the general revenues of the state.</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Google Shape;222;p27">
            <a:extLst>
              <a:ext uri="{FF2B5EF4-FFF2-40B4-BE49-F238E27FC236}">
                <a16:creationId xmlns:a16="http://schemas.microsoft.com/office/drawing/2014/main" id="{7C3BECE5-B673-7606-ACD2-2BB027278D72}"/>
              </a:ext>
            </a:extLst>
          </p:cNvPr>
          <p:cNvSpPr txBox="1">
            <a:spLocks/>
          </p:cNvSpPr>
          <p:nvPr/>
        </p:nvSpPr>
        <p:spPr>
          <a:xfrm>
            <a:off x="826396" y="649479"/>
            <a:ext cx="4230100" cy="570687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3600"/>
            </a:pPr>
            <a:r>
              <a:rPr lang="en-US" sz="4000" b="1" dirty="0">
                <a:solidFill>
                  <a:schemeClr val="bg1"/>
                </a:solidFill>
                <a:latin typeface="Times New Roman" panose="02020603050405020304" pitchFamily="18" charset="0"/>
                <a:ea typeface="Times New Roman"/>
                <a:cs typeface="Times New Roman" panose="02020603050405020304" pitchFamily="18" charset="0"/>
                <a:sym typeface="Times New Roman"/>
              </a:rPr>
              <a:t>SC 29-31-6</a:t>
            </a:r>
          </a:p>
          <a:p>
            <a:pPr algn="ctr">
              <a:buClr>
                <a:schemeClr val="lt1"/>
              </a:buClr>
              <a:buSzPts val="3600"/>
            </a:pPr>
            <a:r>
              <a:rPr lang="en-US" sz="4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West Virginia Disaster Recovery Trust Fund.</a:t>
            </a:r>
            <a:endParaRPr lang="en-US"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buClr>
                <a:schemeClr val="lt1"/>
              </a:buClr>
              <a:buSzPts val="3600"/>
            </a:pPr>
            <a:r>
              <a:rPr lang="en-US" sz="1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1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of 2)</a:t>
            </a:r>
            <a:endParaRPr lang="en-US" sz="1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1923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1"/>
        <p:cNvGrpSpPr/>
        <p:nvPr/>
      </p:nvGrpSpPr>
      <p:grpSpPr>
        <a:xfrm>
          <a:off x="0" y="0"/>
          <a:ext cx="0" cy="0"/>
          <a:chOff x="0" y="0"/>
          <a:chExt cx="0" cy="0"/>
        </a:xfrm>
      </p:grpSpPr>
      <p:sp useBgFill="1">
        <p:nvSpPr>
          <p:cNvPr id="228" name="Rectangle 22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0" name="Rectangle 22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2" name="Rectangle 23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4" name="Rectangle 23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36" name="Rectangle 23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8" name="Oval 23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23" name="Google Shape;223;p27"/>
          <p:cNvSpPr txBox="1">
            <a:spLocks noGrp="1"/>
          </p:cNvSpPr>
          <p:nvPr>
            <p:ph type="body" idx="1"/>
          </p:nvPr>
        </p:nvSpPr>
        <p:spPr>
          <a:xfrm>
            <a:off x="6503158" y="649480"/>
            <a:ext cx="4862447" cy="5546047"/>
          </a:xfrm>
          <a:prstGeom prst="rect">
            <a:avLst/>
          </a:prstGeom>
        </p:spPr>
        <p:txBody>
          <a:bodyPr spcFirstLastPara="1" lIns="91425" tIns="45700" rIns="91425" bIns="45700" anchor="ctr" anchorCtr="0">
            <a:noAutofit/>
          </a:bodyPr>
          <a:lstStyle/>
          <a:p>
            <a:pPr marL="0" marR="0" fontAlgn="base">
              <a:lnSpc>
                <a:spcPct val="107000"/>
              </a:lnSpc>
              <a:spcBef>
                <a:spcPts val="0"/>
              </a:spcBef>
              <a:spcAft>
                <a:spcPts val="2250"/>
              </a:spcAft>
            </a:pPr>
            <a:r>
              <a:rPr lang="en-US" sz="1800" kern="0"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(b) All moneys, properties, and assets acquired by the State of West Virginia in the Disaster Recovery Trust Fund shall be held by it in trust for the purposes of carrying out its powers and duties and shall be used and reused in accordance with the purposes and provisions of this article. Such moneys, properties, and assets shall at no time be commingled with other public funds except as authorized for investment under §29-31-8 of this code. </a:t>
            </a:r>
            <a:r>
              <a:rPr lang="en-US" sz="1800" kern="0" dirty="0">
                <a:solidFill>
                  <a:srgbClr val="1A1A1A"/>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Disbursements from the Recovery Fund </a:t>
            </a:r>
            <a:r>
              <a:rPr lang="en-US" sz="1800" kern="0"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shall be made only upon the written requisition of the State Resiliency Officer as set forth in §29-31-7 and §29-31-8 of this code. If no need exists for immediate use or disbursement, moneys, properties, and assets in the Recovery Fund shall be invested or reinvested by the State Resiliency Officer as provided in this article.</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Google Shape;222;p27">
            <a:extLst>
              <a:ext uri="{FF2B5EF4-FFF2-40B4-BE49-F238E27FC236}">
                <a16:creationId xmlns:a16="http://schemas.microsoft.com/office/drawing/2014/main" id="{7C3BECE5-B673-7606-ACD2-2BB027278D72}"/>
              </a:ext>
            </a:extLst>
          </p:cNvPr>
          <p:cNvSpPr txBox="1">
            <a:spLocks/>
          </p:cNvSpPr>
          <p:nvPr/>
        </p:nvSpPr>
        <p:spPr>
          <a:xfrm>
            <a:off x="826396" y="649479"/>
            <a:ext cx="4230100" cy="570687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3600"/>
            </a:pPr>
            <a:r>
              <a:rPr lang="en-US" sz="4000" b="1" dirty="0">
                <a:solidFill>
                  <a:schemeClr val="bg1"/>
                </a:solidFill>
                <a:latin typeface="Times New Roman" panose="02020603050405020304" pitchFamily="18" charset="0"/>
                <a:ea typeface="Times New Roman"/>
                <a:cs typeface="Times New Roman" panose="02020603050405020304" pitchFamily="18" charset="0"/>
                <a:sym typeface="Times New Roman"/>
              </a:rPr>
              <a:t>SC 29-31-6</a:t>
            </a:r>
          </a:p>
          <a:p>
            <a:pPr algn="ctr">
              <a:buClr>
                <a:schemeClr val="lt1"/>
              </a:buClr>
              <a:buSzPts val="3600"/>
            </a:pPr>
            <a:r>
              <a:rPr lang="en-US" sz="4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West Virginia Disaster Recovery Trust Fund.</a:t>
            </a:r>
            <a:endParaRPr lang="en-US"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buClr>
                <a:schemeClr val="lt1"/>
              </a:buClr>
              <a:buSzPts val="3600"/>
            </a:pPr>
            <a:r>
              <a:rPr lang="en-US" sz="1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of 2)</a:t>
            </a:r>
            <a:endParaRPr lang="en-US" sz="1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4893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1"/>
        <p:cNvGrpSpPr/>
        <p:nvPr/>
      </p:nvGrpSpPr>
      <p:grpSpPr>
        <a:xfrm>
          <a:off x="0" y="0"/>
          <a:ext cx="0" cy="0"/>
          <a:chOff x="0" y="0"/>
          <a:chExt cx="0" cy="0"/>
        </a:xfrm>
      </p:grpSpPr>
      <p:sp useBgFill="1">
        <p:nvSpPr>
          <p:cNvPr id="228" name="Rectangle 22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0" name="Rectangle 22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2" name="Rectangle 23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4" name="Rectangle 23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36" name="Rectangle 23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8" name="Oval 23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23" name="Google Shape;223;p27"/>
          <p:cNvSpPr txBox="1">
            <a:spLocks noGrp="1"/>
          </p:cNvSpPr>
          <p:nvPr>
            <p:ph type="body" idx="1"/>
          </p:nvPr>
        </p:nvSpPr>
        <p:spPr>
          <a:xfrm>
            <a:off x="6503158" y="649480"/>
            <a:ext cx="4862447" cy="5546047"/>
          </a:xfrm>
          <a:prstGeom prst="rect">
            <a:avLst/>
          </a:prstGeom>
        </p:spPr>
        <p:txBody>
          <a:bodyPr spcFirstLastPara="1" lIns="91425" tIns="45700" rIns="91425" bIns="45700" anchor="ctr" anchorCtr="0">
            <a:noAutofit/>
          </a:bodyPr>
          <a:lstStyle/>
          <a:p>
            <a:pPr marL="0" marR="0" fontAlgn="base">
              <a:lnSpc>
                <a:spcPct val="107000"/>
              </a:lnSpc>
              <a:spcBef>
                <a:spcPts val="0"/>
              </a:spcBef>
              <a:spcAft>
                <a:spcPts val="2250"/>
              </a:spcAft>
            </a:pPr>
            <a:r>
              <a:rPr lang="en-US" sz="1800" kern="0" dirty="0">
                <a:solidFill>
                  <a:srgbClr val="1A1A1A"/>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(1) Disbursements shall be prioritized to the benefit of low-income households and geographic areas, and not less than 50 percent of all funds disbursed through the Disaster Recovery Trust Fund following any particular disaster event shall be disbursed to the benefit of low-income geographic areas, low-income households, or to local organizations conducting disaster recovery activities to the benefit of low-income geographic areas or low-income households;</a:t>
            </a:r>
            <a:endParaRPr lang="en-US" sz="18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2250"/>
              </a:spcAft>
            </a:pPr>
            <a:r>
              <a:rPr lang="en-US" sz="1800" kern="0"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(2) Disbursements to the benefit of a political subdivision may </a:t>
            </a:r>
            <a:r>
              <a:rPr lang="en-US" sz="1800" kern="0" dirty="0">
                <a:solidFill>
                  <a:srgbClr val="1A1A1A"/>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only be allowed upon the verification to the State Resiliency Officer that the recipient political subdivision has adopted, or will adopt within 24 months, the following programs </a:t>
            </a:r>
            <a:r>
              <a:rPr lang="en-US" sz="1800" kern="0"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or measures or risk forfeiture of future funding opportunities:</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Google Shape;222;p27">
            <a:extLst>
              <a:ext uri="{FF2B5EF4-FFF2-40B4-BE49-F238E27FC236}">
                <a16:creationId xmlns:a16="http://schemas.microsoft.com/office/drawing/2014/main" id="{7C3BECE5-B673-7606-ACD2-2BB027278D72}"/>
              </a:ext>
            </a:extLst>
          </p:cNvPr>
          <p:cNvSpPr txBox="1">
            <a:spLocks/>
          </p:cNvSpPr>
          <p:nvPr/>
        </p:nvSpPr>
        <p:spPr>
          <a:xfrm>
            <a:off x="826396" y="649479"/>
            <a:ext cx="4230100" cy="570687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3600"/>
            </a:pPr>
            <a:r>
              <a:rPr lang="en-US" sz="4000" b="1" dirty="0">
                <a:solidFill>
                  <a:schemeClr val="bg1"/>
                </a:solidFill>
                <a:latin typeface="Times New Roman" panose="02020603050405020304" pitchFamily="18" charset="0"/>
                <a:ea typeface="Times New Roman"/>
                <a:cs typeface="Times New Roman" panose="02020603050405020304" pitchFamily="18" charset="0"/>
                <a:sym typeface="Times New Roman"/>
              </a:rPr>
              <a:t>SC 29-31-7</a:t>
            </a:r>
          </a:p>
          <a:p>
            <a:pPr algn="ctr">
              <a:buClr>
                <a:schemeClr val="lt1"/>
              </a:buClr>
              <a:buSzPts val="3600"/>
            </a:pPr>
            <a:r>
              <a:rPr lang="en-US" sz="4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West Virginia Disaster Recovery Trust Fund Disbursement.</a:t>
            </a:r>
            <a:endParaRPr lang="en-US"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buClr>
                <a:schemeClr val="lt1"/>
              </a:buClr>
              <a:buSzPts val="3600"/>
            </a:pPr>
            <a:r>
              <a:rPr lang="en-US" sz="1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1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of 3)</a:t>
            </a:r>
            <a:endParaRPr lang="en-US" sz="1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05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1"/>
        <p:cNvGrpSpPr/>
        <p:nvPr/>
      </p:nvGrpSpPr>
      <p:grpSpPr>
        <a:xfrm>
          <a:off x="0" y="0"/>
          <a:ext cx="0" cy="0"/>
          <a:chOff x="0" y="0"/>
          <a:chExt cx="0" cy="0"/>
        </a:xfrm>
      </p:grpSpPr>
      <p:sp useBgFill="1">
        <p:nvSpPr>
          <p:cNvPr id="228" name="Rectangle 22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0" name="Rectangle 22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2" name="Rectangle 23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4" name="Rectangle 23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36" name="Rectangle 23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8" name="Oval 23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23" name="Google Shape;223;p27"/>
          <p:cNvSpPr txBox="1">
            <a:spLocks noGrp="1"/>
          </p:cNvSpPr>
          <p:nvPr>
            <p:ph type="body" idx="1"/>
          </p:nvPr>
        </p:nvSpPr>
        <p:spPr>
          <a:xfrm>
            <a:off x="6503158" y="649480"/>
            <a:ext cx="4862447" cy="5546047"/>
          </a:xfrm>
          <a:prstGeom prst="rect">
            <a:avLst/>
          </a:prstGeom>
        </p:spPr>
        <p:txBody>
          <a:bodyPr spcFirstLastPara="1" lIns="91425" tIns="45700" rIns="91425" bIns="45700" anchor="ctr" anchorCtr="0">
            <a:noAutofit/>
          </a:bodyPr>
          <a:lstStyle/>
          <a:p>
            <a:pPr marL="0" marR="0" fontAlgn="base">
              <a:lnSpc>
                <a:spcPct val="107000"/>
              </a:lnSpc>
              <a:spcBef>
                <a:spcPts val="0"/>
              </a:spcBef>
              <a:spcAft>
                <a:spcPts val="2250"/>
              </a:spcAft>
            </a:pPr>
            <a:r>
              <a:rPr lang="en-US" sz="1800" kern="0" dirty="0">
                <a:solidFill>
                  <a:srgbClr val="1A1A1A"/>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 Town road and bridge standards </a:t>
            </a:r>
            <a:r>
              <a:rPr lang="en-US" sz="1800" kern="0"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consistent with or exceeding those listed under the most current version of standards published by the West Virginia Department of Transportation;</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2250"/>
              </a:spcAft>
            </a:pPr>
            <a:r>
              <a:rPr lang="en-US" sz="1800" kern="0" dirty="0">
                <a:solidFill>
                  <a:srgbClr val="1A1A1A"/>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 A flood hazard bylaw, or an adopted interim flood hazard bylaw</a:t>
            </a:r>
            <a:r>
              <a:rPr lang="en-US" sz="1800" kern="0"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 as an intermediary step to secure enrollment and participation in the National Flood Insurance Program (NFIP), if applicable;</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2250"/>
              </a:spcAft>
            </a:pPr>
            <a:r>
              <a:rPr lang="en-US" sz="1800" kern="0" dirty="0">
                <a:solidFill>
                  <a:srgbClr val="1A1A1A"/>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 A local Hazard Mitigation Plan </a:t>
            </a:r>
            <a:r>
              <a:rPr lang="en-US" sz="1800" kern="0"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that meets the provisions of 44 CFR § 201.6 that has been approved by the local community and is approved or in the process of securing final approval by FEMA. The local mitigation plan may be part of a larger multijurisdictional or regional mitigation plan;</a:t>
            </a:r>
          </a:p>
        </p:txBody>
      </p:sp>
      <p:sp>
        <p:nvSpPr>
          <p:cNvPr id="4" name="Google Shape;222;p27">
            <a:extLst>
              <a:ext uri="{FF2B5EF4-FFF2-40B4-BE49-F238E27FC236}">
                <a16:creationId xmlns:a16="http://schemas.microsoft.com/office/drawing/2014/main" id="{7C3BECE5-B673-7606-ACD2-2BB027278D72}"/>
              </a:ext>
            </a:extLst>
          </p:cNvPr>
          <p:cNvSpPr txBox="1">
            <a:spLocks/>
          </p:cNvSpPr>
          <p:nvPr/>
        </p:nvSpPr>
        <p:spPr>
          <a:xfrm>
            <a:off x="826396" y="649479"/>
            <a:ext cx="4230100" cy="570687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3600"/>
            </a:pPr>
            <a:r>
              <a:rPr lang="en-US" sz="4000" b="1" dirty="0">
                <a:solidFill>
                  <a:schemeClr val="bg1"/>
                </a:solidFill>
                <a:latin typeface="Times New Roman" panose="02020603050405020304" pitchFamily="18" charset="0"/>
                <a:ea typeface="Times New Roman"/>
                <a:cs typeface="Times New Roman" panose="02020603050405020304" pitchFamily="18" charset="0"/>
                <a:sym typeface="Times New Roman"/>
              </a:rPr>
              <a:t>SC 29-31-7</a:t>
            </a:r>
          </a:p>
          <a:p>
            <a:pPr algn="ctr">
              <a:buClr>
                <a:schemeClr val="lt1"/>
              </a:buClr>
              <a:buSzPts val="3600"/>
            </a:pPr>
            <a:r>
              <a:rPr lang="en-US" sz="4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West Virginia Disaster Recovery Trust Fund Disbursement.</a:t>
            </a:r>
            <a:endParaRPr lang="en-US"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buClr>
                <a:schemeClr val="lt1"/>
              </a:buClr>
              <a:buSzPts val="3600"/>
            </a:pPr>
            <a:r>
              <a:rPr lang="en-US" sz="1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of 3)</a:t>
            </a:r>
            <a:endParaRPr lang="en-US" sz="1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044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1"/>
        <p:cNvGrpSpPr/>
        <p:nvPr/>
      </p:nvGrpSpPr>
      <p:grpSpPr>
        <a:xfrm>
          <a:off x="0" y="0"/>
          <a:ext cx="0" cy="0"/>
          <a:chOff x="0" y="0"/>
          <a:chExt cx="0" cy="0"/>
        </a:xfrm>
      </p:grpSpPr>
      <p:sp useBgFill="1">
        <p:nvSpPr>
          <p:cNvPr id="228" name="Rectangle 22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0" name="Rectangle 22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2" name="Rectangle 23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4" name="Rectangle 23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36" name="Rectangle 23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8" name="Oval 23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23" name="Google Shape;223;p27"/>
          <p:cNvSpPr txBox="1">
            <a:spLocks noGrp="1"/>
          </p:cNvSpPr>
          <p:nvPr>
            <p:ph type="body" idx="1"/>
          </p:nvPr>
        </p:nvSpPr>
        <p:spPr>
          <a:xfrm>
            <a:off x="6503158" y="649480"/>
            <a:ext cx="4862447" cy="5546047"/>
          </a:xfrm>
          <a:prstGeom prst="rect">
            <a:avLst/>
          </a:prstGeom>
        </p:spPr>
        <p:txBody>
          <a:bodyPr spcFirstLastPara="1" lIns="91425" tIns="45700" rIns="91425" bIns="45700" anchor="ctr" anchorCtr="0">
            <a:noAutofit/>
          </a:bodyPr>
          <a:lstStyle/>
          <a:p>
            <a:pPr marL="0" marR="0" fontAlgn="base">
              <a:lnSpc>
                <a:spcPct val="107000"/>
              </a:lnSpc>
              <a:spcBef>
                <a:spcPts val="0"/>
              </a:spcBef>
              <a:spcAft>
                <a:spcPts val="2250"/>
              </a:spcAft>
            </a:pPr>
            <a:r>
              <a:rPr lang="en-US" sz="1800" kern="0" dirty="0">
                <a:solidFill>
                  <a:srgbClr val="1A1A1A"/>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 Adoption of a local Emergency Operations Plan (EOP) </a:t>
            </a:r>
            <a:r>
              <a:rPr lang="en-US" sz="1800" kern="0"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in accordance with State standards; and</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2250"/>
              </a:spcAft>
            </a:pPr>
            <a:r>
              <a:rPr lang="en-US" sz="1800" kern="0" dirty="0">
                <a:solidFill>
                  <a:srgbClr val="1A1A1A"/>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 Attainment of an active rate classification (class #1 through #9) under FEMA’s Community Rating System (CRS) that includes activities that prohibit new structures in mapped flood hazard zones</a:t>
            </a:r>
            <a:r>
              <a:rPr lang="en-US" sz="1800" kern="0"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 and</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2250"/>
              </a:spcAft>
            </a:pPr>
            <a:r>
              <a:rPr lang="en-US" sz="1800" kern="0"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(3) Disbursements may be further prioritized or conditioned at the discretion of the State Resiliency Officer and upon approval of the State Resiliency Office Board.</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Google Shape;222;p27">
            <a:extLst>
              <a:ext uri="{FF2B5EF4-FFF2-40B4-BE49-F238E27FC236}">
                <a16:creationId xmlns:a16="http://schemas.microsoft.com/office/drawing/2014/main" id="{7C3BECE5-B673-7606-ACD2-2BB027278D72}"/>
              </a:ext>
            </a:extLst>
          </p:cNvPr>
          <p:cNvSpPr txBox="1">
            <a:spLocks/>
          </p:cNvSpPr>
          <p:nvPr/>
        </p:nvSpPr>
        <p:spPr>
          <a:xfrm>
            <a:off x="826396" y="649479"/>
            <a:ext cx="4230100" cy="570687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3600"/>
            </a:pPr>
            <a:r>
              <a:rPr lang="en-US" sz="4000" b="1" dirty="0">
                <a:solidFill>
                  <a:schemeClr val="bg1"/>
                </a:solidFill>
                <a:latin typeface="Times New Roman" panose="02020603050405020304" pitchFamily="18" charset="0"/>
                <a:ea typeface="Times New Roman"/>
                <a:cs typeface="Times New Roman" panose="02020603050405020304" pitchFamily="18" charset="0"/>
                <a:sym typeface="Times New Roman"/>
              </a:rPr>
              <a:t>SC 29-31-7</a:t>
            </a:r>
          </a:p>
          <a:p>
            <a:pPr algn="ctr">
              <a:buClr>
                <a:schemeClr val="lt1"/>
              </a:buClr>
              <a:buSzPts val="3600"/>
            </a:pPr>
            <a:r>
              <a:rPr lang="en-US" sz="4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West Virginia Disaster Recovery Trust Fund Disbursement.</a:t>
            </a:r>
            <a:endParaRPr lang="en-US"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buClr>
                <a:schemeClr val="lt1"/>
              </a:buClr>
              <a:buSzPts val="3600"/>
            </a:pPr>
            <a:r>
              <a:rPr lang="en-US" sz="1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of 3)</a:t>
            </a:r>
            <a:endParaRPr lang="en-US" sz="1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1553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1"/>
        <p:cNvGrpSpPr/>
        <p:nvPr/>
      </p:nvGrpSpPr>
      <p:grpSpPr>
        <a:xfrm>
          <a:off x="0" y="0"/>
          <a:ext cx="0" cy="0"/>
          <a:chOff x="0" y="0"/>
          <a:chExt cx="0" cy="0"/>
        </a:xfrm>
      </p:grpSpPr>
      <p:sp useBgFill="1">
        <p:nvSpPr>
          <p:cNvPr id="228" name="Rectangle 22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0" name="Rectangle 22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2" name="Rectangle 23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4" name="Rectangle 23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36" name="Rectangle 23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8" name="Oval 23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23" name="Google Shape;223;p27"/>
          <p:cNvSpPr txBox="1">
            <a:spLocks noGrp="1"/>
          </p:cNvSpPr>
          <p:nvPr>
            <p:ph type="body" idx="1"/>
          </p:nvPr>
        </p:nvSpPr>
        <p:spPr>
          <a:xfrm>
            <a:off x="6503158" y="649480"/>
            <a:ext cx="4862447" cy="5546047"/>
          </a:xfrm>
          <a:prstGeom prst="rect">
            <a:avLst/>
          </a:prstGeom>
        </p:spPr>
        <p:txBody>
          <a:bodyPr spcFirstLastPara="1" lIns="91425" tIns="45700" rIns="91425" bIns="45700" anchor="ctr" anchorCtr="0">
            <a:noAutofit/>
          </a:bodyPr>
          <a:lstStyle/>
          <a:p>
            <a:pPr marL="0" marR="0" fontAlgn="base">
              <a:lnSpc>
                <a:spcPct val="107000"/>
              </a:lnSpc>
              <a:spcBef>
                <a:spcPts val="0"/>
              </a:spcBef>
              <a:spcAft>
                <a:spcPts val="2250"/>
              </a:spcAft>
            </a:pPr>
            <a:r>
              <a:rPr lang="en-US" sz="1800" kern="0" dirty="0">
                <a:solidFill>
                  <a:srgbClr val="1A1A1A"/>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 There is hereby created a special trust fund which shall be designated and known as the West Virginia Flood Resiliency Trust Fund to be administered by the State Resiliency Officer. </a:t>
            </a:r>
            <a:r>
              <a:rPr lang="en-US" sz="1800" kern="0"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The Flood Fund shall consist of: (1) Any appropriations, grants, gifts, contributions, or revenues received by the Flood Fund from any source, public or private; and (2) all income earned on moneys, properties, and assets held in the Flood Fund. When any funds are received by the State Resiliency Officer from any source for flood resiliency activities, they shall be paid into the Flood Fund, and shall be disbursed and otherwise managed in the manner set forth in this article. The Flood Fund shall be treated by the Auditor and Treasurer as a special revenue fund and not as part of the general revenues of the state.</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Google Shape;222;p27">
            <a:extLst>
              <a:ext uri="{FF2B5EF4-FFF2-40B4-BE49-F238E27FC236}">
                <a16:creationId xmlns:a16="http://schemas.microsoft.com/office/drawing/2014/main" id="{7C3BECE5-B673-7606-ACD2-2BB027278D72}"/>
              </a:ext>
            </a:extLst>
          </p:cNvPr>
          <p:cNvSpPr txBox="1">
            <a:spLocks/>
          </p:cNvSpPr>
          <p:nvPr/>
        </p:nvSpPr>
        <p:spPr>
          <a:xfrm>
            <a:off x="826396" y="649479"/>
            <a:ext cx="4230100" cy="570687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3600"/>
            </a:pPr>
            <a:r>
              <a:rPr lang="en-US" sz="4000" b="1" dirty="0">
                <a:solidFill>
                  <a:schemeClr val="bg1"/>
                </a:solidFill>
                <a:latin typeface="Times New Roman" panose="02020603050405020304" pitchFamily="18" charset="0"/>
                <a:ea typeface="Times New Roman"/>
                <a:cs typeface="Times New Roman" panose="02020603050405020304" pitchFamily="18" charset="0"/>
                <a:sym typeface="Times New Roman"/>
              </a:rPr>
              <a:t>SC 29-31-10</a:t>
            </a:r>
          </a:p>
          <a:p>
            <a:pPr algn="ctr">
              <a:buClr>
                <a:schemeClr val="lt1"/>
              </a:buClr>
              <a:buSzPts val="3600"/>
            </a:pPr>
            <a:r>
              <a:rPr lang="en-US" sz="4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West Virginia Flood Resiliency</a:t>
            </a:r>
          </a:p>
          <a:p>
            <a:pPr algn="ctr">
              <a:buClr>
                <a:schemeClr val="lt1"/>
              </a:buClr>
              <a:buSzPts val="3600"/>
            </a:pPr>
            <a:r>
              <a:rPr lang="en-US" sz="4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Trust Fund.</a:t>
            </a:r>
            <a:endParaRPr lang="en-US"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buClr>
                <a:schemeClr val="lt1"/>
              </a:buClr>
              <a:buSzPts val="3600"/>
            </a:pPr>
            <a:r>
              <a:rPr lang="en-US" sz="1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1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of 2)</a:t>
            </a:r>
            <a:endParaRPr lang="en-US" sz="1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7158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1"/>
        <p:cNvGrpSpPr/>
        <p:nvPr/>
      </p:nvGrpSpPr>
      <p:grpSpPr>
        <a:xfrm>
          <a:off x="0" y="0"/>
          <a:ext cx="0" cy="0"/>
          <a:chOff x="0" y="0"/>
          <a:chExt cx="0" cy="0"/>
        </a:xfrm>
      </p:grpSpPr>
      <p:sp useBgFill="1">
        <p:nvSpPr>
          <p:cNvPr id="228" name="Rectangle 22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0" name="Rectangle 22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2" name="Rectangle 23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4" name="Rectangle 23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36" name="Rectangle 23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8" name="Oval 23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23" name="Google Shape;223;p27"/>
          <p:cNvSpPr txBox="1">
            <a:spLocks noGrp="1"/>
          </p:cNvSpPr>
          <p:nvPr>
            <p:ph type="body" idx="1"/>
          </p:nvPr>
        </p:nvSpPr>
        <p:spPr>
          <a:xfrm>
            <a:off x="6503158" y="649480"/>
            <a:ext cx="4862447" cy="5546047"/>
          </a:xfrm>
          <a:prstGeom prst="rect">
            <a:avLst/>
          </a:prstGeom>
        </p:spPr>
        <p:txBody>
          <a:bodyPr spcFirstLastPara="1" lIns="91425" tIns="45700" rIns="91425" bIns="45700" anchor="ctr" anchorCtr="0">
            <a:noAutofit/>
          </a:bodyPr>
          <a:lstStyle/>
          <a:p>
            <a:pPr marL="0" marR="0" fontAlgn="base">
              <a:lnSpc>
                <a:spcPct val="107000"/>
              </a:lnSpc>
              <a:spcBef>
                <a:spcPts val="0"/>
              </a:spcBef>
              <a:spcAft>
                <a:spcPts val="2250"/>
              </a:spcAft>
            </a:pPr>
            <a:r>
              <a:rPr lang="en-US" sz="1800" kern="0"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(b) All moneys, properties, and assets acquired by the State of West Virginia in the Flood Fund shall be held by it in trust for the purposes of carrying out its powers and duties and shall be used and reused in accordance with the purposes and provisions of this article. Such moneys, properties, and assets shall at no time be commingled with other public funds except as authorized for investment under §29-31-12 of this code. </a:t>
            </a:r>
            <a:r>
              <a:rPr lang="en-US" sz="1800" kern="0" dirty="0">
                <a:solidFill>
                  <a:srgbClr val="1A1A1A"/>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Disbursements from the Flood Fund </a:t>
            </a:r>
            <a:r>
              <a:rPr lang="en-US" sz="1800" kern="0"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shall be made only upon the written requisition of the State Resiliency Officer as set forth in §29-31-11 and §29-31-12 of this code. If no need exists for immediate use or disbursement, moneys, properties, and assets in the Flood Fund shall be invested or reinvested by the State Resiliency Officer as provided in this article.</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Google Shape;222;p27">
            <a:extLst>
              <a:ext uri="{FF2B5EF4-FFF2-40B4-BE49-F238E27FC236}">
                <a16:creationId xmlns:a16="http://schemas.microsoft.com/office/drawing/2014/main" id="{7C3BECE5-B673-7606-ACD2-2BB027278D72}"/>
              </a:ext>
            </a:extLst>
          </p:cNvPr>
          <p:cNvSpPr txBox="1">
            <a:spLocks/>
          </p:cNvSpPr>
          <p:nvPr/>
        </p:nvSpPr>
        <p:spPr>
          <a:xfrm>
            <a:off x="826396" y="649479"/>
            <a:ext cx="4230100" cy="570687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3600"/>
            </a:pPr>
            <a:r>
              <a:rPr lang="en-US" sz="4000" b="1" dirty="0">
                <a:solidFill>
                  <a:schemeClr val="bg1"/>
                </a:solidFill>
                <a:latin typeface="Times New Roman" panose="02020603050405020304" pitchFamily="18" charset="0"/>
                <a:ea typeface="Times New Roman"/>
                <a:cs typeface="Times New Roman" panose="02020603050405020304" pitchFamily="18" charset="0"/>
                <a:sym typeface="Times New Roman"/>
              </a:rPr>
              <a:t>SC 29-31-10</a:t>
            </a:r>
          </a:p>
          <a:p>
            <a:pPr algn="ctr">
              <a:buClr>
                <a:schemeClr val="lt1"/>
              </a:buClr>
              <a:buSzPts val="3600"/>
            </a:pPr>
            <a:r>
              <a:rPr lang="en-US" sz="4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West Virginia Flood Resiliency</a:t>
            </a:r>
          </a:p>
          <a:p>
            <a:pPr algn="ctr">
              <a:buClr>
                <a:schemeClr val="lt1"/>
              </a:buClr>
              <a:buSzPts val="3600"/>
            </a:pPr>
            <a:r>
              <a:rPr lang="en-US" sz="4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Trust Fund.</a:t>
            </a:r>
            <a:endParaRPr lang="en-US"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buClr>
                <a:schemeClr val="lt1"/>
              </a:buClr>
              <a:buSzPts val="3600"/>
            </a:pPr>
            <a:r>
              <a:rPr lang="en-US" sz="1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of 2)</a:t>
            </a:r>
            <a:endParaRPr lang="en-US" sz="1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6200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1"/>
        <p:cNvGrpSpPr/>
        <p:nvPr/>
      </p:nvGrpSpPr>
      <p:grpSpPr>
        <a:xfrm>
          <a:off x="0" y="0"/>
          <a:ext cx="0" cy="0"/>
          <a:chOff x="0" y="0"/>
          <a:chExt cx="0" cy="0"/>
        </a:xfrm>
      </p:grpSpPr>
      <p:sp useBgFill="1">
        <p:nvSpPr>
          <p:cNvPr id="228" name="Rectangle 22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0" name="Rectangle 22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2" name="Rectangle 23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4" name="Rectangle 23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36" name="Rectangle 23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8" name="Oval 23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23" name="Google Shape;223;p27"/>
          <p:cNvSpPr txBox="1">
            <a:spLocks noGrp="1"/>
          </p:cNvSpPr>
          <p:nvPr>
            <p:ph type="body" idx="1"/>
          </p:nvPr>
        </p:nvSpPr>
        <p:spPr>
          <a:xfrm>
            <a:off x="6503158" y="649480"/>
            <a:ext cx="4862447" cy="5546047"/>
          </a:xfrm>
          <a:prstGeom prst="rect">
            <a:avLst/>
          </a:prstGeom>
        </p:spPr>
        <p:txBody>
          <a:bodyPr spcFirstLastPara="1" lIns="91425" tIns="45700" rIns="91425" bIns="45700" anchor="ctr" anchorCtr="0">
            <a:noAutofit/>
          </a:bodyPr>
          <a:lstStyle/>
          <a:p>
            <a:pPr marL="0" marR="0" fontAlgn="base">
              <a:lnSpc>
                <a:spcPct val="107000"/>
              </a:lnSpc>
              <a:spcBef>
                <a:spcPts val="0"/>
              </a:spcBef>
              <a:spcAft>
                <a:spcPts val="2250"/>
              </a:spcAft>
            </a:pPr>
            <a:r>
              <a:rPr lang="en-US" sz="1800" kern="0"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(1) Disbursements from the Flood Fund shall be used solely for the purposes of enhancing flood prevention or protection as required by this article. The State Resiliency Office shall manage the Flood Fund and may disburse from the Flood Fund its reasonable costs and expenses incurred in the management of the Flood Fund; </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2250"/>
              </a:spcAft>
            </a:pPr>
            <a:r>
              <a:rPr lang="en-US" sz="1800" kern="0"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(2) Disbursements shall be prioritized to the benefit of low-income geographic areas, and not less than 50 percent of all funds disbursed through the Flood Resiliency Trust Fund shall be disbursed to the benefit of low-income geographic areas and low-income households;</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Google Shape;222;p27">
            <a:extLst>
              <a:ext uri="{FF2B5EF4-FFF2-40B4-BE49-F238E27FC236}">
                <a16:creationId xmlns:a16="http://schemas.microsoft.com/office/drawing/2014/main" id="{7C3BECE5-B673-7606-ACD2-2BB027278D72}"/>
              </a:ext>
            </a:extLst>
          </p:cNvPr>
          <p:cNvSpPr txBox="1">
            <a:spLocks/>
          </p:cNvSpPr>
          <p:nvPr/>
        </p:nvSpPr>
        <p:spPr>
          <a:xfrm>
            <a:off x="826396" y="649479"/>
            <a:ext cx="4230100" cy="570687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3600"/>
            </a:pPr>
            <a:r>
              <a:rPr lang="en-US" sz="4000" b="1" dirty="0">
                <a:solidFill>
                  <a:schemeClr val="bg1"/>
                </a:solidFill>
                <a:latin typeface="Times New Roman" panose="02020603050405020304" pitchFamily="18" charset="0"/>
                <a:ea typeface="Times New Roman"/>
                <a:cs typeface="Times New Roman" panose="02020603050405020304" pitchFamily="18" charset="0"/>
                <a:sym typeface="Times New Roman"/>
              </a:rPr>
              <a:t>SC 29-31-11</a:t>
            </a:r>
          </a:p>
          <a:p>
            <a:pPr algn="ctr">
              <a:buClr>
                <a:schemeClr val="lt1"/>
              </a:buClr>
              <a:buSzPts val="3600"/>
            </a:pPr>
            <a:r>
              <a:rPr lang="en-US" sz="4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West Virginia Flood Resiliency</a:t>
            </a:r>
          </a:p>
          <a:p>
            <a:pPr algn="ctr">
              <a:buClr>
                <a:schemeClr val="lt1"/>
              </a:buClr>
              <a:buSzPts val="3600"/>
            </a:pPr>
            <a:r>
              <a:rPr lang="en-US" sz="4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Trust Fund Disbursement.</a:t>
            </a:r>
            <a:endParaRPr lang="en-US"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buClr>
                <a:schemeClr val="lt1"/>
              </a:buClr>
              <a:buSzPts val="3600"/>
            </a:pPr>
            <a:r>
              <a:rPr lang="en-US" sz="1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1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of 4)</a:t>
            </a:r>
            <a:endParaRPr lang="en-US" sz="1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732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body" idx="1"/>
          </p:nvPr>
        </p:nvSpPr>
        <p:spPr>
          <a:xfrm>
            <a:off x="2635918" y="874654"/>
            <a:ext cx="6920171" cy="113490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450"/>
              </a:spcBef>
              <a:spcAft>
                <a:spcPts val="0"/>
              </a:spcAft>
              <a:buClr>
                <a:schemeClr val="dk1"/>
              </a:buClr>
              <a:buSzPct val="100000"/>
              <a:buNone/>
            </a:pPr>
            <a:r>
              <a:rPr lang="en-US" sz="4400" b="1" u="sng" dirty="0">
                <a:latin typeface="Times New Roman"/>
                <a:ea typeface="Times New Roman"/>
                <a:cs typeface="Times New Roman"/>
                <a:sym typeface="Times New Roman"/>
              </a:rPr>
              <a:t> </a:t>
            </a:r>
            <a:endParaRPr dirty="0"/>
          </a:p>
          <a:p>
            <a:pPr marL="0" lvl="0" indent="0" algn="l" rtl="0">
              <a:lnSpc>
                <a:spcPct val="90000"/>
              </a:lnSpc>
              <a:spcBef>
                <a:spcPts val="450"/>
              </a:spcBef>
              <a:spcAft>
                <a:spcPts val="0"/>
              </a:spcAft>
              <a:buClr>
                <a:schemeClr val="dk1"/>
              </a:buClr>
              <a:buSzPct val="100000"/>
              <a:buNone/>
            </a:pPr>
            <a:endParaRPr sz="4400" dirty="0">
              <a:latin typeface="Times New Roman"/>
              <a:ea typeface="Times New Roman"/>
              <a:cs typeface="Times New Roman"/>
              <a:sym typeface="Times New Roman"/>
            </a:endParaRPr>
          </a:p>
          <a:p>
            <a:pPr marL="228600" lvl="0" indent="0" algn="l" rtl="0">
              <a:lnSpc>
                <a:spcPct val="90000"/>
              </a:lnSpc>
              <a:spcBef>
                <a:spcPts val="1000"/>
              </a:spcBef>
              <a:spcAft>
                <a:spcPts val="0"/>
              </a:spcAft>
              <a:buClr>
                <a:schemeClr val="dk1"/>
              </a:buClr>
              <a:buSzPct val="100000"/>
              <a:buNone/>
            </a:pPr>
            <a:endParaRPr sz="4400" dirty="0"/>
          </a:p>
        </p:txBody>
      </p:sp>
      <p:pic>
        <p:nvPicPr>
          <p:cNvPr id="85" name="Google Shape;85;p1"/>
          <p:cNvPicPr preferRelativeResize="0"/>
          <p:nvPr/>
        </p:nvPicPr>
        <p:blipFill rotWithShape="1">
          <a:blip r:embed="rId3">
            <a:alphaModFix/>
            <a:extLst>
              <a:ext uri="{BEBA8EAE-BF5A-486C-A8C5-ECC9F3942E4B}">
                <a14:imgProps xmlns:a14="http://schemas.microsoft.com/office/drawing/2010/main">
                  <a14:imgLayer r:embed="rId4">
                    <a14:imgEffect>
                      <a14:sharpenSoften amount="21000"/>
                    </a14:imgEffect>
                  </a14:imgLayer>
                </a14:imgProps>
              </a:ext>
            </a:extLst>
          </a:blip>
          <a:srcRect t="4347" r="10976" b="1755"/>
          <a:stretch/>
        </p:blipFill>
        <p:spPr>
          <a:xfrm>
            <a:off x="3523488" y="0"/>
            <a:ext cx="8668511" cy="6858000"/>
          </a:xfrm>
          <a:prstGeom prst="rect">
            <a:avLst/>
          </a:prstGeom>
          <a:noFill/>
          <a:ln>
            <a:noFill/>
          </a:ln>
          <a:effectLst>
            <a:outerShdw dir="5400000" sx="1000" sy="1000" algn="ctr" rotWithShape="0">
              <a:srgbClr val="000000">
                <a:alpha val="43137"/>
              </a:srgbClr>
            </a:outerShdw>
          </a:effectLst>
        </p:spPr>
      </p:pic>
      <p:sp>
        <p:nvSpPr>
          <p:cNvPr id="86" name="Google Shape;86;p1"/>
          <p:cNvSpPr/>
          <p:nvPr/>
        </p:nvSpPr>
        <p:spPr>
          <a:xfrm>
            <a:off x="0" y="0"/>
            <a:ext cx="9736467" cy="6860745"/>
          </a:xfrm>
          <a:prstGeom prst="rect">
            <a:avLst/>
          </a:prstGeom>
          <a:gradFill>
            <a:gsLst>
              <a:gs pos="0">
                <a:srgbClr val="062552">
                  <a:alpha val="0"/>
                </a:srgbClr>
              </a:gs>
              <a:gs pos="33000">
                <a:srgbClr val="062552">
                  <a:alpha val="60392"/>
                </a:srgbClr>
              </a:gs>
              <a:gs pos="58000">
                <a:srgbClr val="062552"/>
              </a:gs>
              <a:gs pos="100000">
                <a:srgbClr val="062552"/>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dirty="0">
              <a:solidFill>
                <a:srgbClr val="FFFFFF"/>
              </a:solidFill>
              <a:latin typeface="Calibri"/>
              <a:ea typeface="Calibri"/>
              <a:cs typeface="Calibri"/>
              <a:sym typeface="Calibri"/>
            </a:endParaRPr>
          </a:p>
        </p:txBody>
      </p:sp>
      <p:sp>
        <p:nvSpPr>
          <p:cNvPr id="87" name="Google Shape;87;p1"/>
          <p:cNvSpPr txBox="1"/>
          <p:nvPr/>
        </p:nvSpPr>
        <p:spPr>
          <a:xfrm>
            <a:off x="789269" y="526777"/>
            <a:ext cx="5667600" cy="4424206"/>
          </a:xfrm>
          <a:prstGeom prst="rect">
            <a:avLst/>
          </a:prstGeom>
          <a:noFill/>
          <a:ln>
            <a:noFill/>
          </a:ln>
        </p:spPr>
        <p:txBody>
          <a:bodyPr spcFirstLastPara="1" wrap="square" lIns="91425" tIns="91425" rIns="91425" bIns="91425" anchor="t" anchorCtr="0">
            <a:noAutofit/>
          </a:bodyPr>
          <a:lstStyle/>
          <a:p>
            <a:pPr marL="0" lvl="0" indent="0" rtl="0">
              <a:lnSpc>
                <a:spcPct val="90000"/>
              </a:lnSpc>
              <a:spcBef>
                <a:spcPts val="0"/>
              </a:spcBef>
              <a:spcAft>
                <a:spcPts val="0"/>
              </a:spcAft>
              <a:buClr>
                <a:schemeClr val="dk1"/>
              </a:buClr>
              <a:buSzPts val="1800"/>
              <a:buFont typeface="Arial"/>
              <a:buNone/>
            </a:pPr>
            <a:r>
              <a:rPr lang="en-US" sz="3300" dirty="0">
                <a:solidFill>
                  <a:schemeClr val="bg1"/>
                </a:solidFill>
                <a:latin typeface="Times New Roman" panose="02020603050405020304" pitchFamily="18" charset="0"/>
                <a:ea typeface="Times New Roman"/>
                <a:cs typeface="Times New Roman" panose="02020603050405020304" pitchFamily="18" charset="0"/>
                <a:sym typeface="Times New Roman"/>
              </a:rPr>
              <a:t>West Virginia</a:t>
            </a:r>
            <a:endParaRPr sz="3300" dirty="0">
              <a:solidFill>
                <a:schemeClr val="bg1"/>
              </a:solidFill>
              <a:latin typeface="Times New Roman" panose="02020603050405020304" pitchFamily="18" charset="0"/>
              <a:ea typeface="Times New Roman"/>
              <a:cs typeface="Times New Roman" panose="02020603050405020304" pitchFamily="18" charset="0"/>
              <a:sym typeface="Times New Roman"/>
            </a:endParaRPr>
          </a:p>
          <a:p>
            <a:pPr marL="0" lvl="0" indent="0" rtl="0">
              <a:lnSpc>
                <a:spcPct val="90000"/>
              </a:lnSpc>
              <a:spcBef>
                <a:spcPts val="0"/>
              </a:spcBef>
              <a:spcAft>
                <a:spcPts val="0"/>
              </a:spcAft>
              <a:buClr>
                <a:schemeClr val="dk1"/>
              </a:buClr>
              <a:buSzPts val="1800"/>
              <a:buFont typeface="Arial"/>
              <a:buNone/>
            </a:pPr>
            <a:r>
              <a:rPr lang="en-US" sz="3300" dirty="0">
                <a:solidFill>
                  <a:schemeClr val="bg1"/>
                </a:solidFill>
                <a:latin typeface="Times New Roman" panose="02020603050405020304" pitchFamily="18" charset="0"/>
                <a:ea typeface="Times New Roman"/>
                <a:cs typeface="Times New Roman" panose="02020603050405020304" pitchFamily="18" charset="0"/>
                <a:sym typeface="Times New Roman"/>
              </a:rPr>
              <a:t>State Resiliency Office</a:t>
            </a:r>
            <a:endParaRPr sz="3300" dirty="0">
              <a:solidFill>
                <a:schemeClr val="bg1"/>
              </a:solidFill>
              <a:latin typeface="Times New Roman" panose="02020603050405020304" pitchFamily="18" charset="0"/>
              <a:ea typeface="Times New Roman"/>
              <a:cs typeface="Times New Roman" panose="02020603050405020304" pitchFamily="18" charset="0"/>
              <a:sym typeface="Times New Roman"/>
            </a:endParaRPr>
          </a:p>
          <a:p>
            <a:pPr>
              <a:lnSpc>
                <a:spcPct val="90000"/>
              </a:lnSpc>
              <a:buClr>
                <a:schemeClr val="dk1"/>
              </a:buClr>
              <a:buSzPts val="1800"/>
            </a:pPr>
            <a:r>
              <a:rPr lang="en-US" sz="3300" dirty="0">
                <a:solidFill>
                  <a:schemeClr val="bg1"/>
                </a:solidFill>
                <a:latin typeface="Times New Roman" panose="02020603050405020304" pitchFamily="18" charset="0"/>
                <a:ea typeface="Times New Roman"/>
                <a:cs typeface="Times New Roman" panose="02020603050405020304" pitchFamily="18" charset="0"/>
                <a:sym typeface="Times New Roman"/>
              </a:rPr>
              <a:t>SB 677 and WV </a:t>
            </a:r>
            <a:r>
              <a:rPr lang="en-US" sz="3300" dirty="0">
                <a:solidFill>
                  <a:schemeClr val="bg1"/>
                </a:solidFill>
                <a:effectLst/>
                <a:latin typeface="Times New Roman" panose="02020603050405020304" pitchFamily="18" charset="0"/>
                <a:cs typeface="Times New Roman" panose="02020603050405020304" pitchFamily="18" charset="0"/>
              </a:rPr>
              <a:t>§29-31</a:t>
            </a:r>
          </a:p>
          <a:p>
            <a:pPr marL="0" lvl="0" indent="0" rtl="0">
              <a:lnSpc>
                <a:spcPct val="90000"/>
              </a:lnSpc>
              <a:spcBef>
                <a:spcPts val="0"/>
              </a:spcBef>
              <a:spcAft>
                <a:spcPts val="0"/>
              </a:spcAft>
              <a:buClr>
                <a:schemeClr val="dk1"/>
              </a:buClr>
              <a:buSzPts val="1800"/>
              <a:buFont typeface="Arial"/>
              <a:buNone/>
            </a:pPr>
            <a:endParaRPr lang="en-US" sz="3300" dirty="0">
              <a:solidFill>
                <a:schemeClr val="bg1"/>
              </a:solidFill>
              <a:latin typeface="Times New Roman" panose="02020603050405020304" pitchFamily="18" charset="0"/>
              <a:ea typeface="Times New Roman"/>
              <a:cs typeface="Times New Roman" panose="02020603050405020304" pitchFamily="18" charset="0"/>
              <a:sym typeface="Times New Roman"/>
            </a:endParaRPr>
          </a:p>
          <a:p>
            <a:pPr marL="0" lvl="0" indent="0" rtl="0">
              <a:lnSpc>
                <a:spcPct val="90000"/>
              </a:lnSpc>
              <a:spcBef>
                <a:spcPts val="0"/>
              </a:spcBef>
              <a:spcAft>
                <a:spcPts val="0"/>
              </a:spcAft>
              <a:buClr>
                <a:schemeClr val="dk1"/>
              </a:buClr>
              <a:buSzPts val="1800"/>
              <a:buFont typeface="Arial"/>
              <a:buNone/>
            </a:pPr>
            <a:endParaRPr lang="en-US" sz="3300" dirty="0">
              <a:solidFill>
                <a:schemeClr val="bg1"/>
              </a:solidFill>
              <a:latin typeface="Times New Roman" panose="02020603050405020304" pitchFamily="18" charset="0"/>
              <a:ea typeface="Times New Roman"/>
              <a:cs typeface="Times New Roman" panose="02020603050405020304" pitchFamily="18" charset="0"/>
              <a:sym typeface="Times New Roman"/>
            </a:endParaRPr>
          </a:p>
          <a:p>
            <a:pPr marL="0" lvl="0" indent="0" rtl="0">
              <a:lnSpc>
                <a:spcPct val="90000"/>
              </a:lnSpc>
              <a:spcBef>
                <a:spcPts val="0"/>
              </a:spcBef>
              <a:spcAft>
                <a:spcPts val="0"/>
              </a:spcAft>
              <a:buClr>
                <a:schemeClr val="dk1"/>
              </a:buClr>
              <a:buSzPts val="1800"/>
              <a:buFont typeface="Arial"/>
              <a:buNone/>
            </a:pPr>
            <a:r>
              <a:rPr lang="en-US" sz="3300" dirty="0">
                <a:solidFill>
                  <a:schemeClr val="bg1"/>
                </a:solidFill>
                <a:latin typeface="Times New Roman" panose="02020603050405020304" pitchFamily="18" charset="0"/>
                <a:ea typeface="Times New Roman"/>
                <a:cs typeface="Times New Roman" panose="02020603050405020304" pitchFamily="18" charset="0"/>
                <a:sym typeface="Times New Roman"/>
              </a:rPr>
              <a:t>19 September 2023</a:t>
            </a:r>
          </a:p>
        </p:txBody>
      </p:sp>
      <p:sp>
        <p:nvSpPr>
          <p:cNvPr id="88" name="Google Shape;88;p1"/>
          <p:cNvSpPr/>
          <p:nvPr/>
        </p:nvSpPr>
        <p:spPr>
          <a:xfrm>
            <a:off x="789269" y="3910670"/>
            <a:ext cx="2438400" cy="2398782"/>
          </a:xfrm>
          <a:prstGeom prst="ellipse">
            <a:avLst/>
          </a:prstGeom>
          <a:blipFill rotWithShape="1">
            <a:blip r:embed="rId5">
              <a:alphaModFix/>
            </a:blip>
            <a:stretch>
              <a:fillRect/>
            </a:stretch>
          </a:blipFill>
          <a:ln w="55000" cap="flat" cmpd="thickThin">
            <a:solidFill>
              <a:srgbClr val="C5C36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89" name="Google Shape;89;p1"/>
          <p:cNvCxnSpPr>
            <a:cxnSpLocks/>
          </p:cNvCxnSpPr>
          <p:nvPr/>
        </p:nvCxnSpPr>
        <p:spPr>
          <a:xfrm>
            <a:off x="2133458" y="2720264"/>
            <a:ext cx="5417621" cy="0"/>
          </a:xfrm>
          <a:prstGeom prst="straightConnector1">
            <a:avLst/>
          </a:prstGeom>
          <a:noFill/>
          <a:ln w="28575" cap="flat" cmpd="sng">
            <a:solidFill>
              <a:schemeClr val="lt1"/>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1"/>
        <p:cNvGrpSpPr/>
        <p:nvPr/>
      </p:nvGrpSpPr>
      <p:grpSpPr>
        <a:xfrm>
          <a:off x="0" y="0"/>
          <a:ext cx="0" cy="0"/>
          <a:chOff x="0" y="0"/>
          <a:chExt cx="0" cy="0"/>
        </a:xfrm>
      </p:grpSpPr>
      <p:sp useBgFill="1">
        <p:nvSpPr>
          <p:cNvPr id="228" name="Rectangle 22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0" name="Rectangle 22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2" name="Rectangle 23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4" name="Rectangle 23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36" name="Rectangle 23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8" name="Oval 23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23" name="Google Shape;223;p27"/>
          <p:cNvSpPr txBox="1">
            <a:spLocks noGrp="1"/>
          </p:cNvSpPr>
          <p:nvPr>
            <p:ph type="body" idx="1"/>
          </p:nvPr>
        </p:nvSpPr>
        <p:spPr>
          <a:xfrm>
            <a:off x="6503158" y="649480"/>
            <a:ext cx="4862447" cy="5546047"/>
          </a:xfrm>
          <a:prstGeom prst="rect">
            <a:avLst/>
          </a:prstGeom>
        </p:spPr>
        <p:txBody>
          <a:bodyPr spcFirstLastPara="1" lIns="91425" tIns="45700" rIns="91425" bIns="45700" anchor="ctr" anchorCtr="0">
            <a:noAutofit/>
          </a:bodyPr>
          <a:lstStyle/>
          <a:p>
            <a:pPr marL="0" marR="0" fontAlgn="base">
              <a:lnSpc>
                <a:spcPct val="107000"/>
              </a:lnSpc>
              <a:spcBef>
                <a:spcPts val="0"/>
              </a:spcBef>
              <a:spcAft>
                <a:spcPts val="2250"/>
              </a:spcAft>
            </a:pPr>
            <a:r>
              <a:rPr lang="en-US" sz="1800" kern="0" dirty="0">
                <a:solidFill>
                  <a:srgbClr val="1A1A1A"/>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(3) Disbursements shall be prioritized toward the implementation of nature-based solutions, and not less than 50 percent of all funds disbursed through the Flood Resiliency Trust Fund shall be disbursed to implement nature-based solutions. Of disbursements made to implement nature-based solutions, not less than 25 percent of these disbursements shall be utilized for the acquisition of single-family primary residences and multifamily residences in areas currently or projected to be subjected to significant flood impacts, assistance to residents relocating outside of the floodplain, and floodplain restoration activities on properties acquired through the Flood Fund;</a:t>
            </a:r>
            <a:endParaRPr lang="en-US" sz="18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2250"/>
              </a:spcAft>
            </a:pPr>
            <a:r>
              <a:rPr lang="en-US" sz="1800" kern="0" dirty="0">
                <a:solidFill>
                  <a:srgbClr val="1A1A1A"/>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(4) Disbursements to the benefit of a political subdivision may only be allowed upon the verification to the State Resiliency Officer that the recipient political subdivision has adopted, or will adopt within 24 months, the following programs or measures:</a:t>
            </a:r>
            <a:endParaRPr lang="en-US" sz="18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Google Shape;222;p27">
            <a:extLst>
              <a:ext uri="{FF2B5EF4-FFF2-40B4-BE49-F238E27FC236}">
                <a16:creationId xmlns:a16="http://schemas.microsoft.com/office/drawing/2014/main" id="{7C3BECE5-B673-7606-ACD2-2BB027278D72}"/>
              </a:ext>
            </a:extLst>
          </p:cNvPr>
          <p:cNvSpPr txBox="1">
            <a:spLocks/>
          </p:cNvSpPr>
          <p:nvPr/>
        </p:nvSpPr>
        <p:spPr>
          <a:xfrm>
            <a:off x="826396" y="649479"/>
            <a:ext cx="4230100" cy="570687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3600"/>
            </a:pPr>
            <a:r>
              <a:rPr lang="en-US" sz="4000" b="1" dirty="0">
                <a:solidFill>
                  <a:schemeClr val="bg1"/>
                </a:solidFill>
                <a:latin typeface="Times New Roman" panose="02020603050405020304" pitchFamily="18" charset="0"/>
                <a:ea typeface="Times New Roman"/>
                <a:cs typeface="Times New Roman" panose="02020603050405020304" pitchFamily="18" charset="0"/>
                <a:sym typeface="Times New Roman"/>
              </a:rPr>
              <a:t>SC 29-31-11</a:t>
            </a:r>
          </a:p>
          <a:p>
            <a:pPr algn="ctr">
              <a:buClr>
                <a:schemeClr val="lt1"/>
              </a:buClr>
              <a:buSzPts val="3600"/>
            </a:pPr>
            <a:r>
              <a:rPr lang="en-US" sz="4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West Virginia Flood Resiliency</a:t>
            </a:r>
          </a:p>
          <a:p>
            <a:pPr algn="ctr">
              <a:buClr>
                <a:schemeClr val="lt1"/>
              </a:buClr>
              <a:buSzPts val="3600"/>
            </a:pPr>
            <a:r>
              <a:rPr lang="en-US" sz="4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Trust Fund Disbursement.</a:t>
            </a:r>
            <a:endParaRPr lang="en-US"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buClr>
                <a:schemeClr val="lt1"/>
              </a:buClr>
              <a:buSzPts val="3600"/>
            </a:pPr>
            <a:r>
              <a:rPr lang="en-US" sz="1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of 4)</a:t>
            </a:r>
            <a:endParaRPr lang="en-US" sz="1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6923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1"/>
        <p:cNvGrpSpPr/>
        <p:nvPr/>
      </p:nvGrpSpPr>
      <p:grpSpPr>
        <a:xfrm>
          <a:off x="0" y="0"/>
          <a:ext cx="0" cy="0"/>
          <a:chOff x="0" y="0"/>
          <a:chExt cx="0" cy="0"/>
        </a:xfrm>
      </p:grpSpPr>
      <p:sp useBgFill="1">
        <p:nvSpPr>
          <p:cNvPr id="228" name="Rectangle 22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0" name="Rectangle 22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2" name="Rectangle 23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4" name="Rectangle 23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36" name="Rectangle 23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8" name="Oval 23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23" name="Google Shape;223;p27"/>
          <p:cNvSpPr txBox="1">
            <a:spLocks noGrp="1"/>
          </p:cNvSpPr>
          <p:nvPr>
            <p:ph type="body" idx="1"/>
          </p:nvPr>
        </p:nvSpPr>
        <p:spPr>
          <a:xfrm>
            <a:off x="6503158" y="649480"/>
            <a:ext cx="4862447" cy="5546047"/>
          </a:xfrm>
          <a:prstGeom prst="rect">
            <a:avLst/>
          </a:prstGeom>
        </p:spPr>
        <p:txBody>
          <a:bodyPr spcFirstLastPara="1" lIns="91425" tIns="45700" rIns="91425" bIns="45700" anchor="ctr" anchorCtr="0">
            <a:noAutofit/>
          </a:bodyPr>
          <a:lstStyle/>
          <a:p>
            <a:pPr marL="0" marR="0" fontAlgn="base">
              <a:lnSpc>
                <a:spcPct val="107000"/>
              </a:lnSpc>
              <a:spcBef>
                <a:spcPts val="0"/>
              </a:spcBef>
              <a:spcAft>
                <a:spcPts val="2250"/>
              </a:spcAft>
            </a:pPr>
            <a:r>
              <a:rPr lang="en-US" sz="1800" kern="0" dirty="0">
                <a:solidFill>
                  <a:srgbClr val="1A1A1A"/>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 Town road and bridge standards </a:t>
            </a:r>
            <a:r>
              <a:rPr lang="en-US" sz="1800" kern="0"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consistent with or exceeding those listed under the most current version of standards published by the West Virginia Department of Transportation;</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2250"/>
              </a:spcAft>
            </a:pPr>
            <a:r>
              <a:rPr lang="en-US" sz="1800" kern="0" dirty="0">
                <a:solidFill>
                  <a:srgbClr val="1A1A1A"/>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 A flood hazard bylaw, or an adopted interim flood hazard bylaw</a:t>
            </a:r>
            <a:r>
              <a:rPr lang="en-US" sz="1800" kern="0"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 as an intermediary step to secure enrollment and participation in the National Flood Insurance Program (NFIP), if applicable;</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2250"/>
              </a:spcAft>
            </a:pPr>
            <a:r>
              <a:rPr lang="en-US" sz="1800" kern="0" dirty="0">
                <a:solidFill>
                  <a:srgbClr val="1A1A1A"/>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 A local Hazard Mitigation Plan </a:t>
            </a:r>
            <a:r>
              <a:rPr lang="en-US" sz="1800" kern="0"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that meets the provisions of 44 CFR § 201.6 that has been approved by the local community, and is approved or in the process of securing final approval by FEMA. The local mitigation plan may be part of a larger multijurisdictional or regional mitigation plan;</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Google Shape;222;p27">
            <a:extLst>
              <a:ext uri="{FF2B5EF4-FFF2-40B4-BE49-F238E27FC236}">
                <a16:creationId xmlns:a16="http://schemas.microsoft.com/office/drawing/2014/main" id="{7C3BECE5-B673-7606-ACD2-2BB027278D72}"/>
              </a:ext>
            </a:extLst>
          </p:cNvPr>
          <p:cNvSpPr txBox="1">
            <a:spLocks/>
          </p:cNvSpPr>
          <p:nvPr/>
        </p:nvSpPr>
        <p:spPr>
          <a:xfrm>
            <a:off x="826396" y="649479"/>
            <a:ext cx="4230100" cy="570687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3600"/>
            </a:pPr>
            <a:r>
              <a:rPr lang="en-US" sz="4000" b="1" dirty="0">
                <a:solidFill>
                  <a:schemeClr val="bg1"/>
                </a:solidFill>
                <a:latin typeface="Times New Roman" panose="02020603050405020304" pitchFamily="18" charset="0"/>
                <a:ea typeface="Times New Roman"/>
                <a:cs typeface="Times New Roman" panose="02020603050405020304" pitchFamily="18" charset="0"/>
                <a:sym typeface="Times New Roman"/>
              </a:rPr>
              <a:t>SC 29-31-11</a:t>
            </a:r>
          </a:p>
          <a:p>
            <a:pPr algn="ctr">
              <a:buClr>
                <a:schemeClr val="lt1"/>
              </a:buClr>
              <a:buSzPts val="3600"/>
            </a:pPr>
            <a:r>
              <a:rPr lang="en-US" sz="4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West Virginia Flood Resiliency</a:t>
            </a:r>
          </a:p>
          <a:p>
            <a:pPr algn="ctr">
              <a:buClr>
                <a:schemeClr val="lt1"/>
              </a:buClr>
              <a:buSzPts val="3600"/>
            </a:pPr>
            <a:r>
              <a:rPr lang="en-US" sz="4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Trust Fund Disbursement.</a:t>
            </a:r>
            <a:endParaRPr lang="en-US"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buClr>
                <a:schemeClr val="lt1"/>
              </a:buClr>
              <a:buSzPts val="3600"/>
            </a:pPr>
            <a:r>
              <a:rPr lang="en-US" sz="1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of 4)</a:t>
            </a:r>
            <a:endParaRPr lang="en-US" sz="1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0269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1"/>
        <p:cNvGrpSpPr/>
        <p:nvPr/>
      </p:nvGrpSpPr>
      <p:grpSpPr>
        <a:xfrm>
          <a:off x="0" y="0"/>
          <a:ext cx="0" cy="0"/>
          <a:chOff x="0" y="0"/>
          <a:chExt cx="0" cy="0"/>
        </a:xfrm>
      </p:grpSpPr>
      <p:sp useBgFill="1">
        <p:nvSpPr>
          <p:cNvPr id="228" name="Rectangle 22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0" name="Rectangle 22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2" name="Rectangle 23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4" name="Rectangle 23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36" name="Rectangle 23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8" name="Oval 23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23" name="Google Shape;223;p27"/>
          <p:cNvSpPr txBox="1">
            <a:spLocks noGrp="1"/>
          </p:cNvSpPr>
          <p:nvPr>
            <p:ph type="body" idx="1"/>
          </p:nvPr>
        </p:nvSpPr>
        <p:spPr>
          <a:xfrm>
            <a:off x="6503158" y="649480"/>
            <a:ext cx="4862447" cy="5546047"/>
          </a:xfrm>
          <a:prstGeom prst="rect">
            <a:avLst/>
          </a:prstGeom>
        </p:spPr>
        <p:txBody>
          <a:bodyPr spcFirstLastPara="1" lIns="91425" tIns="45700" rIns="91425" bIns="45700" anchor="ctr" anchorCtr="0">
            <a:noAutofit/>
          </a:bodyPr>
          <a:lstStyle/>
          <a:p>
            <a:pPr marL="0" marR="0" fontAlgn="base">
              <a:lnSpc>
                <a:spcPct val="107000"/>
              </a:lnSpc>
              <a:spcBef>
                <a:spcPts val="0"/>
              </a:spcBef>
              <a:spcAft>
                <a:spcPts val="2250"/>
              </a:spcAft>
            </a:pPr>
            <a:r>
              <a:rPr lang="en-US" sz="1800" kern="0" dirty="0">
                <a:solidFill>
                  <a:srgbClr val="1A1A1A"/>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 Adoption of a local Emergency Operations Plan (EOP) </a:t>
            </a:r>
            <a:r>
              <a:rPr lang="en-US" sz="1800" kern="0"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in accordance with state standards; and,</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2250"/>
              </a:spcAft>
            </a:pPr>
            <a:r>
              <a:rPr lang="en-US" sz="1800" kern="0" dirty="0">
                <a:solidFill>
                  <a:srgbClr val="1A1A1A"/>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 Attainment of an active rate classification (class #1 through #9) under FEMA’s Community Rating System (CRS) </a:t>
            </a:r>
            <a:r>
              <a:rPr lang="en-US" sz="1800" kern="0"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that includes activities that prohibit new structures in mapped flood hazard zones; and</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2250"/>
              </a:spcAft>
            </a:pPr>
            <a:r>
              <a:rPr lang="en-US" sz="1800" kern="0" dirty="0">
                <a:solidFill>
                  <a:srgbClr val="1A1A1A"/>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(5) Prioritization and conditions for disbursements at the discretion of the State Resiliency Officer and upon approval of the State Resiliency Office Board.</a:t>
            </a:r>
            <a:endParaRPr lang="en-US" sz="18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Google Shape;222;p27">
            <a:extLst>
              <a:ext uri="{FF2B5EF4-FFF2-40B4-BE49-F238E27FC236}">
                <a16:creationId xmlns:a16="http://schemas.microsoft.com/office/drawing/2014/main" id="{7C3BECE5-B673-7606-ACD2-2BB027278D72}"/>
              </a:ext>
            </a:extLst>
          </p:cNvPr>
          <p:cNvSpPr txBox="1">
            <a:spLocks/>
          </p:cNvSpPr>
          <p:nvPr/>
        </p:nvSpPr>
        <p:spPr>
          <a:xfrm>
            <a:off x="826396" y="649479"/>
            <a:ext cx="4230100" cy="570687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3600"/>
            </a:pPr>
            <a:r>
              <a:rPr lang="en-US" sz="4000" b="1" dirty="0">
                <a:solidFill>
                  <a:schemeClr val="bg1"/>
                </a:solidFill>
                <a:latin typeface="Times New Roman" panose="02020603050405020304" pitchFamily="18" charset="0"/>
                <a:ea typeface="Times New Roman"/>
                <a:cs typeface="Times New Roman" panose="02020603050405020304" pitchFamily="18" charset="0"/>
                <a:sym typeface="Times New Roman"/>
              </a:rPr>
              <a:t>SC 29-31-11</a:t>
            </a:r>
          </a:p>
          <a:p>
            <a:pPr algn="ctr">
              <a:buClr>
                <a:schemeClr val="lt1"/>
              </a:buClr>
              <a:buSzPts val="3600"/>
            </a:pPr>
            <a:r>
              <a:rPr lang="en-US" sz="4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West Virginia Flood Resiliency</a:t>
            </a:r>
          </a:p>
          <a:p>
            <a:pPr algn="ctr">
              <a:buClr>
                <a:schemeClr val="lt1"/>
              </a:buClr>
              <a:buSzPts val="3600"/>
            </a:pPr>
            <a:r>
              <a:rPr lang="en-US" sz="4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Trust Fund Disbursement.</a:t>
            </a:r>
            <a:endParaRPr lang="en-US"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buClr>
                <a:schemeClr val="lt1"/>
              </a:buClr>
              <a:buSzPts val="3600"/>
            </a:pPr>
            <a:r>
              <a:rPr lang="en-US" sz="1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1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of 4)</a:t>
            </a:r>
            <a:endParaRPr lang="en-US" sz="1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2155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2"/>
          <p:cNvSpPr txBox="1">
            <a:spLocks noGrp="1"/>
          </p:cNvSpPr>
          <p:nvPr>
            <p:ph type="title"/>
          </p:nvPr>
        </p:nvSpPr>
        <p:spPr>
          <a:xfrm>
            <a:off x="2152650" y="1975214"/>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600"/>
              <a:buFont typeface="Times New Roman"/>
              <a:buNone/>
            </a:pPr>
            <a:r>
              <a:rPr lang="en-US" sz="3600" u="sng" dirty="0">
                <a:solidFill>
                  <a:schemeClr val="lt1"/>
                </a:solidFill>
                <a:latin typeface="Times New Roman"/>
                <a:ea typeface="Times New Roman"/>
                <a:cs typeface="Times New Roman"/>
                <a:sym typeface="Times New Roman"/>
              </a:rPr>
              <a:t>Questions</a:t>
            </a:r>
            <a:br>
              <a:rPr lang="en-US" sz="3600" u="sng" dirty="0">
                <a:solidFill>
                  <a:schemeClr val="lt1"/>
                </a:solidFill>
                <a:latin typeface="Times New Roman"/>
                <a:ea typeface="Times New Roman"/>
                <a:cs typeface="Times New Roman"/>
                <a:sym typeface="Times New Roman"/>
              </a:rPr>
            </a:br>
            <a:r>
              <a:rPr lang="en-US" sz="3600" u="sng" dirty="0">
                <a:solidFill>
                  <a:schemeClr val="lt1"/>
                </a:solidFill>
                <a:latin typeface="Times New Roman"/>
                <a:ea typeface="Times New Roman"/>
                <a:cs typeface="Times New Roman"/>
                <a:sym typeface="Times New Roman"/>
              </a:rPr>
              <a:t>or </a:t>
            </a:r>
            <a:br>
              <a:rPr lang="en-US" sz="3600" u="sng" dirty="0">
                <a:solidFill>
                  <a:schemeClr val="lt1"/>
                </a:solidFill>
                <a:latin typeface="Times New Roman"/>
                <a:ea typeface="Times New Roman"/>
                <a:cs typeface="Times New Roman"/>
                <a:sym typeface="Times New Roman"/>
              </a:rPr>
            </a:br>
            <a:r>
              <a:rPr lang="en-US" sz="3600" u="sng" dirty="0">
                <a:solidFill>
                  <a:schemeClr val="lt1"/>
                </a:solidFill>
                <a:latin typeface="Times New Roman"/>
                <a:ea typeface="Times New Roman"/>
                <a:cs typeface="Times New Roman"/>
                <a:sym typeface="Times New Roman"/>
              </a:rPr>
              <a:t>Discussion</a:t>
            </a:r>
            <a:endParaRPr u="sng"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6"/>
        <p:cNvGrpSpPr/>
        <p:nvPr/>
      </p:nvGrpSpPr>
      <p:grpSpPr>
        <a:xfrm>
          <a:off x="0" y="0"/>
          <a:ext cx="0" cy="0"/>
          <a:chOff x="0" y="0"/>
          <a:chExt cx="0" cy="0"/>
        </a:xfrm>
      </p:grpSpPr>
      <p:sp>
        <p:nvSpPr>
          <p:cNvPr id="307" name="Google Shape;307;p4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8" name="Google Shape;308;p4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44"/>
          <p:cNvSpPr/>
          <p:nvPr/>
        </p:nvSpPr>
        <p:spPr>
          <a:xfrm rot="5400000" flipH="1">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p44"/>
          <p:cNvSpPr/>
          <p:nvPr/>
        </p:nvSpPr>
        <p:spPr>
          <a:xfrm rot="5400000" flipH="1">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44"/>
          <p:cNvSpPr/>
          <p:nvPr/>
        </p:nvSpPr>
        <p:spPr>
          <a:xfrm rot="5400000" flipH="1">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44"/>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44"/>
          <p:cNvSpPr/>
          <p:nvPr/>
        </p:nvSpPr>
        <p:spPr>
          <a:xfrm rot="5400000" flipH="1">
            <a:off x="-1410093" y="1399943"/>
            <a:ext cx="6858003" cy="4037835"/>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44"/>
          <p:cNvSpPr txBox="1">
            <a:spLocks noGrp="1"/>
          </p:cNvSpPr>
          <p:nvPr>
            <p:ph type="title"/>
          </p:nvPr>
        </p:nvSpPr>
        <p:spPr>
          <a:xfrm>
            <a:off x="466722" y="586855"/>
            <a:ext cx="3201366" cy="338749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4000"/>
              <a:buFont typeface="Times New Roman"/>
              <a:buNone/>
            </a:pPr>
            <a:r>
              <a:rPr lang="en-US" sz="4000" dirty="0">
                <a:solidFill>
                  <a:srgbClr val="FFFFFF"/>
                </a:solidFill>
                <a:latin typeface="Times New Roman"/>
                <a:ea typeface="Times New Roman"/>
                <a:cs typeface="Times New Roman"/>
                <a:sym typeface="Times New Roman"/>
              </a:rPr>
              <a:t>Contact</a:t>
            </a:r>
            <a:endParaRPr dirty="0"/>
          </a:p>
        </p:txBody>
      </p:sp>
      <p:sp>
        <p:nvSpPr>
          <p:cNvPr id="315" name="Google Shape;315;p44"/>
          <p:cNvSpPr txBox="1">
            <a:spLocks noGrp="1"/>
          </p:cNvSpPr>
          <p:nvPr>
            <p:ph type="body" idx="1"/>
          </p:nvPr>
        </p:nvSpPr>
        <p:spPr>
          <a:xfrm>
            <a:off x="4810259" y="649480"/>
            <a:ext cx="6555347" cy="55460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None/>
            </a:pPr>
            <a:r>
              <a:rPr lang="en-US" sz="2000" dirty="0">
                <a:latin typeface="Times New Roman"/>
                <a:ea typeface="Times New Roman"/>
                <a:cs typeface="Times New Roman"/>
                <a:sym typeface="Times New Roman"/>
              </a:rPr>
              <a:t>Director </a:t>
            </a:r>
            <a:endParaRPr dirty="0"/>
          </a:p>
          <a:p>
            <a:pPr marL="0" lvl="0" indent="0" algn="l" rtl="0">
              <a:lnSpc>
                <a:spcPct val="90000"/>
              </a:lnSpc>
              <a:spcBef>
                <a:spcPts val="1000"/>
              </a:spcBef>
              <a:spcAft>
                <a:spcPts val="0"/>
              </a:spcAft>
              <a:buClr>
                <a:schemeClr val="dk1"/>
              </a:buClr>
              <a:buSzPts val="2000"/>
              <a:buNone/>
            </a:pPr>
            <a:r>
              <a:rPr lang="en-US" sz="2000" dirty="0">
                <a:latin typeface="Times New Roman"/>
                <a:ea typeface="Times New Roman"/>
                <a:cs typeface="Times New Roman"/>
                <a:sym typeface="Times New Roman"/>
              </a:rPr>
              <a:t>Robert T. Martin:  </a:t>
            </a:r>
            <a:r>
              <a:rPr lang="en-US" sz="2000" u="sng" dirty="0">
                <a:solidFill>
                  <a:schemeClr val="hlink"/>
                </a:solidFill>
                <a:latin typeface="Times New Roman"/>
                <a:ea typeface="Times New Roman"/>
                <a:cs typeface="Times New Roman"/>
                <a:sym typeface="Times New Roman"/>
                <a:hlinkClick r:id="rId3"/>
              </a:rPr>
              <a:t>robert.t.martin@wv.gov</a:t>
            </a:r>
            <a:endParaRPr sz="2000" dirty="0">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ts val="2000"/>
              <a:buNone/>
            </a:pPr>
            <a:endParaRPr sz="2000" dirty="0">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ts val="2000"/>
              <a:buNone/>
            </a:pPr>
            <a:r>
              <a:rPr lang="en-US" sz="2000" dirty="0">
                <a:latin typeface="Times New Roman"/>
                <a:ea typeface="Times New Roman"/>
                <a:cs typeface="Times New Roman"/>
                <a:sym typeface="Times New Roman"/>
              </a:rPr>
              <a:t>Deputy Director </a:t>
            </a:r>
            <a:endParaRPr dirty="0"/>
          </a:p>
          <a:p>
            <a:pPr marL="0" lvl="0" indent="0" algn="l" rtl="0">
              <a:lnSpc>
                <a:spcPct val="90000"/>
              </a:lnSpc>
              <a:spcBef>
                <a:spcPts val="1000"/>
              </a:spcBef>
              <a:spcAft>
                <a:spcPts val="0"/>
              </a:spcAft>
              <a:buClr>
                <a:schemeClr val="dk1"/>
              </a:buClr>
              <a:buSzPts val="2000"/>
              <a:buNone/>
            </a:pPr>
            <a:r>
              <a:rPr lang="en-US" sz="2000" dirty="0">
                <a:latin typeface="Times New Roman"/>
                <a:ea typeface="Times New Roman"/>
                <a:cs typeface="Times New Roman"/>
                <a:sym typeface="Times New Roman"/>
              </a:rPr>
              <a:t>Edwin R. Martin:  </a:t>
            </a:r>
            <a:r>
              <a:rPr lang="en-US" sz="2000" u="sng" dirty="0">
                <a:solidFill>
                  <a:schemeClr val="hlink"/>
                </a:solidFill>
                <a:latin typeface="Times New Roman"/>
                <a:ea typeface="Times New Roman"/>
                <a:cs typeface="Times New Roman"/>
                <a:sym typeface="Times New Roman"/>
                <a:hlinkClick r:id="rId4"/>
              </a:rPr>
              <a:t>edwin.r.martin@wv.gov</a:t>
            </a:r>
            <a:endParaRPr sz="2000" dirty="0">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ts val="2000"/>
              <a:buNone/>
            </a:pPr>
            <a:endParaRPr sz="2000" dirty="0">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ts val="2000"/>
              <a:buNone/>
            </a:pPr>
            <a:r>
              <a:rPr lang="en-US" sz="2000" dirty="0">
                <a:latin typeface="Times New Roman"/>
                <a:ea typeface="Times New Roman"/>
                <a:cs typeface="Times New Roman"/>
                <a:sym typeface="Times New Roman"/>
              </a:rPr>
              <a:t>Administrative Assistant </a:t>
            </a:r>
            <a:endParaRPr dirty="0"/>
          </a:p>
          <a:p>
            <a:pPr marL="0" lvl="0" indent="0" algn="l" rtl="0">
              <a:lnSpc>
                <a:spcPct val="90000"/>
              </a:lnSpc>
              <a:spcBef>
                <a:spcPts val="1000"/>
              </a:spcBef>
              <a:spcAft>
                <a:spcPts val="0"/>
              </a:spcAft>
              <a:buClr>
                <a:schemeClr val="dk1"/>
              </a:buClr>
              <a:buSzPts val="2000"/>
              <a:buNone/>
            </a:pPr>
            <a:r>
              <a:rPr lang="en-US" sz="2000" dirty="0">
                <a:latin typeface="Times New Roman"/>
                <a:ea typeface="Times New Roman"/>
                <a:cs typeface="Times New Roman"/>
                <a:sym typeface="Times New Roman"/>
              </a:rPr>
              <a:t>Holly Quentrill:  </a:t>
            </a:r>
            <a:r>
              <a:rPr lang="en-US" sz="2000" u="sng" dirty="0">
                <a:solidFill>
                  <a:schemeClr val="hlink"/>
                </a:solidFill>
                <a:latin typeface="Times New Roman"/>
                <a:ea typeface="Times New Roman"/>
                <a:cs typeface="Times New Roman"/>
                <a:sym typeface="Times New Roman"/>
                <a:hlinkClick r:id="rId5"/>
              </a:rPr>
              <a:t>holly.a.quentrill@wv.go</a:t>
            </a:r>
            <a:endParaRPr sz="2000" dirty="0">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ts val="2000"/>
              <a:buNone/>
            </a:pPr>
            <a:endParaRPr sz="2000" dirty="0">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ts val="2000"/>
              <a:buNone/>
            </a:pPr>
            <a:r>
              <a:rPr lang="en-US" sz="2000" dirty="0">
                <a:latin typeface="Times New Roman"/>
                <a:ea typeface="Times New Roman"/>
                <a:cs typeface="Times New Roman"/>
                <a:sym typeface="Times New Roman"/>
              </a:rPr>
              <a:t>304-352-0734</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6"/>
        <p:cNvGrpSpPr/>
        <p:nvPr/>
      </p:nvGrpSpPr>
      <p:grpSpPr>
        <a:xfrm>
          <a:off x="0" y="0"/>
          <a:ext cx="0" cy="0"/>
          <a:chOff x="0" y="0"/>
          <a:chExt cx="0" cy="0"/>
        </a:xfrm>
      </p:grpSpPr>
      <p:sp>
        <p:nvSpPr>
          <p:cNvPr id="307" name="Google Shape;307;p4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706432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body" idx="1"/>
          </p:nvPr>
        </p:nvSpPr>
        <p:spPr>
          <a:xfrm>
            <a:off x="680483" y="574158"/>
            <a:ext cx="10760149" cy="6443330"/>
          </a:xfrm>
          <a:prstGeom prst="rect">
            <a:avLst/>
          </a:prstGeom>
          <a:noFill/>
          <a:ln>
            <a:noFill/>
          </a:ln>
        </p:spPr>
        <p:txBody>
          <a:bodyPr spcFirstLastPara="1" wrap="square" lIns="91425" tIns="45700" rIns="91425" bIns="45700" anchor="t" anchorCtr="0">
            <a:normAutofit/>
          </a:bodyPr>
          <a:lstStyle/>
          <a:p>
            <a:pPr marL="0" lvl="0" indent="0" algn="ctr" rtl="0">
              <a:lnSpc>
                <a:spcPct val="107000"/>
              </a:lnSpc>
              <a:spcBef>
                <a:spcPts val="0"/>
              </a:spcBef>
              <a:spcAft>
                <a:spcPts val="0"/>
              </a:spcAft>
              <a:buClr>
                <a:schemeClr val="lt1"/>
              </a:buClr>
              <a:buSzPts val="3200"/>
              <a:buNone/>
            </a:pPr>
            <a:r>
              <a:rPr lang="en-US" dirty="0">
                <a:solidFill>
                  <a:schemeClr val="lt1"/>
                </a:solidFill>
                <a:latin typeface="Times New Roman"/>
                <a:ea typeface="Times New Roman"/>
                <a:cs typeface="Times New Roman"/>
                <a:sym typeface="Times New Roman"/>
              </a:rPr>
              <a:t>Agenda</a:t>
            </a:r>
            <a:endParaRPr dirty="0"/>
          </a:p>
          <a:p>
            <a:pPr marL="0" lvl="0" indent="0" algn="l" rtl="0">
              <a:lnSpc>
                <a:spcPct val="107000"/>
              </a:lnSpc>
              <a:spcBef>
                <a:spcPts val="800"/>
              </a:spcBef>
              <a:spcAft>
                <a:spcPts val="0"/>
              </a:spcAft>
              <a:buClr>
                <a:schemeClr val="lt1"/>
              </a:buClr>
              <a:buSzPts val="3200"/>
              <a:buNone/>
            </a:pPr>
            <a:endParaRPr sz="2000" dirty="0">
              <a:solidFill>
                <a:schemeClr val="lt1"/>
              </a:solidFill>
              <a:latin typeface="Times New Roman"/>
              <a:ea typeface="Times New Roman"/>
              <a:cs typeface="Times New Roman"/>
              <a:sym typeface="Times New Roman"/>
            </a:endParaRPr>
          </a:p>
          <a:p>
            <a:pPr marL="0" lvl="0" indent="0" algn="l" rtl="0">
              <a:lnSpc>
                <a:spcPct val="107000"/>
              </a:lnSpc>
              <a:spcBef>
                <a:spcPts val="800"/>
              </a:spcBef>
              <a:spcAft>
                <a:spcPts val="0"/>
              </a:spcAft>
              <a:buClr>
                <a:schemeClr val="lt1"/>
              </a:buClr>
              <a:buSzPts val="2000"/>
              <a:buNone/>
            </a:pPr>
            <a:r>
              <a:rPr lang="en-US" sz="2000" dirty="0">
                <a:solidFill>
                  <a:schemeClr val="lt1"/>
                </a:solidFill>
                <a:latin typeface="Times New Roman"/>
                <a:ea typeface="Times New Roman"/>
                <a:cs typeface="Times New Roman"/>
                <a:sym typeface="Times New Roman"/>
              </a:rPr>
              <a:t>Welcome</a:t>
            </a:r>
            <a:endParaRPr dirty="0"/>
          </a:p>
          <a:p>
            <a:pPr marL="0" lvl="0" indent="0" algn="l" rtl="0">
              <a:lnSpc>
                <a:spcPct val="107000"/>
              </a:lnSpc>
              <a:spcBef>
                <a:spcPts val="800"/>
              </a:spcBef>
              <a:spcAft>
                <a:spcPts val="0"/>
              </a:spcAft>
              <a:buClr>
                <a:schemeClr val="lt1"/>
              </a:buClr>
              <a:buSzPts val="2000"/>
              <a:buNone/>
            </a:pPr>
            <a:endParaRPr lang="en-US" sz="2000" dirty="0">
              <a:solidFill>
                <a:schemeClr val="lt1"/>
              </a:solidFill>
              <a:latin typeface="Times New Roman"/>
              <a:ea typeface="Times New Roman"/>
              <a:cs typeface="Times New Roman"/>
              <a:sym typeface="Times New Roman"/>
            </a:endParaRPr>
          </a:p>
          <a:p>
            <a:pPr marL="0" lvl="0" indent="0" algn="l" rtl="0">
              <a:lnSpc>
                <a:spcPct val="107000"/>
              </a:lnSpc>
              <a:spcBef>
                <a:spcPts val="800"/>
              </a:spcBef>
              <a:spcAft>
                <a:spcPts val="0"/>
              </a:spcAft>
              <a:buClr>
                <a:schemeClr val="lt1"/>
              </a:buClr>
              <a:buSzPts val="2000"/>
              <a:buNone/>
            </a:pPr>
            <a:r>
              <a:rPr lang="en-US" sz="2000" dirty="0">
                <a:solidFill>
                  <a:schemeClr val="lt1"/>
                </a:solidFill>
                <a:latin typeface="Times New Roman"/>
                <a:ea typeface="Times New Roman"/>
                <a:cs typeface="Times New Roman"/>
                <a:sym typeface="Times New Roman"/>
              </a:rPr>
              <a:t>Senate Bill 677</a:t>
            </a:r>
          </a:p>
          <a:p>
            <a:pPr marL="0" lvl="0" indent="0" algn="l" rtl="0">
              <a:lnSpc>
                <a:spcPct val="107000"/>
              </a:lnSpc>
              <a:spcBef>
                <a:spcPts val="800"/>
              </a:spcBef>
              <a:spcAft>
                <a:spcPts val="0"/>
              </a:spcAft>
              <a:buClr>
                <a:schemeClr val="lt1"/>
              </a:buClr>
              <a:buSzPts val="2000"/>
              <a:buNone/>
            </a:pPr>
            <a:endParaRPr lang="en-US" sz="2000" dirty="0">
              <a:solidFill>
                <a:schemeClr val="lt1"/>
              </a:solidFill>
              <a:latin typeface="Times New Roman"/>
              <a:ea typeface="Times New Roman"/>
              <a:cs typeface="Times New Roman"/>
              <a:sym typeface="Times New Roman"/>
            </a:endParaRPr>
          </a:p>
          <a:p>
            <a:pPr marL="0" lvl="0" indent="0" algn="l" rtl="0">
              <a:lnSpc>
                <a:spcPct val="107000"/>
              </a:lnSpc>
              <a:spcBef>
                <a:spcPts val="800"/>
              </a:spcBef>
              <a:spcAft>
                <a:spcPts val="0"/>
              </a:spcAft>
              <a:buClr>
                <a:schemeClr val="lt1"/>
              </a:buClr>
              <a:buSzPts val="2000"/>
              <a:buNone/>
            </a:pPr>
            <a:r>
              <a:rPr lang="en-US" sz="2000" dirty="0">
                <a:solidFill>
                  <a:schemeClr val="lt1"/>
                </a:solidFill>
                <a:latin typeface="Times New Roman"/>
                <a:ea typeface="Times New Roman"/>
                <a:cs typeface="Times New Roman"/>
                <a:sym typeface="Times New Roman"/>
              </a:rPr>
              <a:t>WV Code § Chapter 29 – Article 31</a:t>
            </a:r>
          </a:p>
          <a:p>
            <a:pPr marL="0" lvl="0" indent="0" algn="l" rtl="0">
              <a:lnSpc>
                <a:spcPct val="107000"/>
              </a:lnSpc>
              <a:spcBef>
                <a:spcPts val="800"/>
              </a:spcBef>
              <a:spcAft>
                <a:spcPts val="0"/>
              </a:spcAft>
              <a:buClr>
                <a:schemeClr val="lt1"/>
              </a:buClr>
              <a:buSzPts val="2000"/>
              <a:buNone/>
            </a:pPr>
            <a:endParaRPr lang="en-US" sz="2000" dirty="0">
              <a:solidFill>
                <a:schemeClr val="lt1"/>
              </a:solidFill>
              <a:latin typeface="Times New Roman"/>
              <a:ea typeface="Times New Roman"/>
              <a:cs typeface="Times New Roman"/>
              <a:sym typeface="Times New Roman"/>
            </a:endParaRPr>
          </a:p>
          <a:p>
            <a:pPr marL="0" lvl="0" indent="0" algn="l" rtl="0">
              <a:lnSpc>
                <a:spcPct val="107000"/>
              </a:lnSpc>
              <a:spcBef>
                <a:spcPts val="800"/>
              </a:spcBef>
              <a:spcAft>
                <a:spcPts val="0"/>
              </a:spcAft>
              <a:buClr>
                <a:schemeClr val="lt1"/>
              </a:buClr>
              <a:buSzPts val="2000"/>
              <a:buNone/>
            </a:pPr>
            <a:r>
              <a:rPr lang="en-US" sz="2000" dirty="0">
                <a:solidFill>
                  <a:schemeClr val="lt1"/>
                </a:solidFill>
                <a:latin typeface="Times New Roman"/>
                <a:ea typeface="Times New Roman"/>
                <a:cs typeface="Times New Roman"/>
                <a:sym typeface="Times New Roman"/>
              </a:rPr>
              <a:t>Questions or Discussion </a:t>
            </a:r>
            <a:endParaRPr dirty="0"/>
          </a:p>
          <a:p>
            <a:pPr marL="228600" lvl="0" indent="-50800" algn="l" rtl="0">
              <a:lnSpc>
                <a:spcPct val="90000"/>
              </a:lnSpc>
              <a:spcBef>
                <a:spcPts val="1800"/>
              </a:spcBef>
              <a:spcAft>
                <a:spcPts val="0"/>
              </a:spcAft>
              <a:buClr>
                <a:schemeClr val="dk1"/>
              </a:buClr>
              <a:buSzPts val="28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a:off x="0" y="473873"/>
            <a:ext cx="12192000" cy="86655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imes New Roman"/>
              <a:buNone/>
            </a:pPr>
            <a:r>
              <a:rPr lang="en-US" sz="3600" u="sng" dirty="0">
                <a:solidFill>
                  <a:schemeClr val="lt1"/>
                </a:solidFill>
                <a:latin typeface="Times New Roman"/>
                <a:ea typeface="Times New Roman"/>
                <a:cs typeface="Times New Roman"/>
                <a:sym typeface="Times New Roman"/>
              </a:rPr>
              <a:t>Senate Bill 677</a:t>
            </a:r>
            <a:endParaRPr sz="3600" u="sng" dirty="0">
              <a:latin typeface="Times New Roman"/>
              <a:ea typeface="Times New Roman"/>
              <a:cs typeface="Times New Roman"/>
              <a:sym typeface="Times New Roman"/>
            </a:endParaRPr>
          </a:p>
        </p:txBody>
      </p:sp>
      <p:sp>
        <p:nvSpPr>
          <p:cNvPr id="213" name="Google Shape;213;p26"/>
          <p:cNvSpPr txBox="1">
            <a:spLocks noGrp="1"/>
          </p:cNvSpPr>
          <p:nvPr>
            <p:ph type="body" idx="1"/>
          </p:nvPr>
        </p:nvSpPr>
        <p:spPr>
          <a:xfrm>
            <a:off x="839971" y="1688548"/>
            <a:ext cx="10653823" cy="4212527"/>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lt1"/>
              </a:buClr>
              <a:buSzPts val="2400"/>
              <a:buAutoNum type="arabicPeriod"/>
            </a:pPr>
            <a:r>
              <a:rPr lang="en-US" sz="2400" dirty="0">
                <a:solidFill>
                  <a:schemeClr val="lt1"/>
                </a:solidFill>
                <a:latin typeface="Times New Roman" panose="02020603050405020304" pitchFamily="18" charset="0"/>
                <a:ea typeface="Times New Roman"/>
                <a:cs typeface="Times New Roman" panose="02020603050405020304" pitchFamily="18" charset="0"/>
                <a:sym typeface="Times New Roman"/>
              </a:rPr>
              <a:t>Cleaned up Existing State Code</a:t>
            </a:r>
            <a:endParaRPr sz="2400" dirty="0">
              <a:latin typeface="Times New Roman" panose="02020603050405020304" pitchFamily="18" charset="0"/>
              <a:cs typeface="Times New Roman" panose="02020603050405020304" pitchFamily="18" charset="0"/>
            </a:endParaRPr>
          </a:p>
          <a:p>
            <a:pPr marL="1143000" lvl="2" indent="-228600" algn="l" rtl="0">
              <a:lnSpc>
                <a:spcPct val="90000"/>
              </a:lnSpc>
              <a:spcBef>
                <a:spcPts val="500"/>
              </a:spcBef>
              <a:spcAft>
                <a:spcPts val="0"/>
              </a:spcAft>
              <a:buClr>
                <a:schemeClr val="lt1"/>
              </a:buClr>
              <a:buSzPts val="2400"/>
              <a:buChar char="•"/>
            </a:pPr>
            <a:r>
              <a:rPr lang="en-US" sz="2400" dirty="0">
                <a:solidFill>
                  <a:schemeClr val="lt1"/>
                </a:solidFill>
                <a:latin typeface="Times New Roman" panose="02020603050405020304" pitchFamily="18" charset="0"/>
                <a:ea typeface="Times New Roman"/>
                <a:cs typeface="Times New Roman" panose="02020603050405020304" pitchFamily="18" charset="0"/>
                <a:sym typeface="Times New Roman"/>
              </a:rPr>
              <a:t>Disaster Recovery Trust Fund (15-5-4b, 4c, 24, 25, &amp; 26)</a:t>
            </a:r>
          </a:p>
          <a:p>
            <a:pPr marL="1143000" lvl="2" indent="-228600">
              <a:buClr>
                <a:schemeClr val="lt1"/>
              </a:buClr>
              <a:buSzPts val="2400"/>
            </a:pPr>
            <a:r>
              <a:rPr lang="en-US" sz="2400" dirty="0">
                <a:solidFill>
                  <a:schemeClr val="lt1"/>
                </a:solidFill>
                <a:latin typeface="Times New Roman" panose="02020603050405020304" pitchFamily="18" charset="0"/>
                <a:ea typeface="Times New Roman"/>
                <a:cs typeface="Times New Roman" panose="02020603050405020304" pitchFamily="18" charset="0"/>
                <a:sym typeface="Times New Roman"/>
              </a:rPr>
              <a:t>WV Code 29-31 and 15-5</a:t>
            </a:r>
            <a:endParaRPr sz="2400" dirty="0">
              <a:latin typeface="Times New Roman" panose="02020603050405020304" pitchFamily="18" charset="0"/>
              <a:cs typeface="Times New Roman" panose="02020603050405020304" pitchFamily="18" charset="0"/>
            </a:endParaRPr>
          </a:p>
          <a:p>
            <a:pPr marL="514350" lvl="0" indent="-514350" algn="l" rtl="0">
              <a:lnSpc>
                <a:spcPct val="90000"/>
              </a:lnSpc>
              <a:spcBef>
                <a:spcPts val="1000"/>
              </a:spcBef>
              <a:spcAft>
                <a:spcPts val="0"/>
              </a:spcAft>
              <a:buClr>
                <a:schemeClr val="lt1"/>
              </a:buClr>
              <a:buSzPts val="2400"/>
              <a:buAutoNum type="arabicPeriod"/>
            </a:pPr>
            <a:r>
              <a:rPr lang="en-US" sz="2400" dirty="0">
                <a:solidFill>
                  <a:schemeClr val="lt1"/>
                </a:solidFill>
                <a:latin typeface="Times New Roman" panose="02020603050405020304" pitchFamily="18" charset="0"/>
                <a:ea typeface="Times New Roman"/>
                <a:cs typeface="Times New Roman" panose="02020603050405020304" pitchFamily="18" charset="0"/>
                <a:sym typeface="Times New Roman"/>
              </a:rPr>
              <a:t>Refocuses the Resiliency Office away from Disaster Response to Recovery </a:t>
            </a:r>
            <a:endParaRPr sz="2400" dirty="0">
              <a:latin typeface="Times New Roman" panose="02020603050405020304" pitchFamily="18" charset="0"/>
              <a:cs typeface="Times New Roman" panose="02020603050405020304" pitchFamily="18" charset="0"/>
            </a:endParaRPr>
          </a:p>
          <a:p>
            <a:pPr marL="514350" lvl="0" indent="-514350" algn="l" rtl="0">
              <a:lnSpc>
                <a:spcPct val="90000"/>
              </a:lnSpc>
              <a:spcBef>
                <a:spcPts val="1000"/>
              </a:spcBef>
              <a:spcAft>
                <a:spcPts val="0"/>
              </a:spcAft>
              <a:buClr>
                <a:schemeClr val="lt1"/>
              </a:buClr>
              <a:buSzPts val="2400"/>
              <a:buAutoNum type="arabicPeriod"/>
            </a:pPr>
            <a:r>
              <a:rPr lang="en-US" sz="2400" dirty="0">
                <a:solidFill>
                  <a:schemeClr val="lt1"/>
                </a:solidFill>
                <a:latin typeface="Times New Roman" panose="02020603050405020304" pitchFamily="18" charset="0"/>
                <a:ea typeface="Times New Roman"/>
                <a:cs typeface="Times New Roman" panose="02020603050405020304" pitchFamily="18" charset="0"/>
                <a:sym typeface="Times New Roman"/>
              </a:rPr>
              <a:t>Established the Flood Resiliency Trust Fund</a:t>
            </a:r>
          </a:p>
          <a:p>
            <a:pPr marL="514350" indent="-514350">
              <a:buClr>
                <a:schemeClr val="lt1"/>
              </a:buClr>
              <a:buSzPts val="2400"/>
              <a:buFont typeface="Arial"/>
              <a:buAutoNum type="arabicPeriod"/>
            </a:pPr>
            <a:r>
              <a:rPr lang="en-US" sz="2400" dirty="0">
                <a:solidFill>
                  <a:schemeClr val="lt1"/>
                </a:solidFill>
                <a:latin typeface="Times New Roman" panose="02020603050405020304" pitchFamily="18" charset="0"/>
                <a:ea typeface="Times New Roman"/>
                <a:cs typeface="Times New Roman" panose="02020603050405020304" pitchFamily="18" charset="0"/>
                <a:sym typeface="Times New Roman"/>
              </a:rPr>
              <a:t>Placed minimum qualifications for the disbursement of the Disaster Recovery Trust Fund and Flood Resiliency Trust Fund</a:t>
            </a:r>
            <a:endParaRPr lang="en-US" sz="2400" dirty="0">
              <a:latin typeface="Times New Roman" panose="02020603050405020304" pitchFamily="18" charset="0"/>
              <a:cs typeface="Times New Roman" panose="02020603050405020304" pitchFamily="18" charset="0"/>
            </a:endParaRPr>
          </a:p>
          <a:p>
            <a:pPr marL="514350" lvl="0" indent="-514350" algn="l" rtl="0">
              <a:lnSpc>
                <a:spcPct val="90000"/>
              </a:lnSpc>
              <a:spcBef>
                <a:spcPts val="1000"/>
              </a:spcBef>
              <a:spcAft>
                <a:spcPts val="0"/>
              </a:spcAft>
              <a:buClr>
                <a:schemeClr val="lt1"/>
              </a:buClr>
              <a:buSzPts val="2400"/>
              <a:buAutoNum type="arabicPeriod"/>
            </a:pPr>
            <a:r>
              <a:rPr lang="en-US" sz="2400" dirty="0">
                <a:solidFill>
                  <a:schemeClr val="lt1"/>
                </a:solidFill>
                <a:latin typeface="Times New Roman" panose="02020603050405020304" pitchFamily="18" charset="0"/>
                <a:ea typeface="Times New Roman"/>
                <a:cs typeface="Times New Roman" panose="02020603050405020304" pitchFamily="18" charset="0"/>
                <a:sym typeface="Times New Roman"/>
              </a:rPr>
              <a:t>Replaced the 2004 Flood Protection Plan with the State Flood Resiliency Plan</a:t>
            </a:r>
          </a:p>
          <a:p>
            <a:pPr marL="514350" lvl="0" indent="-514350" algn="l" rtl="0">
              <a:lnSpc>
                <a:spcPct val="90000"/>
              </a:lnSpc>
              <a:spcBef>
                <a:spcPts val="1000"/>
              </a:spcBef>
              <a:spcAft>
                <a:spcPts val="0"/>
              </a:spcAft>
              <a:buClr>
                <a:schemeClr val="lt1"/>
              </a:buClr>
              <a:buSzPts val="2400"/>
              <a:buAutoNum type="arabicPeriod"/>
            </a:pPr>
            <a:endParaRPr sz="2400" dirty="0">
              <a:latin typeface="Times New Roman" panose="02020603050405020304" pitchFamily="18" charset="0"/>
              <a:cs typeface="Times New Roman" panose="02020603050405020304" pitchFamily="18" charset="0"/>
            </a:endParaRPr>
          </a:p>
          <a:p>
            <a:pPr marL="514350" lvl="0" indent="-336550" algn="l" rtl="0">
              <a:lnSpc>
                <a:spcPct val="90000"/>
              </a:lnSpc>
              <a:spcBef>
                <a:spcPts val="1000"/>
              </a:spcBef>
              <a:spcAft>
                <a:spcPts val="0"/>
              </a:spcAft>
              <a:buClr>
                <a:schemeClr val="dk1"/>
              </a:buClr>
              <a:buSzPts val="2800"/>
              <a:buNone/>
            </a:pPr>
            <a:endParaRPr dirty="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a:off x="0" y="473873"/>
            <a:ext cx="12192000" cy="86655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imes New Roman"/>
              <a:buNone/>
            </a:pPr>
            <a:r>
              <a:rPr lang="en-US" sz="3600" dirty="0">
                <a:solidFill>
                  <a:schemeClr val="bg1"/>
                </a:solidFill>
                <a:latin typeface="Times New Roman" panose="02020603050405020304" pitchFamily="18" charset="0"/>
                <a:ea typeface="Times New Roman"/>
                <a:cs typeface="Times New Roman" panose="02020603050405020304" pitchFamily="18" charset="0"/>
                <a:sym typeface="Times New Roman"/>
              </a:rPr>
              <a:t>WV </a:t>
            </a:r>
            <a:r>
              <a:rPr lang="en-US" sz="3600" dirty="0">
                <a:solidFill>
                  <a:schemeClr val="bg1"/>
                </a:solidFill>
                <a:effectLst/>
                <a:latin typeface="Times New Roman" panose="02020603050405020304" pitchFamily="18" charset="0"/>
                <a:cs typeface="Times New Roman" panose="02020603050405020304" pitchFamily="18" charset="0"/>
              </a:rPr>
              <a:t>§29-31</a:t>
            </a:r>
            <a:r>
              <a:rPr lang="en-US" sz="3600" b="0" i="0" dirty="0">
                <a:solidFill>
                  <a:schemeClr val="bg1"/>
                </a:solidFill>
                <a:effectLst/>
                <a:latin typeface="Times New Roman" panose="02020603050405020304" pitchFamily="18" charset="0"/>
                <a:cs typeface="Times New Roman" panose="02020603050405020304" pitchFamily="18" charset="0"/>
              </a:rPr>
              <a:t> Resiliency and Flood Protection Planning Act</a:t>
            </a:r>
            <a:endParaRPr sz="3600" u="sng" dirty="0">
              <a:solidFill>
                <a:schemeClr val="bg1"/>
              </a:solidFill>
              <a:latin typeface="Times New Roman" panose="02020603050405020304" pitchFamily="18" charset="0"/>
              <a:ea typeface="Times New Roman"/>
              <a:cs typeface="Times New Roman" panose="02020603050405020304" pitchFamily="18" charset="0"/>
              <a:sym typeface="Times New Roman"/>
            </a:endParaRPr>
          </a:p>
        </p:txBody>
      </p:sp>
      <p:sp>
        <p:nvSpPr>
          <p:cNvPr id="213" name="Google Shape;213;p26"/>
          <p:cNvSpPr txBox="1">
            <a:spLocks noGrp="1"/>
          </p:cNvSpPr>
          <p:nvPr>
            <p:ph type="body" idx="1"/>
          </p:nvPr>
        </p:nvSpPr>
        <p:spPr>
          <a:xfrm>
            <a:off x="839971" y="1688548"/>
            <a:ext cx="10653823" cy="4212527"/>
          </a:xfrm>
          <a:prstGeom prst="rect">
            <a:avLst/>
          </a:prstGeom>
          <a:noFill/>
          <a:ln>
            <a:noFill/>
          </a:ln>
        </p:spPr>
        <p:txBody>
          <a:bodyPr spcFirstLastPara="1" wrap="square" lIns="91425" tIns="45700" rIns="91425" bIns="45700" anchor="t" anchorCtr="0">
            <a:noAutofit/>
          </a:bodyPr>
          <a:lstStyle/>
          <a:p>
            <a:pPr marL="114300" indent="0" algn="l" fontAlgn="base">
              <a:buNone/>
            </a:pPr>
            <a:r>
              <a:rPr lang="en-US" sz="2400" i="0" u="sng" strike="noStrike" dirty="0">
                <a:solidFill>
                  <a:schemeClr val="bg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§29-31-1. Short title; legislative findings; purpose.</a:t>
            </a:r>
            <a:endParaRPr lang="en-US" sz="2400" i="0" u="sng" dirty="0">
              <a:solidFill>
                <a:schemeClr val="bg1"/>
              </a:solidFill>
              <a:effectLst/>
              <a:latin typeface="Times New Roman" panose="02020603050405020304" pitchFamily="18" charset="0"/>
              <a:cs typeface="Times New Roman" panose="02020603050405020304" pitchFamily="18" charset="0"/>
            </a:endParaRPr>
          </a:p>
          <a:p>
            <a:pPr marL="114300" indent="0" algn="l" fontAlgn="base">
              <a:buNone/>
            </a:pPr>
            <a:r>
              <a:rPr lang="en-US" sz="2400" i="0" u="sng" dirty="0">
                <a:solidFill>
                  <a:schemeClr val="bg1"/>
                </a:solidFill>
                <a:effectLst/>
                <a:latin typeface="Times New Roman" panose="02020603050405020304" pitchFamily="18" charset="0"/>
                <a:cs typeface="Times New Roman" panose="02020603050405020304" pitchFamily="18" charset="0"/>
              </a:rPr>
              <a:t>§29-31-2. State resiliency office, officer, deputy, and board.</a:t>
            </a:r>
          </a:p>
          <a:p>
            <a:pPr marL="114300" indent="0" algn="l" fontAlgn="base">
              <a:buNone/>
            </a:pPr>
            <a:r>
              <a:rPr lang="en-US" sz="2400" i="0" u="sng" strike="noStrike" dirty="0">
                <a:solidFill>
                  <a:schemeClr val="bg1"/>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§29-31-2a. Definitions.</a:t>
            </a:r>
            <a:endParaRPr lang="en-US" sz="2400" i="0" u="sng" dirty="0">
              <a:solidFill>
                <a:schemeClr val="bg1"/>
              </a:solidFill>
              <a:effectLst/>
              <a:latin typeface="Times New Roman" panose="02020603050405020304" pitchFamily="18" charset="0"/>
              <a:cs typeface="Times New Roman" panose="02020603050405020304" pitchFamily="18" charset="0"/>
            </a:endParaRPr>
          </a:p>
          <a:p>
            <a:pPr marL="114300" indent="0" algn="l" fontAlgn="base">
              <a:buNone/>
            </a:pPr>
            <a:r>
              <a:rPr lang="en-US" sz="2400" i="0" u="sng" strike="noStrike" dirty="0">
                <a:solidFill>
                  <a:schemeClr val="bg1"/>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§29-31-3. Authority of State Resiliency Office and State Resiliency Officer.</a:t>
            </a:r>
            <a:endParaRPr lang="en-US" sz="2400" i="0" u="sng" dirty="0">
              <a:solidFill>
                <a:schemeClr val="bg1"/>
              </a:solidFill>
              <a:effectLst/>
              <a:latin typeface="Times New Roman" panose="02020603050405020304" pitchFamily="18" charset="0"/>
              <a:cs typeface="Times New Roman" panose="02020603050405020304" pitchFamily="18" charset="0"/>
            </a:endParaRPr>
          </a:p>
          <a:p>
            <a:pPr marL="114300" indent="0" algn="l" fontAlgn="base">
              <a:buNone/>
            </a:pPr>
            <a:r>
              <a:rPr lang="en-US" sz="2400" i="0" u="sng" dirty="0">
                <a:solidFill>
                  <a:schemeClr val="bg1"/>
                </a:solidFill>
                <a:effectLst/>
                <a:latin typeface="Times New Roman" panose="02020603050405020304" pitchFamily="18" charset="0"/>
                <a:cs typeface="Times New Roman" panose="02020603050405020304" pitchFamily="18" charset="0"/>
              </a:rPr>
              <a:t>§29-31-4. Reporting to the Joint Legislative Committee on Flooding.</a:t>
            </a:r>
          </a:p>
          <a:p>
            <a:pPr marL="114300" indent="0" algn="l" fontAlgn="base">
              <a:buNone/>
            </a:pPr>
            <a:r>
              <a:rPr lang="en-US" sz="2400" i="0" u="sng" strike="noStrike" dirty="0">
                <a:solidFill>
                  <a:schemeClr val="bg1"/>
                </a:solidFill>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§29-31-5. Employees.</a:t>
            </a:r>
            <a:endParaRPr lang="en-US" sz="2400" i="0" u="sng" strike="noStrike" dirty="0">
              <a:solidFill>
                <a:schemeClr val="bg1"/>
              </a:solidFill>
              <a:effectLst/>
              <a:latin typeface="Times New Roman" panose="02020603050405020304" pitchFamily="18" charset="0"/>
              <a:cs typeface="Times New Roman" panose="02020603050405020304" pitchFamily="18" charset="0"/>
            </a:endParaRPr>
          </a:p>
          <a:p>
            <a:pPr marL="114300" indent="0" algn="l" fontAlgn="base">
              <a:buNone/>
            </a:pPr>
            <a:r>
              <a:rPr lang="en-US" sz="2400" i="0" u="sng" strike="noStrike" dirty="0">
                <a:solidFill>
                  <a:schemeClr val="bg1"/>
                </a:solidFill>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§29-31-6. West Virginia Disaster Recovery Trust Fund.</a:t>
            </a:r>
            <a:endParaRPr lang="en-US" sz="2400" i="0" u="sng" dirty="0">
              <a:solidFill>
                <a:schemeClr val="bg1"/>
              </a:solidFill>
              <a:effectLst/>
              <a:latin typeface="Times New Roman" panose="02020603050405020304" pitchFamily="18" charset="0"/>
              <a:cs typeface="Times New Roman" panose="02020603050405020304" pitchFamily="18" charset="0"/>
            </a:endParaRPr>
          </a:p>
          <a:p>
            <a:pPr marL="114300" indent="0" algn="l" fontAlgn="base">
              <a:buNone/>
            </a:pPr>
            <a:r>
              <a:rPr lang="en-US" sz="2400" i="0" u="sng" dirty="0">
                <a:solidFill>
                  <a:schemeClr val="bg1"/>
                </a:solidFill>
                <a:effectLst/>
                <a:latin typeface="Times New Roman" panose="02020603050405020304" pitchFamily="18" charset="0"/>
                <a:cs typeface="Times New Roman" panose="02020603050405020304" pitchFamily="18" charset="0"/>
              </a:rPr>
              <a:t>§29-31-7. West Virginia Disaster Recovery Trust Fund disbursement.</a:t>
            </a:r>
          </a:p>
        </p:txBody>
      </p:sp>
    </p:spTree>
    <p:extLst>
      <p:ext uri="{BB962C8B-B14F-4D97-AF65-F5344CB8AC3E}">
        <p14:creationId xmlns:p14="http://schemas.microsoft.com/office/powerpoint/2010/main" val="2107886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a:off x="0" y="473873"/>
            <a:ext cx="12192000" cy="86655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imes New Roman"/>
              <a:buNone/>
            </a:pPr>
            <a:r>
              <a:rPr lang="en-US" sz="3600" dirty="0">
                <a:solidFill>
                  <a:schemeClr val="bg1"/>
                </a:solidFill>
                <a:latin typeface="Times New Roman" panose="02020603050405020304" pitchFamily="18" charset="0"/>
                <a:ea typeface="Times New Roman"/>
                <a:cs typeface="Times New Roman" panose="02020603050405020304" pitchFamily="18" charset="0"/>
                <a:sym typeface="Times New Roman"/>
              </a:rPr>
              <a:t>WV </a:t>
            </a:r>
            <a:r>
              <a:rPr lang="en-US" sz="3600" dirty="0">
                <a:solidFill>
                  <a:schemeClr val="bg1"/>
                </a:solidFill>
                <a:effectLst/>
                <a:latin typeface="Times New Roman" panose="02020603050405020304" pitchFamily="18" charset="0"/>
                <a:cs typeface="Times New Roman" panose="02020603050405020304" pitchFamily="18" charset="0"/>
              </a:rPr>
              <a:t>§29-31</a:t>
            </a:r>
            <a:r>
              <a:rPr lang="en-US" sz="3600" b="0" i="0" dirty="0">
                <a:solidFill>
                  <a:schemeClr val="bg1"/>
                </a:solidFill>
                <a:effectLst/>
                <a:latin typeface="Times New Roman" panose="02020603050405020304" pitchFamily="18" charset="0"/>
                <a:cs typeface="Times New Roman" panose="02020603050405020304" pitchFamily="18" charset="0"/>
              </a:rPr>
              <a:t> Resiliency and Flood Protection Planning Act</a:t>
            </a:r>
            <a:endParaRPr sz="3600" u="sng" dirty="0">
              <a:solidFill>
                <a:schemeClr val="bg1"/>
              </a:solidFill>
              <a:latin typeface="Times New Roman" panose="02020603050405020304" pitchFamily="18" charset="0"/>
              <a:ea typeface="Times New Roman"/>
              <a:cs typeface="Times New Roman" panose="02020603050405020304" pitchFamily="18" charset="0"/>
              <a:sym typeface="Times New Roman"/>
            </a:endParaRPr>
          </a:p>
        </p:txBody>
      </p:sp>
      <p:sp>
        <p:nvSpPr>
          <p:cNvPr id="213" name="Google Shape;213;p26"/>
          <p:cNvSpPr txBox="1">
            <a:spLocks noGrp="1"/>
          </p:cNvSpPr>
          <p:nvPr>
            <p:ph type="body" idx="1"/>
          </p:nvPr>
        </p:nvSpPr>
        <p:spPr>
          <a:xfrm>
            <a:off x="839971" y="1688548"/>
            <a:ext cx="11097471" cy="4212527"/>
          </a:xfrm>
          <a:prstGeom prst="rect">
            <a:avLst/>
          </a:prstGeom>
          <a:noFill/>
          <a:ln>
            <a:noFill/>
          </a:ln>
        </p:spPr>
        <p:txBody>
          <a:bodyPr spcFirstLastPara="1" wrap="square" lIns="91425" tIns="45700" rIns="91425" bIns="45700" anchor="t" anchorCtr="0">
            <a:noAutofit/>
          </a:bodyPr>
          <a:lstStyle/>
          <a:p>
            <a:pPr marL="114300" indent="0" algn="l" fontAlgn="base">
              <a:buNone/>
            </a:pPr>
            <a:r>
              <a:rPr lang="en-US" sz="2400" i="0" u="sng" strike="noStrike" dirty="0">
                <a:solidFill>
                  <a:schemeClr val="bg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§29-31-8. Powers and duties related to the West Virginia Disaster Recovery Trust Fund.</a:t>
            </a:r>
            <a:endParaRPr lang="en-US" sz="2400" i="0" u="sng" dirty="0">
              <a:solidFill>
                <a:schemeClr val="bg1"/>
              </a:solidFill>
              <a:effectLst/>
              <a:latin typeface="Times New Roman" panose="02020603050405020304" pitchFamily="18" charset="0"/>
              <a:cs typeface="Times New Roman" panose="02020603050405020304" pitchFamily="18" charset="0"/>
            </a:endParaRPr>
          </a:p>
          <a:p>
            <a:pPr marL="114300" indent="0" algn="l" fontAlgn="base">
              <a:buNone/>
            </a:pPr>
            <a:r>
              <a:rPr lang="en-US" sz="2400" i="0" u="sng" strike="noStrike" dirty="0">
                <a:solidFill>
                  <a:schemeClr val="bg1"/>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§29-31-9. Capitalization of the West Virginia Disaster Recovery Trust Fund.</a:t>
            </a:r>
            <a:endParaRPr lang="en-US" sz="2400" i="0" u="sng" dirty="0">
              <a:solidFill>
                <a:schemeClr val="bg1"/>
              </a:solidFill>
              <a:effectLst/>
              <a:latin typeface="Times New Roman" panose="02020603050405020304" pitchFamily="18" charset="0"/>
              <a:cs typeface="Times New Roman" panose="02020603050405020304" pitchFamily="18" charset="0"/>
            </a:endParaRPr>
          </a:p>
          <a:p>
            <a:pPr marL="114300" indent="0" algn="l" fontAlgn="base">
              <a:buNone/>
            </a:pPr>
            <a:r>
              <a:rPr lang="en-US" sz="2400" i="0" u="sng" dirty="0">
                <a:solidFill>
                  <a:schemeClr val="bg1"/>
                </a:solidFill>
                <a:effectLst/>
                <a:latin typeface="Times New Roman" panose="02020603050405020304" pitchFamily="18" charset="0"/>
                <a:cs typeface="Times New Roman" panose="02020603050405020304" pitchFamily="18" charset="0"/>
              </a:rPr>
              <a:t>§29-31-10. West Virginia Flood Resiliency Trust Fund.</a:t>
            </a:r>
          </a:p>
          <a:p>
            <a:pPr marL="114300" indent="0" algn="l" fontAlgn="base">
              <a:buNone/>
            </a:pPr>
            <a:r>
              <a:rPr lang="en-US" sz="2400" i="0" u="sng" strike="noStrike" dirty="0">
                <a:solidFill>
                  <a:schemeClr val="bg1"/>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§29-31-11. West Virginia Flood Resiliency Trust Fund disbursement.</a:t>
            </a:r>
            <a:endParaRPr lang="en-US" sz="2400" i="0" u="sng" strike="noStrike" dirty="0">
              <a:solidFill>
                <a:schemeClr val="bg1"/>
              </a:solidFill>
              <a:effectLst/>
              <a:latin typeface="Times New Roman" panose="02020603050405020304" pitchFamily="18" charset="0"/>
              <a:cs typeface="Times New Roman" panose="02020603050405020304" pitchFamily="18" charset="0"/>
            </a:endParaRPr>
          </a:p>
          <a:p>
            <a:pPr marL="114300" indent="0" algn="l" fontAlgn="base">
              <a:buNone/>
            </a:pPr>
            <a:r>
              <a:rPr lang="en-US" sz="2400" i="0" u="sng" strike="noStrike" dirty="0">
                <a:solidFill>
                  <a:schemeClr val="bg1"/>
                </a:solidFill>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§29-31-12. Powers and duties related to the West Virginia Flood Resiliency Trust Fund.</a:t>
            </a:r>
            <a:endParaRPr lang="en-US" sz="2400" i="0" u="sng" dirty="0">
              <a:solidFill>
                <a:schemeClr val="bg1"/>
              </a:solidFill>
              <a:effectLst/>
              <a:latin typeface="Times New Roman" panose="02020603050405020304" pitchFamily="18" charset="0"/>
              <a:cs typeface="Times New Roman" panose="02020603050405020304" pitchFamily="18" charset="0"/>
            </a:endParaRPr>
          </a:p>
          <a:p>
            <a:pPr marL="114300" indent="0" algn="l" fontAlgn="base">
              <a:buNone/>
            </a:pPr>
            <a:r>
              <a:rPr lang="en-US" sz="2400" i="0" u="sng" dirty="0">
                <a:solidFill>
                  <a:schemeClr val="bg1"/>
                </a:solidFill>
                <a:effectLst/>
                <a:latin typeface="Times New Roman" panose="02020603050405020304" pitchFamily="18" charset="0"/>
                <a:cs typeface="Times New Roman" panose="02020603050405020304" pitchFamily="18" charset="0"/>
              </a:rPr>
              <a:t>§29-31-13. Capitalization of the West Virginia Flood Resiliency Trust Fund.</a:t>
            </a:r>
          </a:p>
          <a:p>
            <a:pPr marL="114300" indent="0" algn="l" fontAlgn="base">
              <a:buNone/>
            </a:pPr>
            <a:r>
              <a:rPr lang="en-US" sz="2400" i="0" u="sng" strike="noStrike" dirty="0">
                <a:solidFill>
                  <a:schemeClr val="bg1"/>
                </a:solidFill>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§29-31-14. Tax exemption.</a:t>
            </a:r>
            <a:endParaRPr lang="en-US" sz="2400" i="0" u="sng"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4444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1"/>
        <p:cNvGrpSpPr/>
        <p:nvPr/>
      </p:nvGrpSpPr>
      <p:grpSpPr>
        <a:xfrm>
          <a:off x="0" y="0"/>
          <a:ext cx="0" cy="0"/>
          <a:chOff x="0" y="0"/>
          <a:chExt cx="0" cy="0"/>
        </a:xfrm>
      </p:grpSpPr>
      <p:sp useBgFill="1">
        <p:nvSpPr>
          <p:cNvPr id="228" name="Rectangle 22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0" name="Rectangle 22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2" name="Rectangle 23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4" name="Rectangle 23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36" name="Rectangle 23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8" name="Oval 23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22" name="Google Shape;222;p27"/>
          <p:cNvSpPr txBox="1">
            <a:spLocks noGrp="1"/>
          </p:cNvSpPr>
          <p:nvPr>
            <p:ph type="title"/>
          </p:nvPr>
        </p:nvSpPr>
        <p:spPr>
          <a:xfrm>
            <a:off x="826396" y="649479"/>
            <a:ext cx="4230100" cy="5706871"/>
          </a:xfrm>
          <a:prstGeom prst="rect">
            <a:avLst/>
          </a:prstGeom>
        </p:spPr>
        <p:txBody>
          <a:bodyPr spcFirstLastPara="1" lIns="91425" tIns="45700" rIns="91425" bIns="45700" anchor="ctr" anchorCtr="0">
            <a:noAutofit/>
          </a:bodyPr>
          <a:lstStyle/>
          <a:p>
            <a:pPr algn="ctr">
              <a:buClr>
                <a:schemeClr val="lt1"/>
              </a:buClr>
              <a:buSzPts val="3600"/>
            </a:pPr>
            <a:r>
              <a:rPr lang="en-US" sz="4000" b="1" dirty="0">
                <a:solidFill>
                  <a:schemeClr val="bg1"/>
                </a:solidFill>
                <a:latin typeface="Times New Roman" panose="02020603050405020304" pitchFamily="18" charset="0"/>
                <a:ea typeface="Times New Roman"/>
                <a:cs typeface="Times New Roman" panose="02020603050405020304" pitchFamily="18" charset="0"/>
                <a:sym typeface="Times New Roman"/>
              </a:rPr>
              <a:t>SC 29-31-3 </a:t>
            </a:r>
            <a:r>
              <a:rPr lang="en-US" sz="4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Authority of State Resiliency Office and State Resiliency Officer.</a:t>
            </a:r>
            <a:br>
              <a:rPr lang="en-US" sz="4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1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of 5)</a:t>
            </a:r>
            <a:endParaRPr lang="en-US" sz="1000" b="1" dirty="0">
              <a:solidFill>
                <a:schemeClr val="bg1"/>
              </a:solidFill>
              <a:latin typeface="Times New Roman" panose="02020603050405020304" pitchFamily="18" charset="0"/>
              <a:cs typeface="Times New Roman" panose="02020603050405020304" pitchFamily="18" charset="0"/>
            </a:endParaRPr>
          </a:p>
        </p:txBody>
      </p:sp>
      <p:sp>
        <p:nvSpPr>
          <p:cNvPr id="223" name="Google Shape;223;p27"/>
          <p:cNvSpPr txBox="1">
            <a:spLocks noGrp="1"/>
          </p:cNvSpPr>
          <p:nvPr>
            <p:ph type="body" idx="1"/>
          </p:nvPr>
        </p:nvSpPr>
        <p:spPr>
          <a:xfrm>
            <a:off x="6503158" y="649480"/>
            <a:ext cx="4862447" cy="5546047"/>
          </a:xfrm>
          <a:prstGeom prst="rect">
            <a:avLst/>
          </a:prstGeom>
        </p:spPr>
        <p:txBody>
          <a:bodyPr spcFirstLastPara="1" lIns="91425" tIns="45700" rIns="91425" bIns="45700" anchor="ctr" anchorCtr="0">
            <a:normAutofit/>
          </a:bodyPr>
          <a:lstStyle/>
          <a:p>
            <a:pPr marL="0" lvl="0" indent="0" rtl="0">
              <a:spcBef>
                <a:spcPts val="0"/>
              </a:spcBef>
              <a:spcAft>
                <a:spcPts val="0"/>
              </a:spcAft>
              <a:buClr>
                <a:schemeClr val="lt1"/>
              </a:buClr>
              <a:buSzPts val="2400"/>
              <a:buNone/>
            </a:pPr>
            <a:r>
              <a:rPr lang="en-US" sz="1700" dirty="0">
                <a:solidFill>
                  <a:srgbClr val="141F39"/>
                </a:solidFill>
                <a:latin typeface="Times New Roman"/>
                <a:ea typeface="Times New Roman"/>
                <a:cs typeface="Times New Roman"/>
                <a:sym typeface="Times New Roman"/>
              </a:rPr>
              <a:t>(1) Serve as coordinator of all economic and community resiliency planning and implementation efforts, including, but not limited to, flood protection programs and activities in the state; </a:t>
            </a:r>
            <a:endParaRPr lang="en-US" sz="1700" dirty="0">
              <a:solidFill>
                <a:srgbClr val="141F39"/>
              </a:solidFill>
            </a:endParaRPr>
          </a:p>
          <a:p>
            <a:pPr marL="0" lvl="0" indent="0" rtl="0">
              <a:spcBef>
                <a:spcPts val="1000"/>
              </a:spcBef>
              <a:spcAft>
                <a:spcPts val="0"/>
              </a:spcAft>
              <a:buClr>
                <a:schemeClr val="lt1"/>
              </a:buClr>
              <a:buSzPts val="2400"/>
              <a:buNone/>
            </a:pPr>
            <a:r>
              <a:rPr lang="en-US" sz="1700" dirty="0">
                <a:solidFill>
                  <a:srgbClr val="141F39"/>
                </a:solidFill>
                <a:highlight>
                  <a:srgbClr val="FFFF00"/>
                </a:highlight>
                <a:latin typeface="Times New Roman"/>
                <a:ea typeface="Times New Roman"/>
                <a:cs typeface="Times New Roman"/>
                <a:sym typeface="Times New Roman"/>
              </a:rPr>
              <a:t>(2) Develop a new state Flood Resiliency Plan due to the Board no later than June 30, 2024; </a:t>
            </a:r>
            <a:endParaRPr lang="en-US" sz="1700" dirty="0">
              <a:solidFill>
                <a:srgbClr val="141F39"/>
              </a:solidFill>
              <a:highlight>
                <a:srgbClr val="FFFF00"/>
              </a:highlight>
            </a:endParaRPr>
          </a:p>
          <a:p>
            <a:pPr marL="0" lvl="0" indent="0" rtl="0">
              <a:spcBef>
                <a:spcPts val="1000"/>
              </a:spcBef>
              <a:spcAft>
                <a:spcPts val="0"/>
              </a:spcAft>
              <a:buClr>
                <a:schemeClr val="lt1"/>
              </a:buClr>
              <a:buSzPts val="2400"/>
              <a:buNone/>
            </a:pPr>
            <a:r>
              <a:rPr lang="en-US" sz="1700" dirty="0">
                <a:solidFill>
                  <a:srgbClr val="141F39"/>
                </a:solidFill>
                <a:latin typeface="Times New Roman"/>
                <a:ea typeface="Times New Roman"/>
                <a:cs typeface="Times New Roman"/>
                <a:sym typeface="Times New Roman"/>
              </a:rPr>
              <a:t>(3) Coordinate an annual review of the state Flood Resiliency Plan and update the plan no less than biennially, with updates due to the board no later than June 30 in even-numbered years;</a:t>
            </a:r>
            <a:endParaRPr lang="en-US" sz="1700" dirty="0">
              <a:solidFill>
                <a:srgbClr val="141F39"/>
              </a:solidFill>
            </a:endParaRPr>
          </a:p>
          <a:p>
            <a:pPr marL="0" lvl="0" indent="0" rtl="0">
              <a:spcBef>
                <a:spcPts val="1000"/>
              </a:spcBef>
              <a:spcAft>
                <a:spcPts val="0"/>
              </a:spcAft>
              <a:buClr>
                <a:schemeClr val="lt1"/>
              </a:buClr>
              <a:buSzPts val="2400"/>
              <a:buNone/>
            </a:pPr>
            <a:r>
              <a:rPr lang="en-US" sz="1700" dirty="0">
                <a:solidFill>
                  <a:srgbClr val="141F39"/>
                </a:solidFill>
                <a:latin typeface="Times New Roman"/>
                <a:ea typeface="Times New Roman"/>
                <a:cs typeface="Times New Roman"/>
                <a:sym typeface="Times New Roman"/>
              </a:rPr>
              <a:t>(4) Recommend legislation to reduce or mitigate flood damage;</a:t>
            </a:r>
            <a:endParaRPr lang="en-US" sz="1700" dirty="0">
              <a:solidFill>
                <a:srgbClr val="141F39"/>
              </a:solidFill>
            </a:endParaRPr>
          </a:p>
          <a:p>
            <a:pPr marL="0" lvl="0" indent="0" rtl="0">
              <a:spcBef>
                <a:spcPts val="1000"/>
              </a:spcBef>
              <a:spcAft>
                <a:spcPts val="0"/>
              </a:spcAft>
              <a:buClr>
                <a:schemeClr val="lt1"/>
              </a:buClr>
              <a:buSzPts val="2400"/>
              <a:buNone/>
            </a:pPr>
            <a:r>
              <a:rPr lang="en-US" sz="1700" dirty="0">
                <a:solidFill>
                  <a:srgbClr val="141F39"/>
                </a:solidFill>
                <a:latin typeface="Times New Roman"/>
                <a:ea typeface="Times New Roman"/>
                <a:cs typeface="Times New Roman"/>
                <a:sym typeface="Times New Roman"/>
              </a:rPr>
              <a:t>(5) Report to the Joint Legislative Committee on Flooding at least quarterly;</a:t>
            </a:r>
            <a:endParaRPr lang="en-US" sz="1700" dirty="0">
              <a:solidFill>
                <a:srgbClr val="141F39"/>
              </a:solidFill>
            </a:endParaRPr>
          </a:p>
          <a:p>
            <a:pPr marL="0" lvl="0" indent="0" rtl="0">
              <a:spcBef>
                <a:spcPts val="1000"/>
              </a:spcBef>
              <a:spcAft>
                <a:spcPts val="0"/>
              </a:spcAft>
              <a:buClr>
                <a:schemeClr val="lt1"/>
              </a:buClr>
              <a:buSzPts val="2400"/>
              <a:buNone/>
            </a:pPr>
            <a:r>
              <a:rPr lang="en-US" sz="1700" dirty="0">
                <a:solidFill>
                  <a:srgbClr val="141F39"/>
                </a:solidFill>
                <a:latin typeface="Times New Roman"/>
                <a:ea typeface="Times New Roman"/>
                <a:cs typeface="Times New Roman"/>
                <a:sym typeface="Times New Roman"/>
              </a:rPr>
              <a:t>(6) Catalog, maintain, and monitor a listing of current and proposed capital expenditures to reduce or mitigate flood damage and other hazards, and other useful and desirable resiliency efforts;</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1"/>
        <p:cNvGrpSpPr/>
        <p:nvPr/>
      </p:nvGrpSpPr>
      <p:grpSpPr>
        <a:xfrm>
          <a:off x="0" y="0"/>
          <a:ext cx="0" cy="0"/>
          <a:chOff x="0" y="0"/>
          <a:chExt cx="0" cy="0"/>
        </a:xfrm>
      </p:grpSpPr>
      <p:sp useBgFill="1">
        <p:nvSpPr>
          <p:cNvPr id="228" name="Rectangle 22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0" name="Rectangle 22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2" name="Rectangle 23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4" name="Rectangle 23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36" name="Rectangle 23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8" name="Oval 23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23" name="Google Shape;223;p27"/>
          <p:cNvSpPr txBox="1">
            <a:spLocks noGrp="1"/>
          </p:cNvSpPr>
          <p:nvPr>
            <p:ph type="body" idx="1"/>
          </p:nvPr>
        </p:nvSpPr>
        <p:spPr>
          <a:xfrm>
            <a:off x="6503158" y="649480"/>
            <a:ext cx="4862447" cy="5546047"/>
          </a:xfrm>
          <a:prstGeom prst="rect">
            <a:avLst/>
          </a:prstGeom>
        </p:spPr>
        <p:txBody>
          <a:bodyPr spcFirstLastPara="1" lIns="91425" tIns="45700" rIns="91425" bIns="45700" anchor="ctr" anchorCtr="0">
            <a:normAutofit fontScale="92500" lnSpcReduction="10000"/>
          </a:bodyPr>
          <a:lstStyle/>
          <a:p>
            <a:pPr marL="0" lvl="0" indent="0" rtl="0">
              <a:spcBef>
                <a:spcPts val="0"/>
              </a:spcBef>
              <a:spcAft>
                <a:spcPts val="0"/>
              </a:spcAft>
              <a:buClr>
                <a:schemeClr val="lt1"/>
              </a:buClr>
              <a:buSzPts val="2400"/>
              <a:buNone/>
            </a:pPr>
            <a:r>
              <a:rPr lang="en-US" sz="1700" dirty="0">
                <a:solidFill>
                  <a:srgbClr val="141F39"/>
                </a:solidFill>
                <a:latin typeface="Times New Roman"/>
                <a:ea typeface="Times New Roman"/>
                <a:cs typeface="Times New Roman"/>
                <a:sym typeface="Times New Roman"/>
              </a:rPr>
              <a:t>(7) Coordinate planning of flood projects with federal agencies;</a:t>
            </a:r>
          </a:p>
          <a:p>
            <a:pPr marL="0" lvl="0" indent="0" rtl="0">
              <a:spcBef>
                <a:spcPts val="0"/>
              </a:spcBef>
              <a:spcAft>
                <a:spcPts val="0"/>
              </a:spcAft>
              <a:buClr>
                <a:schemeClr val="lt1"/>
              </a:buClr>
              <a:buSzPts val="2400"/>
              <a:buNone/>
            </a:pPr>
            <a:endParaRPr lang="en-US" sz="1700" dirty="0">
              <a:solidFill>
                <a:srgbClr val="141F39"/>
              </a:solidFill>
              <a:latin typeface="Times New Roman"/>
              <a:ea typeface="Times New Roman"/>
              <a:cs typeface="Times New Roman"/>
              <a:sym typeface="Times New Roman"/>
            </a:endParaRPr>
          </a:p>
          <a:p>
            <a:pPr marL="0" lvl="0" indent="0" rtl="0">
              <a:spcBef>
                <a:spcPts val="0"/>
              </a:spcBef>
              <a:spcAft>
                <a:spcPts val="0"/>
              </a:spcAft>
              <a:buClr>
                <a:schemeClr val="lt1"/>
              </a:buClr>
              <a:buSzPts val="2400"/>
              <a:buNone/>
            </a:pPr>
            <a:r>
              <a:rPr lang="en-US" sz="1700" dirty="0">
                <a:solidFill>
                  <a:srgbClr val="141F39"/>
                </a:solidFill>
                <a:latin typeface="Times New Roman"/>
                <a:ea typeface="Times New Roman"/>
                <a:cs typeface="Times New Roman"/>
                <a:sym typeface="Times New Roman"/>
              </a:rPr>
              <a:t>(8) Improve professional management of flood plains;</a:t>
            </a:r>
          </a:p>
          <a:p>
            <a:pPr marL="0" lvl="0" indent="0" rtl="0">
              <a:spcBef>
                <a:spcPts val="0"/>
              </a:spcBef>
              <a:spcAft>
                <a:spcPts val="0"/>
              </a:spcAft>
              <a:buClr>
                <a:schemeClr val="lt1"/>
              </a:buClr>
              <a:buSzPts val="2400"/>
              <a:buNone/>
            </a:pPr>
            <a:endParaRPr lang="en-US" sz="1700" dirty="0">
              <a:solidFill>
                <a:srgbClr val="141F39"/>
              </a:solidFill>
              <a:latin typeface="Times New Roman"/>
              <a:ea typeface="Times New Roman"/>
              <a:cs typeface="Times New Roman"/>
              <a:sym typeface="Times New Roman"/>
            </a:endParaRPr>
          </a:p>
          <a:p>
            <a:pPr marL="0" lvl="0" indent="0" rtl="0">
              <a:spcBef>
                <a:spcPts val="0"/>
              </a:spcBef>
              <a:spcAft>
                <a:spcPts val="0"/>
              </a:spcAft>
              <a:buClr>
                <a:schemeClr val="lt1"/>
              </a:buClr>
              <a:buSzPts val="2400"/>
              <a:buNone/>
            </a:pPr>
            <a:r>
              <a:rPr lang="en-US" sz="1700" dirty="0">
                <a:solidFill>
                  <a:srgbClr val="141F39"/>
                </a:solidFill>
                <a:latin typeface="Times New Roman"/>
                <a:ea typeface="Times New Roman"/>
                <a:cs typeface="Times New Roman"/>
                <a:sym typeface="Times New Roman"/>
              </a:rPr>
              <a:t>(9) Provide education and outreach on flooding issues to the citizens of this state;</a:t>
            </a:r>
          </a:p>
          <a:p>
            <a:pPr marL="0" lvl="0" indent="0" rtl="0">
              <a:spcBef>
                <a:spcPts val="0"/>
              </a:spcBef>
              <a:spcAft>
                <a:spcPts val="0"/>
              </a:spcAft>
              <a:buClr>
                <a:schemeClr val="lt1"/>
              </a:buClr>
              <a:buSzPts val="2400"/>
              <a:buNone/>
            </a:pPr>
            <a:endParaRPr lang="en-US" sz="1700" dirty="0">
              <a:solidFill>
                <a:srgbClr val="141F39"/>
              </a:solidFill>
              <a:latin typeface="Times New Roman"/>
              <a:ea typeface="Times New Roman"/>
              <a:cs typeface="Times New Roman"/>
              <a:sym typeface="Times New Roman"/>
            </a:endParaRPr>
          </a:p>
          <a:p>
            <a:pPr marL="0" lvl="0" indent="0" rtl="0">
              <a:spcBef>
                <a:spcPts val="0"/>
              </a:spcBef>
              <a:spcAft>
                <a:spcPts val="0"/>
              </a:spcAft>
              <a:buClr>
                <a:schemeClr val="lt1"/>
              </a:buClr>
              <a:buSzPts val="2400"/>
              <a:buNone/>
            </a:pPr>
            <a:r>
              <a:rPr lang="en-US" sz="1700" dirty="0">
                <a:solidFill>
                  <a:srgbClr val="141F39"/>
                </a:solidFill>
                <a:latin typeface="Times New Roman"/>
                <a:ea typeface="Times New Roman"/>
                <a:cs typeface="Times New Roman"/>
                <a:sym typeface="Times New Roman"/>
              </a:rPr>
              <a:t>(10) Establish a single website integrating all agency flood information; </a:t>
            </a:r>
          </a:p>
          <a:p>
            <a:pPr marL="0" lvl="0" indent="0" rtl="0">
              <a:spcBef>
                <a:spcPts val="0"/>
              </a:spcBef>
              <a:spcAft>
                <a:spcPts val="0"/>
              </a:spcAft>
              <a:buClr>
                <a:schemeClr val="lt1"/>
              </a:buClr>
              <a:buSzPts val="2400"/>
              <a:buNone/>
            </a:pPr>
            <a:endParaRPr lang="en-US" sz="1700" dirty="0">
              <a:solidFill>
                <a:srgbClr val="141F39"/>
              </a:solidFill>
              <a:latin typeface="Times New Roman"/>
              <a:ea typeface="Times New Roman"/>
              <a:cs typeface="Times New Roman"/>
              <a:sym typeface="Times New Roman"/>
            </a:endParaRPr>
          </a:p>
          <a:p>
            <a:pPr marL="0" lvl="0" indent="0" rtl="0">
              <a:spcBef>
                <a:spcPts val="0"/>
              </a:spcBef>
              <a:spcAft>
                <a:spcPts val="0"/>
              </a:spcAft>
              <a:buClr>
                <a:schemeClr val="lt1"/>
              </a:buClr>
              <a:buSzPts val="2400"/>
              <a:buNone/>
            </a:pPr>
            <a:r>
              <a:rPr lang="en-US" sz="1700" dirty="0">
                <a:solidFill>
                  <a:srgbClr val="141F39"/>
                </a:solidFill>
                <a:latin typeface="Times New Roman"/>
                <a:ea typeface="Times New Roman"/>
                <a:cs typeface="Times New Roman"/>
                <a:sym typeface="Times New Roman"/>
              </a:rPr>
              <a:t>(11) Monitor federal funds and initiatives that become available for disaster recovery and economic and community resiliency or other flood or hazard mitigation, and direct expenditures on behalf of the Governor;</a:t>
            </a:r>
          </a:p>
          <a:p>
            <a:pPr marL="0" lvl="0" indent="0" rtl="0">
              <a:spcBef>
                <a:spcPts val="0"/>
              </a:spcBef>
              <a:spcAft>
                <a:spcPts val="0"/>
              </a:spcAft>
              <a:buClr>
                <a:schemeClr val="lt1"/>
              </a:buClr>
              <a:buSzPts val="2400"/>
              <a:buNone/>
            </a:pPr>
            <a:endParaRPr lang="en-US" sz="1700" dirty="0">
              <a:solidFill>
                <a:srgbClr val="141F39"/>
              </a:solidFill>
              <a:latin typeface="Times New Roman"/>
              <a:ea typeface="Times New Roman"/>
              <a:cs typeface="Times New Roman"/>
              <a:sym typeface="Times New Roman"/>
            </a:endParaRPr>
          </a:p>
          <a:p>
            <a:pPr marL="0" lvl="0" indent="0" rtl="0">
              <a:spcBef>
                <a:spcPts val="0"/>
              </a:spcBef>
              <a:spcAft>
                <a:spcPts val="0"/>
              </a:spcAft>
              <a:buClr>
                <a:schemeClr val="lt1"/>
              </a:buClr>
              <a:buSzPts val="2400"/>
              <a:buNone/>
            </a:pPr>
            <a:r>
              <a:rPr lang="en-US" sz="1700" dirty="0">
                <a:solidFill>
                  <a:srgbClr val="141F39"/>
                </a:solidFill>
                <a:latin typeface="Times New Roman"/>
                <a:ea typeface="Times New Roman"/>
                <a:cs typeface="Times New Roman"/>
                <a:sym typeface="Times New Roman"/>
              </a:rPr>
              <a:t>(12) Pursue additional funds and resources to assist not only with long-term recovery efforts but also long-term community and statewide resiliency efforts; </a:t>
            </a:r>
          </a:p>
          <a:p>
            <a:pPr marL="0" lvl="0" indent="0" rtl="0">
              <a:spcBef>
                <a:spcPts val="0"/>
              </a:spcBef>
              <a:spcAft>
                <a:spcPts val="0"/>
              </a:spcAft>
              <a:buClr>
                <a:schemeClr val="lt1"/>
              </a:buClr>
              <a:buSzPts val="2400"/>
              <a:buNone/>
            </a:pPr>
            <a:endParaRPr lang="en-US" sz="1700" dirty="0">
              <a:solidFill>
                <a:srgbClr val="141F39"/>
              </a:solidFill>
              <a:latin typeface="Times New Roman"/>
              <a:ea typeface="Times New Roman"/>
              <a:cs typeface="Times New Roman"/>
              <a:sym typeface="Times New Roman"/>
            </a:endParaRPr>
          </a:p>
          <a:p>
            <a:pPr marL="0" lvl="0" indent="0" rtl="0">
              <a:spcBef>
                <a:spcPts val="0"/>
              </a:spcBef>
              <a:spcAft>
                <a:spcPts val="0"/>
              </a:spcAft>
              <a:buClr>
                <a:schemeClr val="lt1"/>
              </a:buClr>
              <a:buSzPts val="2400"/>
              <a:buNone/>
            </a:pPr>
            <a:r>
              <a:rPr lang="en-US" sz="1700" dirty="0">
                <a:solidFill>
                  <a:srgbClr val="141F39"/>
                </a:solidFill>
                <a:latin typeface="Times New Roman"/>
                <a:ea typeface="Times New Roman"/>
                <a:cs typeface="Times New Roman"/>
                <a:sym typeface="Times New Roman"/>
              </a:rPr>
              <a:t>(13) Coordinate, integrate, and expand planning efforts in the state for hazard mitigation, long-term disaster recovery, and economic diversification; </a:t>
            </a:r>
          </a:p>
          <a:p>
            <a:pPr marL="0" lvl="0" indent="0" rtl="0">
              <a:spcBef>
                <a:spcPts val="0"/>
              </a:spcBef>
              <a:spcAft>
                <a:spcPts val="0"/>
              </a:spcAft>
              <a:buClr>
                <a:schemeClr val="lt1"/>
              </a:buClr>
              <a:buSzPts val="2400"/>
              <a:buNone/>
            </a:pPr>
            <a:endParaRPr lang="en-US" sz="1700" dirty="0">
              <a:solidFill>
                <a:srgbClr val="141F39"/>
              </a:solidFill>
              <a:latin typeface="Times New Roman"/>
              <a:ea typeface="Times New Roman"/>
              <a:cs typeface="Times New Roman"/>
              <a:sym typeface="Times New Roman"/>
            </a:endParaRPr>
          </a:p>
          <a:p>
            <a:pPr marL="0" lvl="0" indent="0" rtl="0">
              <a:spcBef>
                <a:spcPts val="0"/>
              </a:spcBef>
              <a:spcAft>
                <a:spcPts val="0"/>
              </a:spcAft>
              <a:buClr>
                <a:schemeClr val="lt1"/>
              </a:buClr>
              <a:buSzPts val="2400"/>
              <a:buNone/>
            </a:pPr>
            <a:r>
              <a:rPr lang="en-US" sz="1700" dirty="0">
                <a:solidFill>
                  <a:srgbClr val="141F39"/>
                </a:solidFill>
                <a:latin typeface="Times New Roman"/>
                <a:ea typeface="Times New Roman"/>
                <a:cs typeface="Times New Roman"/>
                <a:sym typeface="Times New Roman"/>
              </a:rPr>
              <a:t>(14) Coordinate long-term disaster recovery efforts in response to disasters as they occur;</a:t>
            </a:r>
          </a:p>
        </p:txBody>
      </p:sp>
      <p:sp>
        <p:nvSpPr>
          <p:cNvPr id="5" name="Google Shape;222;p27">
            <a:extLst>
              <a:ext uri="{FF2B5EF4-FFF2-40B4-BE49-F238E27FC236}">
                <a16:creationId xmlns:a16="http://schemas.microsoft.com/office/drawing/2014/main" id="{77F19171-CE76-1473-F2A5-5DC8BDC3DBFA}"/>
              </a:ext>
            </a:extLst>
          </p:cNvPr>
          <p:cNvSpPr txBox="1">
            <a:spLocks/>
          </p:cNvSpPr>
          <p:nvPr/>
        </p:nvSpPr>
        <p:spPr>
          <a:xfrm>
            <a:off x="826396" y="649479"/>
            <a:ext cx="4230100" cy="570687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3600"/>
            </a:pPr>
            <a:r>
              <a:rPr lang="en-US" sz="4000" b="1" dirty="0">
                <a:solidFill>
                  <a:schemeClr val="bg1"/>
                </a:solidFill>
                <a:latin typeface="Times New Roman" panose="02020603050405020304" pitchFamily="18" charset="0"/>
                <a:ea typeface="Times New Roman"/>
                <a:cs typeface="Times New Roman" panose="02020603050405020304" pitchFamily="18" charset="0"/>
                <a:sym typeface="Times New Roman"/>
              </a:rPr>
              <a:t>SC 29-31-3 </a:t>
            </a:r>
            <a:r>
              <a:rPr lang="en-US" sz="4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Authority of State Resiliency Office and State Resiliency Officer.</a:t>
            </a:r>
          </a:p>
          <a:p>
            <a:pPr algn="ctr">
              <a:buClr>
                <a:schemeClr val="lt1"/>
              </a:buClr>
              <a:buSzPts val="3600"/>
            </a:pPr>
            <a:r>
              <a:rPr lang="en-US" sz="1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of 5)</a:t>
            </a:r>
            <a:endParaRPr lang="en-US" sz="1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4574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1"/>
        <p:cNvGrpSpPr/>
        <p:nvPr/>
      </p:nvGrpSpPr>
      <p:grpSpPr>
        <a:xfrm>
          <a:off x="0" y="0"/>
          <a:ext cx="0" cy="0"/>
          <a:chOff x="0" y="0"/>
          <a:chExt cx="0" cy="0"/>
        </a:xfrm>
      </p:grpSpPr>
      <p:sp useBgFill="1">
        <p:nvSpPr>
          <p:cNvPr id="228" name="Rectangle 22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0" name="Rectangle 22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2" name="Rectangle 23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4" name="Rectangle 23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36" name="Rectangle 23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8" name="Oval 23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23" name="Google Shape;223;p27"/>
          <p:cNvSpPr txBox="1">
            <a:spLocks noGrp="1"/>
          </p:cNvSpPr>
          <p:nvPr>
            <p:ph type="body" idx="1"/>
          </p:nvPr>
        </p:nvSpPr>
        <p:spPr>
          <a:xfrm>
            <a:off x="6503158" y="649480"/>
            <a:ext cx="4862447" cy="5546047"/>
          </a:xfrm>
          <a:prstGeom prst="rect">
            <a:avLst/>
          </a:prstGeom>
        </p:spPr>
        <p:txBody>
          <a:bodyPr spcFirstLastPara="1" lIns="91425" tIns="45700" rIns="91425" bIns="45700" anchor="ctr" anchorCtr="0">
            <a:normAutofit lnSpcReduction="10000"/>
          </a:bodyPr>
          <a:lstStyle/>
          <a:p>
            <a:pPr marL="0" lvl="0" indent="0" rtl="0">
              <a:spcBef>
                <a:spcPts val="0"/>
              </a:spcBef>
              <a:spcAft>
                <a:spcPts val="0"/>
              </a:spcAft>
              <a:buClr>
                <a:schemeClr val="lt1"/>
              </a:buClr>
              <a:buSzPts val="2400"/>
              <a:buNone/>
            </a:pPr>
            <a:r>
              <a:rPr lang="en-US" sz="1700" dirty="0">
                <a:solidFill>
                  <a:srgbClr val="141F39"/>
                </a:solidFill>
                <a:latin typeface="Times New Roman"/>
                <a:ea typeface="Times New Roman"/>
                <a:cs typeface="Times New Roman"/>
                <a:sym typeface="Times New Roman"/>
              </a:rPr>
              <a:t>(15) Establish and facilitate regular communication between federal, state, local, and private sector agencies, and organizations to further economic and disaster resilience; </a:t>
            </a:r>
          </a:p>
          <a:p>
            <a:pPr marL="0" lvl="0" indent="0" rtl="0">
              <a:spcBef>
                <a:spcPts val="0"/>
              </a:spcBef>
              <a:spcAft>
                <a:spcPts val="0"/>
              </a:spcAft>
              <a:buClr>
                <a:schemeClr val="lt1"/>
              </a:buClr>
              <a:buSzPts val="2400"/>
              <a:buNone/>
            </a:pPr>
            <a:endParaRPr lang="en-US" sz="1700" dirty="0">
              <a:solidFill>
                <a:srgbClr val="141F39"/>
              </a:solidFill>
              <a:latin typeface="Times New Roman"/>
              <a:ea typeface="Times New Roman"/>
              <a:cs typeface="Times New Roman"/>
              <a:sym typeface="Times New Roman"/>
            </a:endParaRPr>
          </a:p>
          <a:p>
            <a:pPr marL="0" lvl="0" indent="0" rtl="0">
              <a:spcBef>
                <a:spcPts val="0"/>
              </a:spcBef>
              <a:spcAft>
                <a:spcPts val="0"/>
              </a:spcAft>
              <a:buClr>
                <a:schemeClr val="lt1"/>
              </a:buClr>
              <a:buSzPts val="2400"/>
              <a:buNone/>
            </a:pPr>
            <a:r>
              <a:rPr lang="en-US" sz="1700" dirty="0">
                <a:solidFill>
                  <a:srgbClr val="141F39"/>
                </a:solidFill>
                <a:latin typeface="Times New Roman"/>
                <a:ea typeface="Times New Roman"/>
                <a:cs typeface="Times New Roman"/>
                <a:sym typeface="Times New Roman"/>
              </a:rPr>
              <a:t>(16) Receive resources, monetary or otherwise, from any other governmental entity and disburse those resources to effectuate the purposes of this article;</a:t>
            </a:r>
          </a:p>
          <a:p>
            <a:pPr marL="0" lvl="0" indent="0" rtl="0">
              <a:spcBef>
                <a:spcPts val="0"/>
              </a:spcBef>
              <a:spcAft>
                <a:spcPts val="0"/>
              </a:spcAft>
              <a:buClr>
                <a:schemeClr val="lt1"/>
              </a:buClr>
              <a:buSzPts val="2400"/>
              <a:buNone/>
            </a:pPr>
            <a:r>
              <a:rPr lang="en-US" sz="1700" dirty="0">
                <a:solidFill>
                  <a:srgbClr val="141F39"/>
                </a:solidFill>
                <a:latin typeface="Times New Roman"/>
                <a:ea typeface="Times New Roman"/>
                <a:cs typeface="Times New Roman"/>
                <a:sym typeface="Times New Roman"/>
              </a:rPr>
              <a:t> </a:t>
            </a:r>
          </a:p>
          <a:p>
            <a:pPr marL="0" lvl="0" indent="0" rtl="0">
              <a:spcBef>
                <a:spcPts val="0"/>
              </a:spcBef>
              <a:spcAft>
                <a:spcPts val="0"/>
              </a:spcAft>
              <a:buClr>
                <a:schemeClr val="lt1"/>
              </a:buClr>
              <a:buSzPts val="2400"/>
              <a:buNone/>
            </a:pPr>
            <a:r>
              <a:rPr lang="en-US" sz="1700" dirty="0">
                <a:solidFill>
                  <a:srgbClr val="141F39"/>
                </a:solidFill>
                <a:latin typeface="Times New Roman"/>
                <a:ea typeface="Times New Roman"/>
                <a:cs typeface="Times New Roman"/>
                <a:sym typeface="Times New Roman"/>
              </a:rPr>
              <a:t>(17) Execute cooperative agreements, where appropriate, between the State Resiliency Office and the federal and/or state governments;</a:t>
            </a:r>
          </a:p>
          <a:p>
            <a:pPr marL="0" lvl="0" indent="0" rtl="0">
              <a:spcBef>
                <a:spcPts val="0"/>
              </a:spcBef>
              <a:spcAft>
                <a:spcPts val="0"/>
              </a:spcAft>
              <a:buClr>
                <a:schemeClr val="lt1"/>
              </a:buClr>
              <a:buSzPts val="2400"/>
              <a:buNone/>
            </a:pPr>
            <a:endParaRPr lang="en-US" sz="1700" dirty="0">
              <a:solidFill>
                <a:srgbClr val="141F39"/>
              </a:solidFill>
              <a:latin typeface="Times New Roman"/>
              <a:ea typeface="Times New Roman"/>
              <a:cs typeface="Times New Roman"/>
              <a:sym typeface="Times New Roman"/>
            </a:endParaRPr>
          </a:p>
          <a:p>
            <a:pPr marL="0" lvl="0" indent="0" rtl="0">
              <a:spcBef>
                <a:spcPts val="0"/>
              </a:spcBef>
              <a:spcAft>
                <a:spcPts val="0"/>
              </a:spcAft>
              <a:buClr>
                <a:schemeClr val="lt1"/>
              </a:buClr>
              <a:buSzPts val="2400"/>
              <a:buNone/>
            </a:pPr>
            <a:r>
              <a:rPr lang="en-US" sz="1700" dirty="0">
                <a:solidFill>
                  <a:srgbClr val="141F39"/>
                </a:solidFill>
                <a:latin typeface="Times New Roman"/>
                <a:ea typeface="Times New Roman"/>
                <a:cs typeface="Times New Roman"/>
                <a:sym typeface="Times New Roman"/>
              </a:rPr>
              <a:t>(18) Contract, where appropriate, on behalf of the State Resiliency Office, with the federal government, its instrumentalities and agencies, any state, territory or the District of Columbia, and its agencies and instrumentalities, municipalities, foreign governments, public bodies, private corporations, partnerships, associations, and individuals; </a:t>
            </a:r>
          </a:p>
          <a:p>
            <a:pPr marL="0" lvl="0" indent="0" rtl="0">
              <a:spcBef>
                <a:spcPts val="0"/>
              </a:spcBef>
              <a:spcAft>
                <a:spcPts val="0"/>
              </a:spcAft>
              <a:buClr>
                <a:schemeClr val="lt1"/>
              </a:buClr>
              <a:buSzPts val="2400"/>
              <a:buNone/>
            </a:pPr>
            <a:endParaRPr lang="en-US" sz="1700" dirty="0">
              <a:solidFill>
                <a:srgbClr val="141F39"/>
              </a:solidFill>
              <a:latin typeface="Times New Roman"/>
              <a:ea typeface="Times New Roman"/>
              <a:cs typeface="Times New Roman"/>
              <a:sym typeface="Times New Roman"/>
            </a:endParaRPr>
          </a:p>
          <a:p>
            <a:pPr marL="0" lvl="0" indent="0" rtl="0">
              <a:spcBef>
                <a:spcPts val="0"/>
              </a:spcBef>
              <a:spcAft>
                <a:spcPts val="0"/>
              </a:spcAft>
              <a:buClr>
                <a:schemeClr val="lt1"/>
              </a:buClr>
              <a:buSzPts val="2400"/>
              <a:buNone/>
            </a:pPr>
            <a:r>
              <a:rPr lang="en-US" sz="1700" dirty="0">
                <a:solidFill>
                  <a:srgbClr val="141F39"/>
                </a:solidFill>
                <a:latin typeface="Times New Roman"/>
                <a:ea typeface="Times New Roman"/>
                <a:cs typeface="Times New Roman"/>
                <a:sym typeface="Times New Roman"/>
              </a:rPr>
              <a:t>(19) Use funds administered by the State Resiliency Office for the maintenance, construction, or reconstruction of capital repair and replacement items as necessary to effectuate the purposes of this article;</a:t>
            </a:r>
          </a:p>
        </p:txBody>
      </p:sp>
      <p:sp>
        <p:nvSpPr>
          <p:cNvPr id="4" name="Google Shape;222;p27">
            <a:extLst>
              <a:ext uri="{FF2B5EF4-FFF2-40B4-BE49-F238E27FC236}">
                <a16:creationId xmlns:a16="http://schemas.microsoft.com/office/drawing/2014/main" id="{73551D04-EAC0-9689-1756-A617EBB3FCC4}"/>
              </a:ext>
            </a:extLst>
          </p:cNvPr>
          <p:cNvSpPr txBox="1">
            <a:spLocks/>
          </p:cNvSpPr>
          <p:nvPr/>
        </p:nvSpPr>
        <p:spPr>
          <a:xfrm>
            <a:off x="826396" y="649479"/>
            <a:ext cx="4230100" cy="570687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3600"/>
            </a:pPr>
            <a:r>
              <a:rPr lang="en-US" sz="4000" b="1" dirty="0">
                <a:solidFill>
                  <a:schemeClr val="bg1"/>
                </a:solidFill>
                <a:latin typeface="Times New Roman" panose="02020603050405020304" pitchFamily="18" charset="0"/>
                <a:ea typeface="Times New Roman"/>
                <a:cs typeface="Times New Roman" panose="02020603050405020304" pitchFamily="18" charset="0"/>
                <a:sym typeface="Times New Roman"/>
              </a:rPr>
              <a:t>SC 29-31-3 </a:t>
            </a:r>
            <a:r>
              <a:rPr lang="en-US" sz="4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Authority of State Resiliency Office and State Resiliency Officer.</a:t>
            </a:r>
            <a:r>
              <a:rPr lang="en-US" sz="4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of 5)</a:t>
            </a:r>
            <a:endParaRPr lang="en-US" sz="1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3601402"/>
      </p:ext>
    </p:extLst>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7287</TotalTime>
  <Words>2900</Words>
  <Application>Microsoft Office PowerPoint</Application>
  <PresentationFormat>Widescreen</PresentationFormat>
  <Paragraphs>170</Paragraphs>
  <Slides>25</Slides>
  <Notes>25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Times New Roman</vt:lpstr>
      <vt:lpstr>1_Office Theme</vt:lpstr>
      <vt:lpstr>2_Office Theme</vt:lpstr>
      <vt:lpstr>PowerPoint Presentation</vt:lpstr>
      <vt:lpstr>PowerPoint Presentation</vt:lpstr>
      <vt:lpstr>PowerPoint Presentation</vt:lpstr>
      <vt:lpstr>Senate Bill 677</vt:lpstr>
      <vt:lpstr>WV §29-31 Resiliency and Flood Protection Planning Act</vt:lpstr>
      <vt:lpstr>WV §29-31 Resiliency and Flood Protection Planning Act</vt:lpstr>
      <vt:lpstr>SC 29-31-3 Authority of State Resiliency Office and State Resiliency Officer. (1 of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or  Discussion</vt:lpstr>
      <vt:lpstr>Contact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Edwin R</dc:creator>
  <cp:lastModifiedBy>Martin, Robert T</cp:lastModifiedBy>
  <cp:revision>10</cp:revision>
  <dcterms:created xsi:type="dcterms:W3CDTF">2023-08-01T15:18:22Z</dcterms:created>
  <dcterms:modified xsi:type="dcterms:W3CDTF">2023-09-18T18:36:21Z</dcterms:modified>
</cp:coreProperties>
</file>